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9BC5"/>
    <a:srgbClr val="6A6A6A"/>
    <a:srgbClr val="6477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74"/>
    <p:restoredTop sz="96405"/>
  </p:normalViewPr>
  <p:slideViewPr>
    <p:cSldViewPr snapToGrid="0" snapToObjects="1">
      <p:cViewPr varScale="1">
        <p:scale>
          <a:sx n="124" d="100"/>
          <a:sy n="124" d="100"/>
        </p:scale>
        <p:origin x="104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a:extLst>
              <a:ext uri="{28A0092B-C50C-407E-A947-70E740481C1C}">
                <a14:useLocalDpi xmlns:a14="http://schemas.microsoft.com/office/drawing/2010/main" val="0"/>
              </a:ext>
            </a:extLst>
          </a:blip>
          <a:srcRect t="30424" b="40202"/>
          <a:stretch/>
        </p:blipFill>
        <p:spPr>
          <a:xfrm>
            <a:off x="0" y="393699"/>
            <a:ext cx="12192000" cy="2387599"/>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p:spPr>
      </p:pic>
      <p:sp>
        <p:nvSpPr>
          <p:cNvPr id="2" name="Title 1"/>
          <p:cNvSpPr>
            <a:spLocks noGrp="1"/>
          </p:cNvSpPr>
          <p:nvPr>
            <p:ph type="ctrTitle"/>
          </p:nvPr>
        </p:nvSpPr>
        <p:spPr>
          <a:xfrm>
            <a:off x="187419" y="393699"/>
            <a:ext cx="8630178" cy="2387599"/>
          </a:xfrm>
          <a:effectLst>
            <a:innerShdw blurRad="63500" dist="50800" dir="13500000">
              <a:prstClr val="black">
                <a:alpha val="50000"/>
              </a:prstClr>
            </a:innerShdw>
          </a:effectLst>
        </p:spPr>
        <p:txBody>
          <a:bodyPr anchor="ctr"/>
          <a:lstStyle>
            <a:lvl1pPr algn="l">
              <a:defRPr sz="6000" b="1">
                <a:solidFill>
                  <a:schemeClr val="bg1"/>
                </a:solidFill>
                <a:latin typeface="Century Gothic" charset="0"/>
                <a:ea typeface="Century Gothic" charset="0"/>
                <a:cs typeface="Century Gothic" charset="0"/>
              </a:defRPr>
            </a:lvl1pPr>
          </a:lstStyle>
          <a:p>
            <a:r>
              <a:rPr lang="en-US" dirty="0"/>
              <a:t>Click to edit Master title style</a:t>
            </a:r>
          </a:p>
        </p:txBody>
      </p:sp>
      <p:sp>
        <p:nvSpPr>
          <p:cNvPr id="3" name="Subtitle 2"/>
          <p:cNvSpPr>
            <a:spLocks noGrp="1"/>
          </p:cNvSpPr>
          <p:nvPr>
            <p:ph type="subTitle" idx="1"/>
          </p:nvPr>
        </p:nvSpPr>
        <p:spPr>
          <a:xfrm>
            <a:off x="187419" y="3026833"/>
            <a:ext cx="8630178" cy="1655762"/>
          </a:xfrm>
        </p:spPr>
        <p:txBody>
          <a:bodyPr/>
          <a:lstStyle>
            <a:lvl1pPr marL="0" indent="0" algn="l">
              <a:buNone/>
              <a:defRPr sz="2400">
                <a:solidFill>
                  <a:srgbClr val="6A6A6A"/>
                </a:solidFill>
                <a:latin typeface="Century Gothic" charset="0"/>
                <a:ea typeface="Century Gothic" charset="0"/>
                <a:cs typeface="Century Gothic"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53994" y="4570300"/>
            <a:ext cx="5138006" cy="1926752"/>
          </a:xfrm>
          <a:prstGeom prst="rect">
            <a:avLst/>
          </a:prstGeom>
        </p:spPr>
      </p:pic>
    </p:spTree>
    <p:extLst>
      <p:ext uri="{BB962C8B-B14F-4D97-AF65-F5344CB8AC3E}">
        <p14:creationId xmlns:p14="http://schemas.microsoft.com/office/powerpoint/2010/main" val="840725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26693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03681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784766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521841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65094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564026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391731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3210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822559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843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emf"/><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0372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userDrawn="1"/>
        </p:nvGrpSpPr>
        <p:grpSpPr>
          <a:xfrm>
            <a:off x="3982" y="5957980"/>
            <a:ext cx="12188018" cy="900020"/>
            <a:chOff x="-546280" y="7333362"/>
            <a:chExt cx="13024207" cy="1059271"/>
          </a:xfrm>
        </p:grpSpPr>
        <p:pic>
          <p:nvPicPr>
            <p:cNvPr id="8" name="Shape 73"/>
            <p:cNvPicPr preferRelativeResize="0"/>
            <p:nvPr userDrawn="1"/>
          </p:nvPicPr>
          <p:blipFill>
            <a:blip r:embed="rId13">
              <a:alphaModFix/>
              <a:duotone>
                <a:prstClr val="black"/>
                <a:schemeClr val="tx2">
                  <a:tint val="45000"/>
                  <a:satMod val="400000"/>
                </a:schemeClr>
              </a:duotone>
            </a:blip>
            <a:stretch>
              <a:fillRect/>
            </a:stretch>
          </p:blipFill>
          <p:spPr>
            <a:xfrm>
              <a:off x="-546280" y="7451706"/>
              <a:ext cx="13024207" cy="380939"/>
            </a:xfrm>
            <a:prstGeom prst="rect">
              <a:avLst/>
            </a:prstGeom>
            <a:noFill/>
            <a:ln>
              <a:noFill/>
            </a:ln>
          </p:spPr>
        </p:pic>
        <p:pic>
          <p:nvPicPr>
            <p:cNvPr id="9" name="Shape 74"/>
            <p:cNvPicPr preferRelativeResize="0"/>
            <p:nvPr userDrawn="1"/>
          </p:nvPicPr>
          <p:blipFill rotWithShape="1">
            <a:blip r:embed="rId14">
              <a:alphaModFix/>
            </a:blip>
            <a:srcRect b="45499"/>
            <a:stretch/>
          </p:blipFill>
          <p:spPr>
            <a:xfrm>
              <a:off x="-546280" y="7361504"/>
              <a:ext cx="13014050" cy="500805"/>
            </a:xfrm>
            <a:prstGeom prst="rect">
              <a:avLst/>
            </a:prstGeom>
            <a:noFill/>
            <a:ln>
              <a:noFill/>
            </a:ln>
          </p:spPr>
        </p:pic>
        <p:pic>
          <p:nvPicPr>
            <p:cNvPr id="10" name="Shape 64"/>
            <p:cNvPicPr preferRelativeResize="0"/>
            <p:nvPr userDrawn="1"/>
          </p:nvPicPr>
          <p:blipFill rotWithShape="1">
            <a:blip r:embed="rId15">
              <a:alphaModFix/>
            </a:blip>
            <a:srcRect t="1" b="-1144"/>
            <a:stretch/>
          </p:blipFill>
          <p:spPr>
            <a:xfrm>
              <a:off x="-546279" y="7333362"/>
              <a:ext cx="13004799" cy="920812"/>
            </a:xfrm>
            <a:prstGeom prst="rect">
              <a:avLst/>
            </a:prstGeom>
            <a:noFill/>
            <a:ln>
              <a:noFill/>
            </a:ln>
          </p:spPr>
        </p:pic>
        <p:sp>
          <p:nvSpPr>
            <p:cNvPr id="11" name="Rectangle 10"/>
            <p:cNvSpPr/>
            <p:nvPr userDrawn="1"/>
          </p:nvSpPr>
          <p:spPr>
            <a:xfrm>
              <a:off x="-546279" y="7845233"/>
              <a:ext cx="13004799" cy="547400"/>
            </a:xfrm>
            <a:prstGeom prst="rect">
              <a:avLst/>
            </a:prstGeom>
            <a:solidFill>
              <a:schemeClr val="tx1"/>
            </a:solidFill>
            <a:ln w="25400" cap="flat">
              <a:no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7374" tIns="57374" rIns="57374" bIns="57374" numCol="1" spcCol="38100" rtlCol="0" anchor="ctr">
              <a:noAutofit/>
            </a:bodyPr>
            <a:lstStyle/>
            <a:p>
              <a:pPr marL="0" marR="0" indent="0" algn="l" defTabSz="639052"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Century Gothic" charset="0"/>
                <a:ea typeface="Century Gothic" charset="0"/>
                <a:cs typeface="Century Gothic" charset="0"/>
                <a:sym typeface="Arial"/>
              </a:endParaRPr>
            </a:p>
          </p:txBody>
        </p:sp>
        <p:pic>
          <p:nvPicPr>
            <p:cNvPr id="12" name="Picture 1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31615" y="7863226"/>
              <a:ext cx="2266946" cy="427256"/>
            </a:xfrm>
            <a:prstGeom prst="rect">
              <a:avLst/>
            </a:prstGeom>
          </p:spPr>
        </p:pic>
        <p:pic>
          <p:nvPicPr>
            <p:cNvPr id="13" name="Picture 12"/>
            <p:cNvPicPr>
              <a:picLocks noChangeAspect="1"/>
            </p:cNvPicPr>
            <p:nvPr userDrawn="1"/>
          </p:nvPicPr>
          <p:blipFill rotWithShape="1">
            <a:blip r:embed="rId17">
              <a:extLst>
                <a:ext uri="{28A0092B-C50C-407E-A947-70E740481C1C}">
                  <a14:useLocalDpi xmlns:a14="http://schemas.microsoft.com/office/drawing/2010/main" val="0"/>
                </a:ext>
              </a:extLst>
            </a:blip>
            <a:srcRect l="42591" t="15878" b="10431"/>
            <a:stretch/>
          </p:blipFill>
          <p:spPr>
            <a:xfrm>
              <a:off x="-468544" y="7779383"/>
              <a:ext cx="1642680" cy="497713"/>
            </a:xfrm>
            <a:prstGeom prst="rect">
              <a:avLst/>
            </a:prstGeom>
          </p:spPr>
        </p:pic>
        <p:pic>
          <p:nvPicPr>
            <p:cNvPr id="14" name="Picture 13"/>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848154" y="7805871"/>
              <a:ext cx="501772" cy="502704"/>
            </a:xfrm>
            <a:prstGeom prst="rect">
              <a:avLst/>
            </a:prstGeom>
          </p:spPr>
        </p:pic>
      </p:grpSp>
      <p:sp>
        <p:nvSpPr>
          <p:cNvPr id="15" name="Date Placeholder 3"/>
          <p:cNvSpPr>
            <a:spLocks noGrp="1"/>
          </p:cNvSpPr>
          <p:nvPr>
            <p:ph type="dt" sz="half" idx="2"/>
          </p:nvPr>
        </p:nvSpPr>
        <p:spPr>
          <a:xfrm>
            <a:off x="4912988" y="6371208"/>
            <a:ext cx="888036" cy="365125"/>
          </a:xfrm>
          <a:prstGeom prst="rect">
            <a:avLst/>
          </a:prstGeom>
        </p:spPr>
        <p:txBody>
          <a:bodyPr vert="horz" lIns="91440" tIns="45720" rIns="91440" bIns="45720" rtlCol="0" anchor="ctr"/>
          <a:lstStyle>
            <a:lvl1pPr algn="l">
              <a:defRPr sz="1200">
                <a:solidFill>
                  <a:schemeClr val="tx1">
                    <a:tint val="75000"/>
                  </a:schemeClr>
                </a:solidFill>
                <a:latin typeface="Century Gothic" charset="0"/>
                <a:ea typeface="Century Gothic" charset="0"/>
                <a:cs typeface="Century Gothic" charset="0"/>
              </a:defRPr>
            </a:lvl1pPr>
          </a:lstStyle>
          <a:p>
            <a:fld id="{348E46D7-220F-9F44-9296-7155967FC3A5}" type="datetimeFigureOut">
              <a:rPr lang="en-US" smtClean="0"/>
              <a:pPr/>
              <a:t>1/20/24</a:t>
            </a:fld>
            <a:endParaRPr lang="en-US" dirty="0"/>
          </a:p>
        </p:txBody>
      </p:sp>
      <p:sp>
        <p:nvSpPr>
          <p:cNvPr id="16" name="Footer Placeholder 4"/>
          <p:cNvSpPr>
            <a:spLocks noGrp="1"/>
          </p:cNvSpPr>
          <p:nvPr>
            <p:ph type="ftr" sz="quarter" idx="3"/>
          </p:nvPr>
        </p:nvSpPr>
        <p:spPr>
          <a:xfrm>
            <a:off x="5908601" y="6371208"/>
            <a:ext cx="3635188" cy="365125"/>
          </a:xfrm>
          <a:prstGeom prst="rect">
            <a:avLst/>
          </a:prstGeom>
        </p:spPr>
        <p:txBody>
          <a:bodyPr vert="horz" lIns="91440" tIns="45720" rIns="91440" bIns="45720" rtlCol="0" anchor="ctr"/>
          <a:lstStyle>
            <a:lvl1pPr algn="ctr">
              <a:defRPr sz="1200">
                <a:solidFill>
                  <a:schemeClr val="tx1">
                    <a:tint val="75000"/>
                  </a:schemeClr>
                </a:solidFill>
                <a:latin typeface="Century Gothic" charset="0"/>
                <a:ea typeface="Century Gothic" charset="0"/>
                <a:cs typeface="Century Gothic" charset="0"/>
              </a:defRPr>
            </a:lvl1pPr>
          </a:lstStyle>
          <a:p>
            <a:endParaRPr lang="en-US" dirty="0"/>
          </a:p>
        </p:txBody>
      </p:sp>
      <p:sp>
        <p:nvSpPr>
          <p:cNvPr id="17" name="Slide Number Placeholder 5"/>
          <p:cNvSpPr>
            <a:spLocks noGrp="1"/>
          </p:cNvSpPr>
          <p:nvPr>
            <p:ph type="sldNum" sz="quarter" idx="4"/>
          </p:nvPr>
        </p:nvSpPr>
        <p:spPr>
          <a:xfrm>
            <a:off x="9651366" y="6357133"/>
            <a:ext cx="874011" cy="365125"/>
          </a:xfrm>
          <a:prstGeom prst="rect">
            <a:avLst/>
          </a:prstGeom>
        </p:spPr>
        <p:txBody>
          <a:bodyPr vert="horz" lIns="91440" tIns="45720" rIns="91440" bIns="45720" rtlCol="0" anchor="ctr"/>
          <a:lstStyle>
            <a:lvl1pPr algn="r">
              <a:defRPr sz="1200">
                <a:solidFill>
                  <a:schemeClr val="tx1">
                    <a:tint val="75000"/>
                  </a:schemeClr>
                </a:solidFill>
                <a:latin typeface="Century Gothic" charset="0"/>
                <a:ea typeface="Century Gothic" charset="0"/>
                <a:cs typeface="Century Gothic" charset="0"/>
              </a:defRPr>
            </a:lvl1pPr>
          </a:lstStyle>
          <a:p>
            <a:fld id="{DCCFDDF7-D30A-EA4F-8849-8647DFB561D6}" type="slidenum">
              <a:rPr lang="en-US" smtClean="0"/>
              <a:pPr/>
              <a:t>‹#›</a:t>
            </a:fld>
            <a:endParaRPr lang="en-US"/>
          </a:p>
        </p:txBody>
      </p:sp>
    </p:spTree>
    <p:extLst>
      <p:ext uri="{BB962C8B-B14F-4D97-AF65-F5344CB8AC3E}">
        <p14:creationId xmlns:p14="http://schemas.microsoft.com/office/powerpoint/2010/main" val="830447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124C9A-79A5-D640-AF88-A3ADA8F004D7}"/>
              </a:ext>
            </a:extLst>
          </p:cNvPr>
          <p:cNvSpPr txBox="1"/>
          <p:nvPr/>
        </p:nvSpPr>
        <p:spPr>
          <a:xfrm>
            <a:off x="1375756" y="2645"/>
            <a:ext cx="9966960" cy="1200329"/>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Mass-Conserving Downscaling of Climate Model Precipitation Over Mountainous Terrain for Water Resource Applications </a:t>
            </a:r>
          </a:p>
        </p:txBody>
      </p:sp>
      <p:sp>
        <p:nvSpPr>
          <p:cNvPr id="5" name="TextBox 4">
            <a:extLst>
              <a:ext uri="{FF2B5EF4-FFF2-40B4-BE49-F238E27FC236}">
                <a16:creationId xmlns:a16="http://schemas.microsoft.com/office/drawing/2014/main" id="{6AF21CA0-BFB2-FD49-B87B-691F5EF29D9D}"/>
              </a:ext>
            </a:extLst>
          </p:cNvPr>
          <p:cNvSpPr txBox="1"/>
          <p:nvPr/>
        </p:nvSpPr>
        <p:spPr>
          <a:xfrm>
            <a:off x="579254" y="833642"/>
            <a:ext cx="11058564" cy="584775"/>
          </a:xfrm>
          <a:prstGeom prst="rect">
            <a:avLst/>
          </a:prstGeom>
          <a:noFill/>
          <a:ln>
            <a:solidFill>
              <a:schemeClr val="accent1"/>
            </a:solidFill>
          </a:ln>
        </p:spPr>
        <p:txBody>
          <a:bodyPr wrap="square" rtlCol="0">
            <a:spAutoFit/>
          </a:bodyPr>
          <a:lstStyle/>
          <a:p>
            <a:pPr algn="ctr"/>
            <a:r>
              <a:rPr lang="de-CH" sz="1600" dirty="0">
                <a:latin typeface="Arial" panose="020B0604020202020204" pitchFamily="34" charset="0"/>
                <a:cs typeface="Arial" panose="020B0604020202020204" pitchFamily="34" charset="0"/>
              </a:rPr>
              <a:t>A. </a:t>
            </a:r>
            <a:r>
              <a:rPr lang="de-CH" sz="1600" dirty="0" err="1">
                <a:latin typeface="Arial" panose="020B0604020202020204" pitchFamily="34" charset="0"/>
                <a:cs typeface="Arial" panose="020B0604020202020204" pitchFamily="34" charset="0"/>
              </a:rPr>
              <a:t>Rugg</a:t>
            </a:r>
            <a:r>
              <a:rPr lang="de-CH" sz="1600" dirty="0">
                <a:latin typeface="Arial" panose="020B0604020202020204" pitchFamily="34" charset="0"/>
                <a:cs typeface="Arial" panose="020B0604020202020204" pitchFamily="34" charset="0"/>
              </a:rPr>
              <a:t>, E. D. Gutmann, R. R. </a:t>
            </a:r>
            <a:r>
              <a:rPr lang="de-CH" sz="1600" dirty="0" err="1">
                <a:latin typeface="Arial" panose="020B0604020202020204" pitchFamily="34" charset="0"/>
                <a:cs typeface="Arial" panose="020B0604020202020204" pitchFamily="34" charset="0"/>
              </a:rPr>
              <a:t>McCrary</a:t>
            </a:r>
            <a:r>
              <a:rPr lang="de-CH" sz="1600" dirty="0">
                <a:latin typeface="Arial" panose="020B0604020202020204" pitchFamily="34" charset="0"/>
                <a:cs typeface="Arial" panose="020B0604020202020204" pitchFamily="34" charset="0"/>
              </a:rPr>
              <a:t>, </a:t>
            </a:r>
            <a:r>
              <a:rPr lang="de-CH" sz="1600" b="1" dirty="0">
                <a:latin typeface="Arial" panose="020B0604020202020204" pitchFamily="34" charset="0"/>
                <a:cs typeface="Arial" panose="020B0604020202020204" pitchFamily="34" charset="0"/>
              </a:rPr>
              <a:t>F. Lehner</a:t>
            </a:r>
            <a:r>
              <a:rPr lang="de-CH" sz="1600" dirty="0">
                <a:latin typeface="Arial" panose="020B0604020202020204" pitchFamily="34" charset="0"/>
                <a:cs typeface="Arial" panose="020B0604020202020204" pitchFamily="34" charset="0"/>
              </a:rPr>
              <a:t>, A. J. Newman , </a:t>
            </a:r>
            <a:r>
              <a:rPr lang="de-CH" sz="1600" b="1" dirty="0">
                <a:latin typeface="Arial" panose="020B0604020202020204" pitchFamily="34" charset="0"/>
                <a:cs typeface="Arial" panose="020B0604020202020204" pitchFamily="34" charset="0"/>
              </a:rPr>
              <a:t>J. H. Richter</a:t>
            </a:r>
            <a:r>
              <a:rPr lang="de-CH" sz="1600" dirty="0">
                <a:latin typeface="Arial" panose="020B0604020202020204" pitchFamily="34" charset="0"/>
                <a:cs typeface="Arial" panose="020B0604020202020204" pitchFamily="34" charset="0"/>
              </a:rPr>
              <a:t>, </a:t>
            </a:r>
            <a:r>
              <a:rPr lang="de-CH" sz="1600" b="1" dirty="0">
                <a:latin typeface="Arial" panose="020B0604020202020204" pitchFamily="34" charset="0"/>
                <a:cs typeface="Arial" panose="020B0604020202020204" pitchFamily="34" charset="0"/>
              </a:rPr>
              <a:t>M. R. </a:t>
            </a:r>
            <a:r>
              <a:rPr lang="de-CH" sz="1600" b="1" dirty="0" err="1">
                <a:latin typeface="Arial" panose="020B0604020202020204" pitchFamily="34" charset="0"/>
                <a:cs typeface="Arial" panose="020B0604020202020204" pitchFamily="34" charset="0"/>
              </a:rPr>
              <a:t>Tye</a:t>
            </a:r>
            <a:r>
              <a:rPr lang="de-CH" sz="1600" dirty="0">
                <a:latin typeface="Arial" panose="020B0604020202020204" pitchFamily="34" charset="0"/>
                <a:cs typeface="Arial" panose="020B0604020202020204" pitchFamily="34" charset="0"/>
              </a:rPr>
              <a:t>, A. W. Wood:</a:t>
            </a:r>
            <a:r>
              <a:rPr lang="en-US" sz="1600" dirty="0">
                <a:latin typeface="Arial" panose="020B0604020202020204" pitchFamily="34" charset="0"/>
                <a:cs typeface="Arial" panose="020B0604020202020204" pitchFamily="34" charset="0"/>
              </a:rPr>
              <a:t> </a:t>
            </a:r>
          </a:p>
          <a:p>
            <a:pPr algn="ctr"/>
            <a:r>
              <a:rPr lang="en-US" sz="1600" i="1" dirty="0">
                <a:latin typeface="Arial" panose="020B0604020202020204" pitchFamily="34" charset="0"/>
                <a:cs typeface="Arial" panose="020B0604020202020204" pitchFamily="34" charset="0"/>
              </a:rPr>
              <a:t>Geophysical Research Letters (2023) </a:t>
            </a:r>
            <a:r>
              <a:rPr lang="en-US" sz="1600" i="1" dirty="0" err="1">
                <a:latin typeface="Arial" panose="020B0604020202020204" pitchFamily="34" charset="0"/>
                <a:cs typeface="Arial" panose="020B0604020202020204" pitchFamily="34" charset="0"/>
              </a:rPr>
              <a:t>doi</a:t>
            </a:r>
            <a:r>
              <a:rPr lang="en-US" sz="1600" i="1" dirty="0">
                <a:latin typeface="Arial" panose="020B0604020202020204" pitchFamily="34" charset="0"/>
                <a:cs typeface="Arial" panose="020B0604020202020204" pitchFamily="34" charset="0"/>
              </a:rPr>
              <a:t>: 10.1029/2023GL105326</a:t>
            </a:r>
            <a:endParaRPr lang="en-US" sz="1600" dirty="0">
              <a:effectLst/>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ADD8E89C-8017-E545-8990-66150241C46E}"/>
              </a:ext>
            </a:extLst>
          </p:cNvPr>
          <p:cNvSpPr txBox="1"/>
          <p:nvPr/>
        </p:nvSpPr>
        <p:spPr>
          <a:xfrm>
            <a:off x="7235486" y="2934094"/>
            <a:ext cx="4370018" cy="1415772"/>
          </a:xfrm>
          <a:prstGeom prst="rect">
            <a:avLst/>
          </a:prstGeom>
          <a:solidFill>
            <a:schemeClr val="bg1"/>
          </a:solidFill>
        </p:spPr>
        <p:txBody>
          <a:bodyPr wrap="square" rtlCol="0">
            <a:spAutoFit/>
          </a:bodyPr>
          <a:lstStyle/>
          <a:p>
            <a:r>
              <a:rPr lang="en-US" sz="1600" b="1" i="1" dirty="0">
                <a:latin typeface="Arial"/>
                <a:cs typeface="Arial"/>
              </a:rPr>
              <a:t>APPROACH</a:t>
            </a:r>
          </a:p>
          <a:p>
            <a:r>
              <a:rPr lang="en-US" sz="1400" dirty="0">
                <a:solidFill>
                  <a:prstClr val="black"/>
                </a:solidFill>
                <a:latin typeface="Arial"/>
                <a:cs typeface="Arial"/>
              </a:rPr>
              <a:t>We use information on sub-grid scale topography and 700mb wind direction statistics together with standard bias correction methods to downscale precipitation and temperature from CESM2 over the Western US. </a:t>
            </a:r>
            <a:endParaRPr lang="en-US" sz="1400" dirty="0">
              <a:latin typeface="Arial"/>
              <a:cs typeface="Arial"/>
            </a:endParaRPr>
          </a:p>
        </p:txBody>
      </p:sp>
      <p:sp>
        <p:nvSpPr>
          <p:cNvPr id="13" name="TextBox 12">
            <a:extLst>
              <a:ext uri="{FF2B5EF4-FFF2-40B4-BE49-F238E27FC236}">
                <a16:creationId xmlns:a16="http://schemas.microsoft.com/office/drawing/2014/main" id="{684BB747-39C5-DC46-AAAB-B70EAA51B2E0}"/>
              </a:ext>
            </a:extLst>
          </p:cNvPr>
          <p:cNvSpPr txBox="1"/>
          <p:nvPr/>
        </p:nvSpPr>
        <p:spPr>
          <a:xfrm>
            <a:off x="7235485" y="4330307"/>
            <a:ext cx="4370018" cy="1415772"/>
          </a:xfrm>
          <a:prstGeom prst="rect">
            <a:avLst/>
          </a:prstGeom>
          <a:solidFill>
            <a:schemeClr val="bg1"/>
          </a:solidFill>
        </p:spPr>
        <p:txBody>
          <a:bodyPr wrap="square" rtlCol="0">
            <a:spAutoFit/>
          </a:bodyPr>
          <a:lstStyle/>
          <a:p>
            <a:r>
              <a:rPr lang="en-US" sz="1600" b="1" i="1" dirty="0">
                <a:latin typeface="Arial"/>
                <a:cs typeface="Arial"/>
              </a:rPr>
              <a:t>IMPACT</a:t>
            </a:r>
          </a:p>
          <a:p>
            <a:r>
              <a:rPr lang="en-US" sz="1400" dirty="0">
                <a:latin typeface="Arial" panose="020B0604020202020204" pitchFamily="34" charset="0"/>
                <a:cs typeface="Arial" panose="020B0604020202020204" pitchFamily="34" charset="0"/>
              </a:rPr>
              <a:t>Using results from this downscaling in a hydrologic model, we show that runoff simulations are also improved, making this a viable tool to create more actionable water resource-related information from climate models. </a:t>
            </a:r>
          </a:p>
        </p:txBody>
      </p:sp>
      <p:sp>
        <p:nvSpPr>
          <p:cNvPr id="11" name="TextBox 10">
            <a:extLst>
              <a:ext uri="{FF2B5EF4-FFF2-40B4-BE49-F238E27FC236}">
                <a16:creationId xmlns:a16="http://schemas.microsoft.com/office/drawing/2014/main" id="{C1487AF8-B774-BC41-BABF-E7279BA534C8}"/>
              </a:ext>
            </a:extLst>
          </p:cNvPr>
          <p:cNvSpPr txBox="1"/>
          <p:nvPr/>
        </p:nvSpPr>
        <p:spPr>
          <a:xfrm>
            <a:off x="7235486" y="1509620"/>
            <a:ext cx="4260503" cy="1415772"/>
          </a:xfrm>
          <a:prstGeom prst="rect">
            <a:avLst/>
          </a:prstGeom>
          <a:solidFill>
            <a:schemeClr val="bg1"/>
          </a:solidFill>
        </p:spPr>
        <p:txBody>
          <a:bodyPr wrap="square" rtlCol="0">
            <a:spAutoFit/>
          </a:bodyPr>
          <a:lstStyle/>
          <a:p>
            <a:r>
              <a:rPr lang="en-US" sz="1600" b="1" i="1" dirty="0">
                <a:latin typeface="Arial"/>
                <a:cs typeface="Arial"/>
              </a:rPr>
              <a:t>OBJECTIVE</a:t>
            </a:r>
          </a:p>
          <a:p>
            <a:r>
              <a:rPr lang="en-US" sz="1400" dirty="0">
                <a:solidFill>
                  <a:prstClr val="black"/>
                </a:solidFill>
                <a:latin typeface="Arial"/>
                <a:cs typeface="Arial"/>
              </a:rPr>
              <a:t>Climate model output often needs to be downscaled to be useable in hydrologic and other impact studies, especially over mountainous terrain. The goal here is to develop a computationally cheap but effective way to achieve this.</a:t>
            </a:r>
            <a:endParaRPr lang="en-US" sz="1600" b="1" i="1" dirty="0">
              <a:latin typeface="Arial"/>
              <a:cs typeface="Arial"/>
            </a:endParaRPr>
          </a:p>
        </p:txBody>
      </p:sp>
      <p:pic>
        <p:nvPicPr>
          <p:cNvPr id="2" name="Picture 1">
            <a:extLst>
              <a:ext uri="{FF2B5EF4-FFF2-40B4-BE49-F238E27FC236}">
                <a16:creationId xmlns:a16="http://schemas.microsoft.com/office/drawing/2014/main" id="{75282A35-ACC5-CFBD-8C57-69BD3EE541FE}"/>
              </a:ext>
            </a:extLst>
          </p:cNvPr>
          <p:cNvPicPr>
            <a:picLocks noChangeAspect="1"/>
          </p:cNvPicPr>
          <p:nvPr/>
        </p:nvPicPr>
        <p:blipFill>
          <a:blip r:embed="rId2"/>
          <a:stretch>
            <a:fillRect/>
          </a:stretch>
        </p:blipFill>
        <p:spPr>
          <a:xfrm>
            <a:off x="558663" y="1536124"/>
            <a:ext cx="6423471" cy="2905335"/>
          </a:xfrm>
          <a:prstGeom prst="rect">
            <a:avLst/>
          </a:prstGeom>
        </p:spPr>
      </p:pic>
      <p:sp>
        <p:nvSpPr>
          <p:cNvPr id="7" name="TextBox 6">
            <a:extLst>
              <a:ext uri="{FF2B5EF4-FFF2-40B4-BE49-F238E27FC236}">
                <a16:creationId xmlns:a16="http://schemas.microsoft.com/office/drawing/2014/main" id="{2448E423-0B78-F2FC-A77A-008552E784A4}"/>
              </a:ext>
            </a:extLst>
          </p:cNvPr>
          <p:cNvSpPr txBox="1"/>
          <p:nvPr/>
        </p:nvSpPr>
        <p:spPr>
          <a:xfrm>
            <a:off x="579255" y="4559166"/>
            <a:ext cx="6402880" cy="1169551"/>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Fig. 2 from Rugg et al. (2023), showing various versions of the downscaling method for 1980-2009 water year precipitation from observations and CESM2. The upshot is that in many mountainous regions climate model bias correction (BC) is more important than the choice of downscaling method to bring model output closer to observations.</a:t>
            </a:r>
          </a:p>
        </p:txBody>
      </p:sp>
    </p:spTree>
    <p:extLst>
      <p:ext uri="{BB962C8B-B14F-4D97-AF65-F5344CB8AC3E}">
        <p14:creationId xmlns:p14="http://schemas.microsoft.com/office/powerpoint/2010/main" val="1020793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1064</TotalTime>
  <Words>233</Words>
  <Application>Microsoft Macintosh PowerPoint</Application>
  <PresentationFormat>Widescreen</PresentationFormat>
  <Paragraphs>10</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Century Gothic</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Sanderson</dc:creator>
  <cp:lastModifiedBy>Flavio Lehner</cp:lastModifiedBy>
  <cp:revision>30</cp:revision>
  <dcterms:created xsi:type="dcterms:W3CDTF">2017-08-29T22:43:04Z</dcterms:created>
  <dcterms:modified xsi:type="dcterms:W3CDTF">2024-01-20T19:20:37Z</dcterms:modified>
</cp:coreProperties>
</file>