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ヒラギノ角ゴ Pro W3" charset="0"/>
        <a:cs typeface="ヒラギノ角ゴ Pro W3" charset="0"/>
      </a:defRPr>
    </a:lvl1pPr>
    <a:lvl2pPr marL="457200" algn="l" rtl="0" fontAlgn="base">
      <a:spcBef>
        <a:spcPct val="0"/>
      </a:spcBef>
      <a:spcAft>
        <a:spcPct val="0"/>
      </a:spcAft>
      <a:defRPr kern="1200">
        <a:solidFill>
          <a:schemeClr val="tx1"/>
        </a:solidFill>
        <a:latin typeface="Arial" charset="0"/>
        <a:ea typeface="ヒラギノ角ゴ Pro W3" charset="0"/>
        <a:cs typeface="ヒラギノ角ゴ Pro W3" charset="0"/>
      </a:defRPr>
    </a:lvl2pPr>
    <a:lvl3pPr marL="914400" algn="l" rtl="0" fontAlgn="base">
      <a:spcBef>
        <a:spcPct val="0"/>
      </a:spcBef>
      <a:spcAft>
        <a:spcPct val="0"/>
      </a:spcAft>
      <a:defRPr kern="1200">
        <a:solidFill>
          <a:schemeClr val="tx1"/>
        </a:solidFill>
        <a:latin typeface="Arial" charset="0"/>
        <a:ea typeface="ヒラギノ角ゴ Pro W3" charset="0"/>
        <a:cs typeface="ヒラギノ角ゴ Pro W3" charset="0"/>
      </a:defRPr>
    </a:lvl3pPr>
    <a:lvl4pPr marL="1371600" algn="l" rtl="0" fontAlgn="base">
      <a:spcBef>
        <a:spcPct val="0"/>
      </a:spcBef>
      <a:spcAft>
        <a:spcPct val="0"/>
      </a:spcAft>
      <a:defRPr kern="1200">
        <a:solidFill>
          <a:schemeClr val="tx1"/>
        </a:solidFill>
        <a:latin typeface="Arial" charset="0"/>
        <a:ea typeface="ヒラギノ角ゴ Pro W3" charset="0"/>
        <a:cs typeface="ヒラギノ角ゴ Pro W3" charset="0"/>
      </a:defRPr>
    </a:lvl4pPr>
    <a:lvl5pPr marL="1828800" algn="l" rtl="0" fontAlgn="base">
      <a:spcBef>
        <a:spcPct val="0"/>
      </a:spcBef>
      <a:spcAft>
        <a:spcPct val="0"/>
      </a:spcAft>
      <a:defRPr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kern="1200">
        <a:solidFill>
          <a:schemeClr val="tx1"/>
        </a:solidFill>
        <a:latin typeface="Arial" charset="0"/>
        <a:ea typeface="ヒラギノ角ゴ Pro W3" charset="0"/>
        <a:cs typeface="ヒラギノ角ゴ Pro W3"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66"/>
    <a:srgbClr val="0000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792" y="-96"/>
      </p:cViewPr>
      <p:guideLst>
        <p:guide orient="horz" pos="2160"/>
        <p:guide pos="2880"/>
      </p:guideLst>
    </p:cSldViewPr>
  </p:slideViewPr>
  <p:notesTextViewPr>
    <p:cViewPr>
      <p:scale>
        <a:sx n="1" d="1"/>
        <a:sy n="1" d="1"/>
      </p:scale>
      <p:origin x="0" y="150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atin typeface="Arial" charset="0"/>
                <a:ea typeface="ヒラギノ角ゴ Pro W3" charset="-128"/>
                <a:cs typeface="+mn-cs"/>
              </a:defRPr>
            </a:lvl1pPr>
          </a:lstStyle>
          <a:p>
            <a:pPr>
              <a:defRPr/>
            </a:pPr>
            <a:endParaRPr lang="en-US"/>
          </a:p>
        </p:txBody>
      </p:sp>
      <p:sp>
        <p:nvSpPr>
          <p:cNvPr id="3" name="Date Placeholder 2"/>
          <p:cNvSpPr>
            <a:spLocks noGrp="1"/>
          </p:cNvSpPr>
          <p:nvPr>
            <p:ph type="dt" idx="1"/>
          </p:nvPr>
        </p:nvSpPr>
        <p:spPr>
          <a:xfrm>
            <a:off x="3927475" y="0"/>
            <a:ext cx="3005138" cy="46037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EAC3BB1-E8A7-3243-9CC6-A7EFF9EB0828}" type="datetimeFigureOut">
              <a:rPr lang="en-US"/>
              <a:pPr/>
              <a:t>5/20/13</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93738" y="4379913"/>
            <a:ext cx="5546725" cy="414813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58238"/>
            <a:ext cx="3005138" cy="460375"/>
          </a:xfrm>
          <a:prstGeom prst="rect">
            <a:avLst/>
          </a:prstGeom>
        </p:spPr>
        <p:txBody>
          <a:bodyPr vert="horz" lIns="91440" tIns="45720" rIns="91440" bIns="45720" rtlCol="0" anchor="b"/>
          <a:lstStyle>
            <a:lvl1pPr algn="l">
              <a:defRPr sz="1200">
                <a:latin typeface="Arial" charset="0"/>
                <a:ea typeface="ヒラギノ角ゴ Pro W3" charset="-128"/>
                <a:cs typeface="+mn-cs"/>
              </a:defRPr>
            </a:lvl1pPr>
          </a:lstStyle>
          <a:p>
            <a:pPr>
              <a:defRPr/>
            </a:pPr>
            <a:endParaRPr lang="en-US"/>
          </a:p>
        </p:txBody>
      </p:sp>
      <p:sp>
        <p:nvSpPr>
          <p:cNvPr id="7" name="Slide Number Placeholder 6"/>
          <p:cNvSpPr>
            <a:spLocks noGrp="1"/>
          </p:cNvSpPr>
          <p:nvPr>
            <p:ph type="sldNum" sz="quarter" idx="5"/>
          </p:nvPr>
        </p:nvSpPr>
        <p:spPr>
          <a:xfrm>
            <a:off x="3927475" y="8758238"/>
            <a:ext cx="3005138" cy="4603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055AA9E-0ED8-ED43-8EC8-0AB56F821DDB}" type="slidenum">
              <a:rPr lang="en-US"/>
              <a:pPr/>
              <a:t>‹#›</a:t>
            </a:fld>
            <a:endParaRPr lang="en-US"/>
          </a:p>
        </p:txBody>
      </p:sp>
    </p:spTree>
    <p:extLst>
      <p:ext uri="{BB962C8B-B14F-4D97-AF65-F5344CB8AC3E}">
        <p14:creationId xmlns:p14="http://schemas.microsoft.com/office/powerpoint/2010/main" val="28401791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r>
              <a:rPr lang="en-US" dirty="0" smtClean="0">
                <a:latin typeface="Calibri" charset="0"/>
                <a:ea typeface="ＭＳ Ｐゴシック" charset="0"/>
              </a:rPr>
              <a:t>Figure Captions</a:t>
            </a:r>
          </a:p>
          <a:p>
            <a:pPr eaLnBrk="1" hangingPunct="1">
              <a:spcBef>
                <a:spcPct val="0"/>
              </a:spcBef>
            </a:pPr>
            <a:endParaRPr lang="en-US" dirty="0" smtClean="0">
              <a:latin typeface="Calibri" charset="0"/>
              <a:ea typeface="ＭＳ Ｐゴシック" charset="0"/>
            </a:endParaRPr>
          </a:p>
          <a:p>
            <a:pPr eaLnBrk="1" hangingPunct="1">
              <a:spcBef>
                <a:spcPct val="0"/>
              </a:spcBef>
            </a:pPr>
            <a:r>
              <a:rPr lang="en-US" dirty="0" smtClean="0">
                <a:latin typeface="Calibri" charset="0"/>
                <a:ea typeface="ＭＳ Ｐゴシック" charset="0"/>
              </a:rPr>
              <a:t>(Lower-Left)</a:t>
            </a:r>
            <a:r>
              <a:rPr lang="en-US" sz="1200" kern="1200" dirty="0" smtClean="0">
                <a:solidFill>
                  <a:schemeClr val="tx1"/>
                </a:solidFill>
                <a:effectLst/>
                <a:latin typeface="+mn-lt"/>
                <a:ea typeface="ＭＳ Ｐゴシック" pitchFamily="34" charset="-128"/>
                <a:cs typeface="ＭＳ Ｐゴシック" charset="0"/>
              </a:rPr>
              <a:t> Fractional area in the domain 60ºS - 60ºN covered by clouds with cloud optical depth </a:t>
            </a:r>
            <a:r>
              <a:rPr lang="en-US" sz="1200" kern="1200" dirty="0" err="1" smtClean="0">
                <a:solidFill>
                  <a:schemeClr val="tx1"/>
                </a:solidFill>
                <a:effectLst/>
                <a:latin typeface="+mn-lt"/>
                <a:ea typeface="ＭＳ Ｐゴシック" pitchFamily="34" charset="-128"/>
                <a:cs typeface="ＭＳ Ｐゴシック" charset="0"/>
              </a:rPr>
              <a:t>τ</a:t>
            </a:r>
            <a:r>
              <a:rPr lang="en-US" sz="1200" kern="1200" dirty="0" smtClean="0">
                <a:solidFill>
                  <a:schemeClr val="tx1"/>
                </a:solidFill>
                <a:effectLst/>
                <a:latin typeface="+mn-lt"/>
                <a:ea typeface="ＭＳ Ｐゴシック" pitchFamily="34" charset="-128"/>
                <a:cs typeface="ＭＳ Ｐゴシック" charset="0"/>
              </a:rPr>
              <a:t> &gt; 23 for selected model families (bars) and observations (horizontal lines). Models are plotted so as to illustrate progress in reducing the overestimate of optically thick cloud over time by ordering models from earliest (CFMIP1, blue bars) to latest (CFMIP2, red bars) (left to right) within families. In models for which progress can be tracked, the amount of optically thick cloud has been reduced between model generations, making them more consistent with observations. </a:t>
            </a:r>
          </a:p>
          <a:p>
            <a:pPr eaLnBrk="1" hangingPunct="1">
              <a:spcBef>
                <a:spcPct val="0"/>
              </a:spcBef>
            </a:pPr>
            <a:endParaRPr lang="en-US" dirty="0" smtClean="0">
              <a:latin typeface="Calibri" charset="0"/>
              <a:ea typeface="ＭＳ Ｐゴシック" charset="0"/>
            </a:endParaRPr>
          </a:p>
          <a:p>
            <a:pPr eaLnBrk="1" hangingPunct="1">
              <a:spcBef>
                <a:spcPct val="0"/>
              </a:spcBef>
            </a:pPr>
            <a:r>
              <a:rPr lang="en-US" dirty="0" smtClean="0">
                <a:latin typeface="Calibri" charset="0"/>
                <a:ea typeface="ＭＳ Ｐゴシック" charset="0"/>
              </a:rPr>
              <a:t>(Upper-Right)</a:t>
            </a:r>
            <a:r>
              <a:rPr lang="en-US" baseline="0" dirty="0" smtClean="0">
                <a:effectLst/>
                <a:latin typeface="Calibri" charset="0"/>
                <a:ea typeface="ＭＳ Ｐゴシック" charset="0"/>
              </a:rPr>
              <a:t> </a:t>
            </a:r>
            <a:r>
              <a:rPr lang="en-US" sz="1200" kern="1200" dirty="0" smtClean="0">
                <a:solidFill>
                  <a:schemeClr val="tx1"/>
                </a:solidFill>
                <a:effectLst/>
                <a:latin typeface="+mn-lt"/>
                <a:ea typeface="ＭＳ Ｐゴシック" pitchFamily="34" charset="-128"/>
                <a:cs typeface="ＭＳ Ｐゴシック" charset="0"/>
              </a:rPr>
              <a:t>Scalar measures of fidelity of 19 climate model simulations in reproducing the space-time distribution of several cloud measures, with greater fidelity indicated by lower E values. E</a:t>
            </a:r>
            <a:r>
              <a:rPr lang="en-US" sz="1200" kern="1200" baseline="-25000" dirty="0" smtClean="0">
                <a:solidFill>
                  <a:schemeClr val="tx1"/>
                </a:solidFill>
                <a:effectLst/>
                <a:latin typeface="+mn-lt"/>
                <a:ea typeface="ＭＳ Ｐゴシック" pitchFamily="34" charset="-128"/>
                <a:cs typeface="ＭＳ Ｐゴシック" charset="0"/>
              </a:rPr>
              <a:t>TCA</a:t>
            </a:r>
            <a:r>
              <a:rPr lang="en-US" sz="1200" kern="1200" dirty="0" smtClean="0">
                <a:solidFill>
                  <a:schemeClr val="tx1"/>
                </a:solidFill>
                <a:effectLst/>
                <a:latin typeface="+mn-lt"/>
                <a:ea typeface="ＭＳ Ｐゴシック" pitchFamily="34" charset="-128"/>
                <a:cs typeface="ＭＳ Ｐゴシック" charset="0"/>
              </a:rPr>
              <a:t> measures fidelity in simulating total cloud amount, whereas </a:t>
            </a:r>
            <a:r>
              <a:rPr lang="en-US" sz="1200" kern="1200" dirty="0" err="1" smtClean="0">
                <a:solidFill>
                  <a:schemeClr val="tx1"/>
                </a:solidFill>
                <a:effectLst/>
                <a:latin typeface="+mn-lt"/>
                <a:ea typeface="ＭＳ Ｐゴシック" pitchFamily="34" charset="-128"/>
                <a:cs typeface="ＭＳ Ｐゴシック" charset="0"/>
              </a:rPr>
              <a:t>E</a:t>
            </a:r>
            <a:r>
              <a:rPr lang="en-US" sz="1200" kern="1200" baseline="-25000" dirty="0" err="1" smtClean="0">
                <a:solidFill>
                  <a:schemeClr val="tx1"/>
                </a:solidFill>
                <a:effectLst/>
                <a:latin typeface="+mn-lt"/>
                <a:ea typeface="ＭＳ Ｐゴシック" pitchFamily="34" charset="-128"/>
                <a:cs typeface="ＭＳ Ｐゴシック" charset="0"/>
              </a:rPr>
              <a:t>ctp-τ</a:t>
            </a:r>
            <a:r>
              <a:rPr lang="en-US" sz="1200" kern="1200" baseline="-25000" dirty="0" smtClean="0">
                <a:solidFill>
                  <a:schemeClr val="tx1"/>
                </a:solidFill>
                <a:effectLst/>
                <a:latin typeface="+mn-lt"/>
                <a:ea typeface="ＭＳ Ｐゴシック" pitchFamily="34" charset="-128"/>
                <a:cs typeface="ＭＳ Ｐゴシック" charset="0"/>
              </a:rPr>
              <a:t> </a:t>
            </a:r>
            <a:r>
              <a:rPr lang="en-US" sz="1200" kern="1200" dirty="0" smtClean="0">
                <a:solidFill>
                  <a:schemeClr val="tx1"/>
                </a:solidFill>
                <a:effectLst/>
                <a:latin typeface="+mn-lt"/>
                <a:ea typeface="ＭＳ Ｐゴシック" pitchFamily="34" charset="-128"/>
                <a:cs typeface="ＭＳ Ｐゴシック" charset="0"/>
              </a:rPr>
              <a:t>measures fidelity in simulating cloud-top pressure and optical depth in different categories of optically intermediate and thick clouds at high, middle, and low-levels of the atmosphere. Models are stratified vertically into the older (CFMIP1) and newer (CFMIP2) ensembles and are plotted with symbols (single letter or letter/number combinations). For the modeling centers in which we can track progress, the arrow connects the oldest model in the family (arrow base) to the most recent model (arrow tip). The thick black arrow connects the average measure of older CFMIP1 models (arrow base) to that of the newer CFMIP2 models (arrow tip). Arrows pointing to the left indicate improvements with time. Most individual models and the ensembles as a whole show progress over time in most measures of simulation fidelity, with small improvement for the prediction of total cloud amount and large improvements for the distribution of cloud optical properties (primarily cloud reflectivity).</a:t>
            </a:r>
          </a:p>
          <a:p>
            <a:pPr eaLnBrk="1" hangingPunct="1">
              <a:spcBef>
                <a:spcPct val="0"/>
              </a:spcBef>
            </a:pPr>
            <a:endParaRPr lang="en-US" dirty="0">
              <a:latin typeface="Calibri" charset="0"/>
              <a:ea typeface="ＭＳ Ｐゴシック"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ヒラギノ角ゴ Pro W3" charset="0"/>
                <a:cs typeface="ヒラギノ角ゴ Pro W3" charset="0"/>
              </a:defRPr>
            </a:lvl1pPr>
            <a:lvl2pPr marL="742950" indent="-285750" eaLnBrk="0" hangingPunct="0">
              <a:defRPr>
                <a:solidFill>
                  <a:schemeClr val="tx1"/>
                </a:solidFill>
                <a:latin typeface="Arial" charset="0"/>
                <a:ea typeface="ヒラギノ角ゴ Pro W3" charset="0"/>
                <a:cs typeface="ヒラギノ角ゴ Pro W3" charset="0"/>
              </a:defRPr>
            </a:lvl2pPr>
            <a:lvl3pPr marL="1143000" indent="-228600" eaLnBrk="0" hangingPunct="0">
              <a:defRPr>
                <a:solidFill>
                  <a:schemeClr val="tx1"/>
                </a:solidFill>
                <a:latin typeface="Arial" charset="0"/>
                <a:ea typeface="ヒラギノ角ゴ Pro W3" charset="0"/>
                <a:cs typeface="ヒラギノ角ゴ Pro W3" charset="0"/>
              </a:defRPr>
            </a:lvl3pPr>
            <a:lvl4pPr marL="1600200" indent="-228600" eaLnBrk="0" hangingPunct="0">
              <a:defRPr>
                <a:solidFill>
                  <a:schemeClr val="tx1"/>
                </a:solidFill>
                <a:latin typeface="Arial" charset="0"/>
                <a:ea typeface="ヒラギノ角ゴ Pro W3" charset="0"/>
                <a:cs typeface="ヒラギノ角ゴ Pro W3" charset="0"/>
              </a:defRPr>
            </a:lvl4pPr>
            <a:lvl5pPr marL="2057400" indent="-228600" eaLnBrk="0" hangingPunct="0">
              <a:defRPr>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pPr eaLnBrk="1" hangingPunct="1"/>
            <a:fld id="{F4DC049F-2A8A-AF45-922A-59B539494DBA}" type="slidenum">
              <a:rPr lang="en-US"/>
              <a:pPr eaLnBrk="1" hangingPunct="1"/>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32A9CA6D-A06F-C64C-8717-0459D0EBB856}" type="datetime1">
              <a:rPr lang="en-US"/>
              <a:pPr/>
              <a:t>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320ADD5-4209-A140-83BA-96191E8A6295}" type="slidenum">
              <a:rPr lang="en-US"/>
              <a:pPr/>
              <a:t>‹#›</a:t>
            </a:fld>
            <a:endParaRPr lang="en-US"/>
          </a:p>
        </p:txBody>
      </p:sp>
    </p:spTree>
    <p:extLst>
      <p:ext uri="{BB962C8B-B14F-4D97-AF65-F5344CB8AC3E}">
        <p14:creationId xmlns:p14="http://schemas.microsoft.com/office/powerpoint/2010/main" val="4032626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5DB40C5-6E03-AE43-BDB5-0DFE1EF20E58}" type="datetime1">
              <a:rPr lang="en-US"/>
              <a:pPr/>
              <a:t>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923291-A1C8-FE48-8E16-DBAF5171B10D}" type="slidenum">
              <a:rPr lang="en-US"/>
              <a:pPr/>
              <a:t>‹#›</a:t>
            </a:fld>
            <a:endParaRPr lang="en-US"/>
          </a:p>
        </p:txBody>
      </p:sp>
    </p:spTree>
    <p:extLst>
      <p:ext uri="{BB962C8B-B14F-4D97-AF65-F5344CB8AC3E}">
        <p14:creationId xmlns:p14="http://schemas.microsoft.com/office/powerpoint/2010/main" val="1320180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719066B-CECF-FE4B-B07D-A42E26E4668F}" type="datetime1">
              <a:rPr lang="en-US"/>
              <a:pPr/>
              <a:t>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2B0A6E9-6BF8-4541-A32F-4EF0DCFED099}" type="slidenum">
              <a:rPr lang="en-US"/>
              <a:pPr/>
              <a:t>‹#›</a:t>
            </a:fld>
            <a:endParaRPr lang="en-US"/>
          </a:p>
        </p:txBody>
      </p:sp>
    </p:spTree>
    <p:extLst>
      <p:ext uri="{BB962C8B-B14F-4D97-AF65-F5344CB8AC3E}">
        <p14:creationId xmlns:p14="http://schemas.microsoft.com/office/powerpoint/2010/main" val="229613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9EA2262-39D6-674F-B9B0-80764E26B340}" type="datetime1">
              <a:rPr lang="en-US"/>
              <a:pPr/>
              <a:t>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3B05789-E349-B142-B1F9-AD8244D428FA}" type="slidenum">
              <a:rPr lang="en-US"/>
              <a:pPr/>
              <a:t>‹#›</a:t>
            </a:fld>
            <a:endParaRPr lang="en-US"/>
          </a:p>
        </p:txBody>
      </p:sp>
    </p:spTree>
    <p:extLst>
      <p:ext uri="{BB962C8B-B14F-4D97-AF65-F5344CB8AC3E}">
        <p14:creationId xmlns:p14="http://schemas.microsoft.com/office/powerpoint/2010/main" val="2798215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B535A15-420C-CF4A-B2A9-2765B638DC9F}" type="datetime1">
              <a:rPr lang="en-US"/>
              <a:pPr/>
              <a:t>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7AC5F34-BB0A-5549-B456-94370716C8C9}" type="slidenum">
              <a:rPr lang="en-US"/>
              <a:pPr/>
              <a:t>‹#›</a:t>
            </a:fld>
            <a:endParaRPr lang="en-US"/>
          </a:p>
        </p:txBody>
      </p:sp>
    </p:spTree>
    <p:extLst>
      <p:ext uri="{BB962C8B-B14F-4D97-AF65-F5344CB8AC3E}">
        <p14:creationId xmlns:p14="http://schemas.microsoft.com/office/powerpoint/2010/main" val="252876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2BDA8A51-26CA-714C-A8FB-CB07B2C07194}" type="datetime1">
              <a:rPr lang="en-US"/>
              <a:pPr/>
              <a:t>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38D87A3-7364-464C-A782-40369D1600CF}" type="slidenum">
              <a:rPr lang="en-US"/>
              <a:pPr/>
              <a:t>‹#›</a:t>
            </a:fld>
            <a:endParaRPr lang="en-US"/>
          </a:p>
        </p:txBody>
      </p:sp>
    </p:spTree>
    <p:extLst>
      <p:ext uri="{BB962C8B-B14F-4D97-AF65-F5344CB8AC3E}">
        <p14:creationId xmlns:p14="http://schemas.microsoft.com/office/powerpoint/2010/main" val="95636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696750B-0FAC-E945-B6A8-6BFE0024F936}" type="datetime1">
              <a:rPr lang="en-US"/>
              <a:pPr/>
              <a:t>5/20/13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6C31F8B-7FA1-D94E-B784-755EDBECA147}" type="slidenum">
              <a:rPr lang="en-US"/>
              <a:pPr/>
              <a:t>‹#›</a:t>
            </a:fld>
            <a:endParaRPr lang="en-US"/>
          </a:p>
        </p:txBody>
      </p:sp>
    </p:spTree>
    <p:extLst>
      <p:ext uri="{BB962C8B-B14F-4D97-AF65-F5344CB8AC3E}">
        <p14:creationId xmlns:p14="http://schemas.microsoft.com/office/powerpoint/2010/main" val="1326546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F5DDBC6-F8CC-1C47-BA66-58E82976F670}" type="datetime1">
              <a:rPr lang="en-US"/>
              <a:pPr/>
              <a:t>5/20/13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CB59E5F-CED5-0C41-89F8-C9564D8CF15D}" type="slidenum">
              <a:rPr lang="en-US"/>
              <a:pPr/>
              <a:t>‹#›</a:t>
            </a:fld>
            <a:endParaRPr lang="en-US"/>
          </a:p>
        </p:txBody>
      </p:sp>
    </p:spTree>
    <p:extLst>
      <p:ext uri="{BB962C8B-B14F-4D97-AF65-F5344CB8AC3E}">
        <p14:creationId xmlns:p14="http://schemas.microsoft.com/office/powerpoint/2010/main" val="596557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01E5725-773A-CD45-A397-CB9961106C8C}" type="datetime1">
              <a:rPr lang="en-US"/>
              <a:pPr/>
              <a:t>5/20/13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7340FC0-3BF3-C349-ACA5-064317486196}" type="slidenum">
              <a:rPr lang="en-US"/>
              <a:pPr/>
              <a:t>‹#›</a:t>
            </a:fld>
            <a:endParaRPr lang="en-US"/>
          </a:p>
        </p:txBody>
      </p:sp>
    </p:spTree>
    <p:extLst>
      <p:ext uri="{BB962C8B-B14F-4D97-AF65-F5344CB8AC3E}">
        <p14:creationId xmlns:p14="http://schemas.microsoft.com/office/powerpoint/2010/main" val="2362903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19770FB-6D6B-9549-B0CF-B26225796D1B}" type="datetime1">
              <a:rPr lang="en-US"/>
              <a:pPr/>
              <a:t>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34FCD01-B25D-7945-BA1B-70DC96FF9AD0}" type="slidenum">
              <a:rPr lang="en-US"/>
              <a:pPr/>
              <a:t>‹#›</a:t>
            </a:fld>
            <a:endParaRPr lang="en-US"/>
          </a:p>
        </p:txBody>
      </p:sp>
    </p:spTree>
    <p:extLst>
      <p:ext uri="{BB962C8B-B14F-4D97-AF65-F5344CB8AC3E}">
        <p14:creationId xmlns:p14="http://schemas.microsoft.com/office/powerpoint/2010/main" val="1325808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C303A91-EFB3-1642-BEC8-E4E872ED4403}" type="datetime1">
              <a:rPr lang="en-US"/>
              <a:pPr/>
              <a:t>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F0A128C-72B7-694B-B698-3F9C6D93F297}" type="slidenum">
              <a:rPr lang="en-US"/>
              <a:pPr/>
              <a:t>‹#›</a:t>
            </a:fld>
            <a:endParaRPr lang="en-US"/>
          </a:p>
        </p:txBody>
      </p:sp>
    </p:spTree>
    <p:extLst>
      <p:ext uri="{BB962C8B-B14F-4D97-AF65-F5344CB8AC3E}">
        <p14:creationId xmlns:p14="http://schemas.microsoft.com/office/powerpoint/2010/main" val="39851699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133C44BA-B4E4-2C4B-A63E-8D959E8D6B48}" type="datetime1">
              <a:rPr lang="en-US"/>
              <a:pPr/>
              <a:t>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9E217DAD-BE06-6147-A844-19BF1DDFB96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2pPr>
      <a:lvl3pPr algn="ctr"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3pPr>
      <a:lvl4pPr algn="ctr"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4pPr>
      <a:lvl5pPr algn="ctr"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5pPr>
      <a:lvl6pPr marL="457200" algn="ctr" rtl="0" fontAlgn="base">
        <a:spcBef>
          <a:spcPct val="0"/>
        </a:spcBef>
        <a:spcAft>
          <a:spcPct val="0"/>
        </a:spcAft>
        <a:defRPr sz="4400">
          <a:solidFill>
            <a:schemeClr val="tx1"/>
          </a:solidFill>
          <a:latin typeface="Calibri" pitchFamily="34" charset="0"/>
          <a:ea typeface="ヒラギノ角ゴ Pro W3" charset="-128"/>
        </a:defRPr>
      </a:lvl6pPr>
      <a:lvl7pPr marL="914400" algn="ctr" rtl="0" fontAlgn="base">
        <a:spcBef>
          <a:spcPct val="0"/>
        </a:spcBef>
        <a:spcAft>
          <a:spcPct val="0"/>
        </a:spcAft>
        <a:defRPr sz="4400">
          <a:solidFill>
            <a:schemeClr val="tx1"/>
          </a:solidFill>
          <a:latin typeface="Calibri" pitchFamily="34" charset="0"/>
          <a:ea typeface="ヒラギノ角ゴ Pro W3" charset="-128"/>
        </a:defRPr>
      </a:lvl7pPr>
      <a:lvl8pPr marL="1371600" algn="ctr" rtl="0" fontAlgn="base">
        <a:spcBef>
          <a:spcPct val="0"/>
        </a:spcBef>
        <a:spcAft>
          <a:spcPct val="0"/>
        </a:spcAft>
        <a:defRPr sz="4400">
          <a:solidFill>
            <a:schemeClr val="tx1"/>
          </a:solidFill>
          <a:latin typeface="Calibri" pitchFamily="34" charset="0"/>
          <a:ea typeface="ヒラギノ角ゴ Pro W3" charset="-128"/>
        </a:defRPr>
      </a:lvl8pPr>
      <a:lvl9pPr marL="1828800" algn="ctr" rtl="0" fontAlgn="base">
        <a:spcBef>
          <a:spcPct val="0"/>
        </a:spcBef>
        <a:spcAft>
          <a:spcPct val="0"/>
        </a:spcAft>
        <a:defRPr sz="4400">
          <a:solidFill>
            <a:schemeClr val="tx1"/>
          </a:solidFill>
          <a:latin typeface="Calibri" pitchFamily="34" charset="0"/>
          <a:ea typeface="ヒラギノ角ゴ Pro W3"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ヒラギノ角ゴ Pro W3" charset="-128"/>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128"/>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nlinelibrary.wiley.com/doi/10.1002/jgrd.50141/abstract" TargetMode="External"/><Relationship Id="rId4" Type="http://schemas.openxmlformats.org/officeDocument/2006/relationships/image" Target="../media/image1.jpeg"/><Relationship Id="rId5" Type="http://schemas.openxmlformats.org/officeDocument/2006/relationships/image" Target="../media/image2.png"/><Relationship Id="rId6" Type="http://schemas.openxmlformats.org/officeDocument/2006/relationships/image" Target="../media/image3.emf"/><Relationship Id="rId7" Type="http://schemas.openxmlformats.org/officeDocument/2006/relationships/image" Target="../media/image4.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104742" y="1019138"/>
            <a:ext cx="34686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ヒラギノ角ゴ Pro W3" charset="0"/>
                <a:cs typeface="ヒラギノ角ゴ Pro W3" charset="0"/>
              </a:defRPr>
            </a:lvl1pPr>
            <a:lvl2pPr marL="742950" indent="-285750" eaLnBrk="0" hangingPunct="0">
              <a:defRPr>
                <a:solidFill>
                  <a:schemeClr val="tx1"/>
                </a:solidFill>
                <a:latin typeface="Arial" charset="0"/>
                <a:ea typeface="ヒラギノ角ゴ Pro W3" charset="0"/>
                <a:cs typeface="ヒラギノ角ゴ Pro W3" charset="0"/>
              </a:defRPr>
            </a:lvl2pPr>
            <a:lvl3pPr marL="1143000" indent="-228600" eaLnBrk="0" hangingPunct="0">
              <a:defRPr>
                <a:solidFill>
                  <a:schemeClr val="tx1"/>
                </a:solidFill>
                <a:latin typeface="Arial" charset="0"/>
                <a:ea typeface="ヒラギノ角ゴ Pro W3" charset="0"/>
                <a:cs typeface="ヒラギノ角ゴ Pro W3" charset="0"/>
              </a:defRPr>
            </a:lvl3pPr>
            <a:lvl4pPr marL="1600200" indent="-228600" eaLnBrk="0" hangingPunct="0">
              <a:defRPr>
                <a:solidFill>
                  <a:schemeClr val="tx1"/>
                </a:solidFill>
                <a:latin typeface="Arial" charset="0"/>
                <a:ea typeface="ヒラギノ角ゴ Pro W3" charset="0"/>
                <a:cs typeface="ヒラギノ角ゴ Pro W3" charset="0"/>
              </a:defRPr>
            </a:lvl4pPr>
            <a:lvl5pPr marL="2057400" indent="-228600" eaLnBrk="0" hangingPunct="0">
              <a:defRPr>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r>
              <a:rPr lang="en-US" sz="1600" b="1" u="sng" dirty="0" smtClean="0">
                <a:latin typeface="Cambria" charset="0"/>
                <a:ea typeface="ＭＳ Ｐゴシック" charset="0"/>
                <a:cs typeface="ＭＳ Ｐゴシック" charset="0"/>
              </a:rPr>
              <a:t>Context</a:t>
            </a:r>
            <a:endParaRPr lang="en-US" sz="1600" b="1" u="sng" dirty="0">
              <a:latin typeface="Cambria" charset="0"/>
              <a:ea typeface="ＭＳ Ｐゴシック" charset="0"/>
              <a:cs typeface="ＭＳ Ｐゴシック" charset="0"/>
            </a:endParaRPr>
          </a:p>
        </p:txBody>
      </p:sp>
      <p:sp>
        <p:nvSpPr>
          <p:cNvPr id="2051" name="Rectangle 6"/>
          <p:cNvSpPr>
            <a:spLocks noChangeArrowheads="1"/>
          </p:cNvSpPr>
          <p:nvPr/>
        </p:nvSpPr>
        <p:spPr bwMode="auto">
          <a:xfrm>
            <a:off x="104742" y="1295400"/>
            <a:ext cx="4238658" cy="91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lgn="just" eaLnBrk="0" hangingPunct="0">
              <a:lnSpc>
                <a:spcPct val="95000"/>
              </a:lnSpc>
              <a:spcBef>
                <a:spcPct val="50000"/>
              </a:spcBef>
              <a:buSzPct val="100000"/>
            </a:pPr>
            <a:r>
              <a:rPr lang="en-US" sz="1400" dirty="0" smtClean="0">
                <a:latin typeface="Comic Sans MS"/>
                <a:cs typeface="Comic Sans MS"/>
              </a:rPr>
              <a:t>With new simulations (CFMIP2/CMIP5, ~ 2012) we can test if clouds in the world’s climate models are improved in comparison to older simulations (CFMIP1/CMIP3, ~2004).</a:t>
            </a:r>
            <a:endParaRPr lang="en-US" sz="1400" dirty="0">
              <a:solidFill>
                <a:srgbClr val="000000"/>
              </a:solidFill>
              <a:latin typeface="Comic Sans MS"/>
              <a:cs typeface="Comic Sans MS"/>
            </a:endParaRPr>
          </a:p>
        </p:txBody>
      </p:sp>
      <p:sp>
        <p:nvSpPr>
          <p:cNvPr id="2052" name="Text Box 8"/>
          <p:cNvSpPr txBox="1">
            <a:spLocks noChangeArrowheads="1"/>
          </p:cNvSpPr>
          <p:nvPr/>
        </p:nvSpPr>
        <p:spPr bwMode="auto">
          <a:xfrm>
            <a:off x="4572000" y="5825232"/>
            <a:ext cx="44196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7475" indent="-117475" defTabSz="339725" eaLnBrk="0" hangingPunct="0">
              <a:defRPr>
                <a:solidFill>
                  <a:schemeClr val="tx1"/>
                </a:solidFill>
                <a:latin typeface="Arial" charset="0"/>
                <a:ea typeface="ヒラギノ角ゴ Pro W3" charset="0"/>
                <a:cs typeface="ヒラギノ角ゴ Pro W3" charset="0"/>
              </a:defRPr>
            </a:lvl1pPr>
            <a:lvl2pPr marL="742950" indent="-285750" defTabSz="339725" eaLnBrk="0" hangingPunct="0">
              <a:defRPr>
                <a:solidFill>
                  <a:schemeClr val="tx1"/>
                </a:solidFill>
                <a:latin typeface="Arial" charset="0"/>
                <a:ea typeface="ヒラギノ角ゴ Pro W3" charset="0"/>
                <a:cs typeface="ヒラギノ角ゴ Pro W3" charset="0"/>
              </a:defRPr>
            </a:lvl2pPr>
            <a:lvl3pPr marL="1143000" indent="-228600" defTabSz="339725" eaLnBrk="0" hangingPunct="0">
              <a:defRPr>
                <a:solidFill>
                  <a:schemeClr val="tx1"/>
                </a:solidFill>
                <a:latin typeface="Arial" charset="0"/>
                <a:ea typeface="ヒラギノ角ゴ Pro W3" charset="0"/>
                <a:cs typeface="ヒラギノ角ゴ Pro W3" charset="0"/>
              </a:defRPr>
            </a:lvl3pPr>
            <a:lvl4pPr marL="1600200" indent="-228600" defTabSz="339725" eaLnBrk="0" hangingPunct="0">
              <a:defRPr>
                <a:solidFill>
                  <a:schemeClr val="tx1"/>
                </a:solidFill>
                <a:latin typeface="Arial" charset="0"/>
                <a:ea typeface="ヒラギノ角ゴ Pro W3" charset="0"/>
                <a:cs typeface="ヒラギノ角ゴ Pro W3" charset="0"/>
              </a:defRPr>
            </a:lvl4pPr>
            <a:lvl5pPr marL="2057400" indent="-228600" defTabSz="339725" eaLnBrk="0" hangingPunct="0">
              <a:defRPr>
                <a:solidFill>
                  <a:schemeClr val="tx1"/>
                </a:solidFill>
                <a:latin typeface="Arial" charset="0"/>
                <a:ea typeface="ヒラギノ角ゴ Pro W3" charset="0"/>
                <a:cs typeface="ヒラギノ角ゴ Pro W3" charset="0"/>
              </a:defRPr>
            </a:lvl5pPr>
            <a:lvl6pPr marL="2514600" indent="-228600" defTabSz="339725"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defTabSz="339725"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defTabSz="339725"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defTabSz="339725"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pPr>
              <a:spcAft>
                <a:spcPct val="50000"/>
              </a:spcAft>
            </a:pPr>
            <a:r>
              <a:rPr lang="en-US" sz="1600" b="1" u="sng" dirty="0">
                <a:latin typeface="Cambria" charset="0"/>
                <a:ea typeface="ＭＳ Ｐゴシック" charset="0"/>
                <a:cs typeface="ＭＳ Ｐゴシック" charset="0"/>
              </a:rPr>
              <a:t>Publication</a:t>
            </a:r>
          </a:p>
          <a:p>
            <a:pPr algn="just"/>
            <a:r>
              <a:rPr lang="en-US" sz="1000" dirty="0">
                <a:latin typeface="Comic Sans MS" charset="0"/>
                <a:ea typeface="ＭＳ Ｐゴシック" charset="0"/>
                <a:cs typeface="ＭＳ Ｐゴシック" charset="0"/>
              </a:rPr>
              <a:t>Klein, S. A., Y. Zhang, M. D. </a:t>
            </a:r>
            <a:r>
              <a:rPr lang="en-US" sz="1000" dirty="0" err="1">
                <a:latin typeface="Comic Sans MS" charset="0"/>
                <a:ea typeface="ＭＳ Ｐゴシック" charset="0"/>
                <a:cs typeface="ＭＳ Ｐゴシック" charset="0"/>
              </a:rPr>
              <a:t>Zelinka</a:t>
            </a:r>
            <a:r>
              <a:rPr lang="en-US" sz="1000" dirty="0">
                <a:latin typeface="Comic Sans MS" charset="0"/>
                <a:ea typeface="ＭＳ Ｐゴシック" charset="0"/>
                <a:cs typeface="ＭＳ Ｐゴシック" charset="0"/>
              </a:rPr>
              <a:t>, R. </a:t>
            </a:r>
            <a:r>
              <a:rPr lang="en-US" sz="1000" dirty="0" err="1">
                <a:latin typeface="Comic Sans MS" charset="0"/>
                <a:ea typeface="ＭＳ Ｐゴシック" charset="0"/>
                <a:cs typeface="ＭＳ Ｐゴシック" charset="0"/>
              </a:rPr>
              <a:t>Pincus</a:t>
            </a:r>
            <a:r>
              <a:rPr lang="en-US" sz="1000" dirty="0">
                <a:latin typeface="Comic Sans MS" charset="0"/>
                <a:ea typeface="ＭＳ Ｐゴシック" charset="0"/>
                <a:cs typeface="ＭＳ Ｐゴシック" charset="0"/>
              </a:rPr>
              <a:t>, J. Boyle, and P. J. </a:t>
            </a:r>
            <a:r>
              <a:rPr lang="en-US" sz="1000" dirty="0" err="1">
                <a:latin typeface="Comic Sans MS" charset="0"/>
                <a:ea typeface="ＭＳ Ｐゴシック" charset="0"/>
                <a:cs typeface="ＭＳ Ｐゴシック" charset="0"/>
              </a:rPr>
              <a:t>Gleckler</a:t>
            </a:r>
            <a:r>
              <a:rPr lang="en-US" sz="1000" dirty="0">
                <a:latin typeface="Comic Sans MS" charset="0"/>
                <a:ea typeface="ＭＳ Ｐゴシック" charset="0"/>
                <a:cs typeface="ＭＳ Ｐゴシック" charset="0"/>
              </a:rPr>
              <a:t> (2013), Are climate </a:t>
            </a:r>
            <a:r>
              <a:rPr lang="en-US" sz="1000" dirty="0" smtClean="0">
                <a:latin typeface="Comic Sans MS" charset="0"/>
                <a:ea typeface="ＭＳ Ｐゴシック" charset="0"/>
                <a:cs typeface="ＭＳ Ｐゴシック" charset="0"/>
              </a:rPr>
              <a:t>model simulations </a:t>
            </a:r>
            <a:r>
              <a:rPr lang="en-US" sz="1000" dirty="0">
                <a:latin typeface="Comic Sans MS" charset="0"/>
                <a:ea typeface="ＭＳ Ｐゴシック" charset="0"/>
                <a:cs typeface="ＭＳ Ｐゴシック" charset="0"/>
              </a:rPr>
              <a:t>of clouds improving? An evaluation using the ISCCP </a:t>
            </a:r>
            <a:r>
              <a:rPr lang="en-US" sz="1000" dirty="0" smtClean="0">
                <a:latin typeface="Comic Sans MS" charset="0"/>
                <a:ea typeface="ＭＳ Ｐゴシック" charset="0"/>
                <a:cs typeface="ＭＳ Ｐゴシック" charset="0"/>
              </a:rPr>
              <a:t>simulator. </a:t>
            </a:r>
            <a:r>
              <a:rPr lang="en-US" sz="1000" dirty="0">
                <a:latin typeface="Comic Sans MS" charset="0"/>
                <a:ea typeface="ＭＳ Ｐゴシック" charset="0"/>
                <a:cs typeface="ＭＳ Ｐゴシック" charset="0"/>
              </a:rPr>
              <a:t>J. </a:t>
            </a:r>
            <a:r>
              <a:rPr lang="en-US" sz="1000" dirty="0" err="1" smtClean="0">
                <a:latin typeface="Comic Sans MS" charset="0"/>
                <a:ea typeface="ＭＳ Ｐゴシック" charset="0"/>
                <a:cs typeface="ＭＳ Ｐゴシック" charset="0"/>
              </a:rPr>
              <a:t>Geophys</a:t>
            </a:r>
            <a:r>
              <a:rPr lang="en-US" sz="1000" dirty="0" smtClean="0">
                <a:latin typeface="Comic Sans MS" charset="0"/>
                <a:ea typeface="ＭＳ Ｐゴシック" charset="0"/>
                <a:cs typeface="ＭＳ Ｐゴシック" charset="0"/>
              </a:rPr>
              <a:t>. Res., </a:t>
            </a:r>
            <a:r>
              <a:rPr lang="en-US" sz="1000" b="1" dirty="0" smtClean="0">
                <a:latin typeface="Comic Sans MS" charset="0"/>
                <a:ea typeface="ＭＳ Ｐゴシック" charset="0"/>
                <a:cs typeface="ＭＳ Ｐゴシック" charset="0"/>
              </a:rPr>
              <a:t>118,</a:t>
            </a:r>
            <a:r>
              <a:rPr lang="en-US" sz="1000" dirty="0" smtClean="0">
                <a:latin typeface="Comic Sans MS" charset="0"/>
                <a:ea typeface="ＭＳ Ｐゴシック" charset="0"/>
                <a:cs typeface="ＭＳ Ｐゴシック" charset="0"/>
              </a:rPr>
              <a:t> 1-14</a:t>
            </a:r>
            <a:r>
              <a:rPr lang="en-US" sz="1000" dirty="0">
                <a:latin typeface="Comic Sans MS" charset="0"/>
                <a:ea typeface="ＭＳ Ｐゴシック" charset="0"/>
                <a:cs typeface="ＭＳ Ｐゴシック" charset="0"/>
              </a:rPr>
              <a:t>. </a:t>
            </a:r>
            <a:r>
              <a:rPr lang="fr-FR" sz="1000" dirty="0" smtClean="0">
                <a:latin typeface="Comic Sans MS" charset="0"/>
                <a:ea typeface="ＭＳ Ｐゴシック" charset="0"/>
                <a:cs typeface="ＭＳ Ｐゴシック" charset="0"/>
                <a:hlinkClick r:id="rId3"/>
              </a:rPr>
              <a:t>doi</a:t>
            </a:r>
            <a:r>
              <a:rPr lang="fr-FR" sz="1000" dirty="0">
                <a:latin typeface="Comic Sans MS" charset="0"/>
                <a:ea typeface="ＭＳ Ｐゴシック" charset="0"/>
                <a:cs typeface="ＭＳ Ｐゴシック" charset="0"/>
                <a:hlinkClick r:id="rId3"/>
              </a:rPr>
              <a:t>:10.1002/jgrd.50141, 2013</a:t>
            </a:r>
            <a:endParaRPr lang="en-US" sz="1000" dirty="0">
              <a:latin typeface="Comic Sans MS" charset="0"/>
            </a:endParaRPr>
          </a:p>
        </p:txBody>
      </p:sp>
      <p:sp>
        <p:nvSpPr>
          <p:cNvPr id="2053" name="Text Box 16"/>
          <p:cNvSpPr txBox="1">
            <a:spLocks noChangeArrowheads="1"/>
          </p:cNvSpPr>
          <p:nvPr/>
        </p:nvSpPr>
        <p:spPr bwMode="auto">
          <a:xfrm>
            <a:off x="4572000" y="3694886"/>
            <a:ext cx="2133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ヒラギノ角ゴ Pro W3" charset="0"/>
                <a:cs typeface="ヒラギノ角ゴ Pro W3" charset="0"/>
              </a:defRPr>
            </a:lvl1pPr>
            <a:lvl2pPr marL="742950" indent="-285750" eaLnBrk="0" hangingPunct="0">
              <a:defRPr>
                <a:solidFill>
                  <a:schemeClr val="tx1"/>
                </a:solidFill>
                <a:latin typeface="Arial" charset="0"/>
                <a:ea typeface="ヒラギノ角ゴ Pro W3" charset="0"/>
                <a:cs typeface="ヒラギノ角ゴ Pro W3" charset="0"/>
              </a:defRPr>
            </a:lvl2pPr>
            <a:lvl3pPr marL="1143000" indent="-228600" eaLnBrk="0" hangingPunct="0">
              <a:defRPr>
                <a:solidFill>
                  <a:schemeClr val="tx1"/>
                </a:solidFill>
                <a:latin typeface="Arial" charset="0"/>
                <a:ea typeface="ヒラギノ角ゴ Pro W3" charset="0"/>
                <a:cs typeface="ヒラギノ角ゴ Pro W3" charset="0"/>
              </a:defRPr>
            </a:lvl3pPr>
            <a:lvl4pPr marL="1600200" indent="-228600" eaLnBrk="0" hangingPunct="0">
              <a:defRPr>
                <a:solidFill>
                  <a:schemeClr val="tx1"/>
                </a:solidFill>
                <a:latin typeface="Arial" charset="0"/>
                <a:ea typeface="ヒラギノ角ゴ Pro W3" charset="0"/>
                <a:cs typeface="ヒラギノ角ゴ Pro W3" charset="0"/>
              </a:defRPr>
            </a:lvl4pPr>
            <a:lvl5pPr marL="2057400" indent="-228600" eaLnBrk="0" hangingPunct="0">
              <a:defRPr>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pPr>
              <a:spcAft>
                <a:spcPts val="600"/>
              </a:spcAft>
            </a:pPr>
            <a:r>
              <a:rPr lang="en-US" sz="1600" b="1" u="sng" smtClean="0">
                <a:latin typeface="Cambria" charset="0"/>
                <a:ea typeface="ＭＳ Ｐゴシック" charset="0"/>
                <a:cs typeface="ＭＳ Ｐゴシック" charset="0"/>
              </a:rPr>
              <a:t>Conclusions</a:t>
            </a:r>
            <a:endParaRPr lang="en-US" sz="1600" b="1" u="sng" dirty="0">
              <a:latin typeface="Cambria" charset="0"/>
              <a:ea typeface="ＭＳ Ｐゴシック" charset="0"/>
              <a:cs typeface="ＭＳ Ｐゴシック" charset="0"/>
            </a:endParaRPr>
          </a:p>
        </p:txBody>
      </p:sp>
      <p:sp>
        <p:nvSpPr>
          <p:cNvPr id="2055" name="Text Box 30"/>
          <p:cNvSpPr txBox="1">
            <a:spLocks noChangeArrowheads="1"/>
          </p:cNvSpPr>
          <p:nvPr/>
        </p:nvSpPr>
        <p:spPr bwMode="auto">
          <a:xfrm>
            <a:off x="104742" y="2209800"/>
            <a:ext cx="37433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ヒラギノ角ゴ Pro W3" charset="0"/>
                <a:cs typeface="ヒラギノ角ゴ Pro W3" charset="0"/>
              </a:defRPr>
            </a:lvl1pPr>
            <a:lvl2pPr marL="742950" indent="-285750" eaLnBrk="0" hangingPunct="0">
              <a:defRPr>
                <a:solidFill>
                  <a:schemeClr val="tx1"/>
                </a:solidFill>
                <a:latin typeface="Arial" charset="0"/>
                <a:ea typeface="ヒラギノ角ゴ Pro W3" charset="0"/>
                <a:cs typeface="ヒラギノ角ゴ Pro W3" charset="0"/>
              </a:defRPr>
            </a:lvl2pPr>
            <a:lvl3pPr marL="1143000" indent="-228600" eaLnBrk="0" hangingPunct="0">
              <a:defRPr>
                <a:solidFill>
                  <a:schemeClr val="tx1"/>
                </a:solidFill>
                <a:latin typeface="Arial" charset="0"/>
                <a:ea typeface="ヒラギノ角ゴ Pro W3" charset="0"/>
                <a:cs typeface="ヒラギノ角ゴ Pro W3" charset="0"/>
              </a:defRPr>
            </a:lvl3pPr>
            <a:lvl4pPr marL="1600200" indent="-228600" eaLnBrk="0" hangingPunct="0">
              <a:defRPr>
                <a:solidFill>
                  <a:schemeClr val="tx1"/>
                </a:solidFill>
                <a:latin typeface="Arial" charset="0"/>
                <a:ea typeface="ヒラギノ角ゴ Pro W3" charset="0"/>
                <a:cs typeface="ヒラギノ角ゴ Pro W3" charset="0"/>
              </a:defRPr>
            </a:lvl4pPr>
            <a:lvl5pPr marL="2057400" indent="-228600" eaLnBrk="0" hangingPunct="0">
              <a:defRPr>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r>
              <a:rPr lang="en-US" sz="1600" b="1" u="sng" dirty="0">
                <a:latin typeface="Cambria" charset="0"/>
                <a:ea typeface="ＭＳ Ｐゴシック" charset="0"/>
                <a:cs typeface="ＭＳ Ｐゴシック" charset="0"/>
              </a:rPr>
              <a:t>Approach </a:t>
            </a:r>
          </a:p>
        </p:txBody>
      </p:sp>
      <p:sp>
        <p:nvSpPr>
          <p:cNvPr id="2056" name="Rectangle 6"/>
          <p:cNvSpPr>
            <a:spLocks noChangeArrowheads="1"/>
          </p:cNvSpPr>
          <p:nvPr/>
        </p:nvSpPr>
        <p:spPr bwMode="auto">
          <a:xfrm>
            <a:off x="104742" y="2486062"/>
            <a:ext cx="4314858" cy="1117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0" hangingPunct="0">
              <a:lnSpc>
                <a:spcPct val="95000"/>
              </a:lnSpc>
              <a:spcBef>
                <a:spcPct val="50000"/>
              </a:spcBef>
              <a:buSzPct val="100000"/>
              <a:buFont typeface="Times" charset="0"/>
              <a:buNone/>
            </a:pPr>
            <a:r>
              <a:rPr lang="en-US" altLang="ja-JP" sz="1400" dirty="0" smtClean="0">
                <a:latin typeface="Comic Sans MS" charset="0"/>
              </a:rPr>
              <a:t>We compare simulations of the climatological amount, reflectively, and altitude  of clouds </a:t>
            </a:r>
            <a:r>
              <a:rPr lang="en-US" altLang="ja-JP" sz="1400" dirty="0">
                <a:latin typeface="Comic Sans MS" charset="0"/>
              </a:rPr>
              <a:t> </a:t>
            </a:r>
            <a:r>
              <a:rPr lang="en-US" altLang="ja-JP" sz="1400" dirty="0" smtClean="0">
                <a:latin typeface="Comic Sans MS" charset="0"/>
              </a:rPr>
              <a:t>to data from the International Satellite Cloud Climatology Project (ISCCP). An ISCCP simulator is applied to the clouds of 19 climate models. </a:t>
            </a:r>
            <a:endParaRPr lang="en-US" sz="1400" dirty="0">
              <a:latin typeface="Comic Sans MS" charset="0"/>
            </a:endParaRPr>
          </a:p>
        </p:txBody>
      </p:sp>
      <p:sp>
        <p:nvSpPr>
          <p:cNvPr id="2059" name="Text Box 16"/>
          <p:cNvSpPr txBox="1">
            <a:spLocks noChangeArrowheads="1"/>
          </p:cNvSpPr>
          <p:nvPr/>
        </p:nvSpPr>
        <p:spPr bwMode="auto">
          <a:xfrm>
            <a:off x="4572000" y="3999686"/>
            <a:ext cx="4572000"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eaLnBrk="0" hangingPunct="0">
              <a:defRPr>
                <a:solidFill>
                  <a:schemeClr val="tx1"/>
                </a:solidFill>
                <a:latin typeface="Arial" charset="0"/>
                <a:ea typeface="ヒラギノ角ゴ Pro W3" charset="0"/>
                <a:cs typeface="ヒラギノ角ゴ Pro W3" charset="0"/>
              </a:defRPr>
            </a:lvl1pPr>
            <a:lvl2pPr marL="742950" indent="-285750" eaLnBrk="0" hangingPunct="0">
              <a:defRPr>
                <a:solidFill>
                  <a:schemeClr val="tx1"/>
                </a:solidFill>
                <a:latin typeface="Arial" charset="0"/>
                <a:ea typeface="ヒラギノ角ゴ Pro W3" charset="0"/>
                <a:cs typeface="ヒラギノ角ゴ Pro W3" charset="0"/>
              </a:defRPr>
            </a:lvl2pPr>
            <a:lvl3pPr marL="1143000" indent="-228600" eaLnBrk="0" hangingPunct="0">
              <a:defRPr>
                <a:solidFill>
                  <a:schemeClr val="tx1"/>
                </a:solidFill>
                <a:latin typeface="Arial" charset="0"/>
                <a:ea typeface="ヒラギノ角ゴ Pro W3" charset="0"/>
                <a:cs typeface="ヒラギノ角ゴ Pro W3" charset="0"/>
              </a:defRPr>
            </a:lvl3pPr>
            <a:lvl4pPr marL="1600200" indent="-228600" eaLnBrk="0" hangingPunct="0">
              <a:defRPr>
                <a:solidFill>
                  <a:schemeClr val="tx1"/>
                </a:solidFill>
                <a:latin typeface="Arial" charset="0"/>
                <a:ea typeface="ヒラギノ角ゴ Pro W3" charset="0"/>
                <a:cs typeface="ヒラギノ角ゴ Pro W3" charset="0"/>
              </a:defRPr>
            </a:lvl4pPr>
            <a:lvl5pPr marL="2057400" indent="-228600" eaLnBrk="0" hangingPunct="0">
              <a:defRPr>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pPr eaLnBrk="1" hangingPunct="1">
              <a:spcAft>
                <a:spcPts val="600"/>
              </a:spcAft>
              <a:buFont typeface="Arial" charset="0"/>
              <a:buChar char="•"/>
            </a:pPr>
            <a:r>
              <a:rPr lang="en-US" sz="1400" dirty="0" smtClean="0">
                <a:latin typeface="Comic Sans MS" charset="0"/>
              </a:rPr>
              <a:t>Clouds simulations in climate models are improving </a:t>
            </a:r>
            <a:r>
              <a:rPr lang="en-US" sz="1400" dirty="0" smtClean="0">
                <a:latin typeface="Comic Sans MS" charset="0"/>
              </a:rPr>
              <a:t>– a necessary but insufficient step towards increasing our confidence in their predictions</a:t>
            </a:r>
          </a:p>
          <a:p>
            <a:pPr eaLnBrk="1" hangingPunct="1">
              <a:spcAft>
                <a:spcPts val="600"/>
              </a:spcAft>
              <a:buFont typeface="Arial" charset="0"/>
              <a:buChar char="•"/>
            </a:pPr>
            <a:r>
              <a:rPr lang="en-US" sz="1400" dirty="0" smtClean="0">
                <a:latin typeface="Comic Sans MS" charset="0"/>
              </a:rPr>
              <a:t>Climate models have reduced the reflectivity of their clouds ameliorating the “too few – too bright” problem where the time-mean radiation balance is well-simulated by having the compensating errors of too few clouds which are too reflective</a:t>
            </a:r>
            <a:endParaRPr lang="en-US" sz="1400" dirty="0" smtClean="0">
              <a:latin typeface="Comic Sans MS" charset="0"/>
            </a:endParaRPr>
          </a:p>
        </p:txBody>
      </p:sp>
      <p:sp>
        <p:nvSpPr>
          <p:cNvPr id="2060" name="Text Box 7"/>
          <p:cNvSpPr txBox="1">
            <a:spLocks noChangeArrowheads="1"/>
          </p:cNvSpPr>
          <p:nvPr/>
        </p:nvSpPr>
        <p:spPr bwMode="auto">
          <a:xfrm>
            <a:off x="0" y="-1"/>
            <a:ext cx="9144000" cy="1005840"/>
          </a:xfrm>
          <a:prstGeom prst="rect">
            <a:avLst/>
          </a:prstGeom>
          <a:solidFill>
            <a:srgbClr val="0000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ヒラギノ角ゴ Pro W3" charset="0"/>
                <a:cs typeface="ヒラギノ角ゴ Pro W3" charset="0"/>
              </a:defRPr>
            </a:lvl1pPr>
            <a:lvl2pPr marL="742950" indent="-285750" eaLnBrk="0" hangingPunct="0">
              <a:defRPr>
                <a:solidFill>
                  <a:schemeClr val="tx1"/>
                </a:solidFill>
                <a:latin typeface="Arial" charset="0"/>
                <a:ea typeface="ヒラギノ角ゴ Pro W3" charset="0"/>
                <a:cs typeface="ヒラギノ角ゴ Pro W3" charset="0"/>
              </a:defRPr>
            </a:lvl2pPr>
            <a:lvl3pPr marL="1143000" indent="-228600" eaLnBrk="0" hangingPunct="0">
              <a:defRPr>
                <a:solidFill>
                  <a:schemeClr val="tx1"/>
                </a:solidFill>
                <a:latin typeface="Arial" charset="0"/>
                <a:ea typeface="ヒラギノ角ゴ Pro W3" charset="0"/>
                <a:cs typeface="ヒラギノ角ゴ Pro W3" charset="0"/>
              </a:defRPr>
            </a:lvl3pPr>
            <a:lvl4pPr marL="1600200" indent="-228600" eaLnBrk="0" hangingPunct="0">
              <a:defRPr>
                <a:solidFill>
                  <a:schemeClr val="tx1"/>
                </a:solidFill>
                <a:latin typeface="Arial" charset="0"/>
                <a:ea typeface="ヒラギノ角ゴ Pro W3" charset="0"/>
                <a:cs typeface="ヒラギノ角ゴ Pro W3" charset="0"/>
              </a:defRPr>
            </a:lvl4pPr>
            <a:lvl5pPr marL="2057400" indent="-228600" eaLnBrk="0" hangingPunct="0">
              <a:defRPr>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pPr algn="ctr" eaLnBrk="1" hangingPunct="1">
              <a:spcBef>
                <a:spcPct val="50000"/>
              </a:spcBef>
            </a:pPr>
            <a:endParaRPr lang="en-US" sz="1400" b="1">
              <a:solidFill>
                <a:schemeClr val="tx2"/>
              </a:solidFill>
              <a:latin typeface="Cambria" charset="0"/>
              <a:ea typeface="ＭＳ Ｐゴシック" charset="0"/>
              <a:cs typeface="ＭＳ Ｐゴシック" charset="0"/>
            </a:endParaRPr>
          </a:p>
          <a:p>
            <a:pPr algn="ctr" eaLnBrk="1" hangingPunct="1">
              <a:spcBef>
                <a:spcPct val="50000"/>
              </a:spcBef>
            </a:pPr>
            <a:endParaRPr lang="en-US" sz="1400" b="1">
              <a:solidFill>
                <a:schemeClr val="tx2"/>
              </a:solidFill>
              <a:latin typeface="Cambria" charset="0"/>
              <a:ea typeface="ＭＳ Ｐゴシック" charset="0"/>
              <a:cs typeface="ＭＳ Ｐゴシック" charset="0"/>
            </a:endParaRPr>
          </a:p>
          <a:p>
            <a:pPr algn="ctr" eaLnBrk="1" hangingPunct="1">
              <a:spcBef>
                <a:spcPct val="50000"/>
              </a:spcBef>
            </a:pPr>
            <a:endParaRPr lang="en-US" sz="1400" b="1">
              <a:solidFill>
                <a:schemeClr val="tx2"/>
              </a:solidFill>
              <a:latin typeface="Cambria" charset="0"/>
              <a:ea typeface="ＭＳ Ｐゴシック" charset="0"/>
              <a:cs typeface="ＭＳ Ｐゴシック" charset="0"/>
            </a:endParaRPr>
          </a:p>
        </p:txBody>
      </p:sp>
      <p:sp>
        <p:nvSpPr>
          <p:cNvPr id="2062" name="Text Box 7"/>
          <p:cNvSpPr txBox="1">
            <a:spLocks noChangeArrowheads="1"/>
          </p:cNvSpPr>
          <p:nvPr/>
        </p:nvSpPr>
        <p:spPr bwMode="auto">
          <a:xfrm>
            <a:off x="4953000" y="429464"/>
            <a:ext cx="3733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ヒラギノ角ゴ Pro W3" charset="0"/>
                <a:cs typeface="ヒラギノ角ゴ Pro W3" charset="0"/>
              </a:defRPr>
            </a:lvl1pPr>
            <a:lvl2pPr marL="742950" indent="-285750" eaLnBrk="0" hangingPunct="0">
              <a:defRPr>
                <a:solidFill>
                  <a:schemeClr val="tx1"/>
                </a:solidFill>
                <a:latin typeface="Arial" charset="0"/>
                <a:ea typeface="ヒラギノ角ゴ Pro W3" charset="0"/>
                <a:cs typeface="ヒラギノ角ゴ Pro W3" charset="0"/>
              </a:defRPr>
            </a:lvl2pPr>
            <a:lvl3pPr marL="1143000" indent="-228600" eaLnBrk="0" hangingPunct="0">
              <a:defRPr>
                <a:solidFill>
                  <a:schemeClr val="tx1"/>
                </a:solidFill>
                <a:latin typeface="Arial" charset="0"/>
                <a:ea typeface="ヒラギノ角ゴ Pro W3" charset="0"/>
                <a:cs typeface="ヒラギノ角ゴ Pro W3" charset="0"/>
              </a:defRPr>
            </a:lvl3pPr>
            <a:lvl4pPr marL="1600200" indent="-228600" eaLnBrk="0" hangingPunct="0">
              <a:defRPr>
                <a:solidFill>
                  <a:schemeClr val="tx1"/>
                </a:solidFill>
                <a:latin typeface="Arial" charset="0"/>
                <a:ea typeface="ヒラギノ角ゴ Pro W3" charset="0"/>
                <a:cs typeface="ヒラギノ角ゴ Pro W3" charset="0"/>
              </a:defRPr>
            </a:lvl4pPr>
            <a:lvl5pPr marL="2057400" indent="-228600" eaLnBrk="0" hangingPunct="0">
              <a:defRPr>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pPr eaLnBrk="1" hangingPunct="1">
              <a:spcBef>
                <a:spcPct val="50000"/>
              </a:spcBef>
            </a:pPr>
            <a:r>
              <a:rPr lang="en-US" sz="1400" b="1" i="1" dirty="0" smtClean="0">
                <a:solidFill>
                  <a:srgbClr val="FFFF00"/>
                </a:solidFill>
                <a:latin typeface="Cambria" charset="0"/>
                <a:ea typeface="ＭＳ Ｐゴシック" charset="0"/>
                <a:cs typeface="ＭＳ Ｐゴシック" charset="0"/>
              </a:rPr>
              <a:t>Stephen. Klein, </a:t>
            </a:r>
            <a:r>
              <a:rPr lang="en-US" sz="1400" b="1" i="1" dirty="0" err="1" smtClean="0">
                <a:solidFill>
                  <a:srgbClr val="FFFF00"/>
                </a:solidFill>
                <a:latin typeface="Cambria" charset="0"/>
                <a:ea typeface="ＭＳ Ｐゴシック" charset="0"/>
                <a:cs typeface="ＭＳ Ｐゴシック" charset="0"/>
              </a:rPr>
              <a:t>Yuying</a:t>
            </a:r>
            <a:r>
              <a:rPr lang="en-US" sz="1400" b="1" i="1" dirty="0" smtClean="0">
                <a:solidFill>
                  <a:srgbClr val="FFFF00"/>
                </a:solidFill>
                <a:latin typeface="Cambria" charset="0"/>
                <a:ea typeface="ＭＳ Ｐゴシック" charset="0"/>
                <a:cs typeface="ＭＳ Ｐゴシック" charset="0"/>
              </a:rPr>
              <a:t> Zhang, Mark </a:t>
            </a:r>
            <a:r>
              <a:rPr lang="en-US" sz="1400" b="1" i="1" dirty="0" err="1" smtClean="0">
                <a:solidFill>
                  <a:srgbClr val="FFFF00"/>
                </a:solidFill>
                <a:latin typeface="Cambria" charset="0"/>
                <a:ea typeface="ＭＳ Ｐゴシック" charset="0"/>
                <a:cs typeface="ＭＳ Ｐゴシック" charset="0"/>
              </a:rPr>
              <a:t>Zelinka</a:t>
            </a:r>
            <a:r>
              <a:rPr lang="en-US" sz="1400" b="1" i="1" dirty="0" smtClean="0">
                <a:solidFill>
                  <a:srgbClr val="FFFF00"/>
                </a:solidFill>
                <a:latin typeface="Cambria" charset="0"/>
                <a:ea typeface="ＭＳ Ｐゴシック" charset="0"/>
                <a:cs typeface="ＭＳ Ｐゴシック" charset="0"/>
              </a:rPr>
              <a:t>, Robert </a:t>
            </a:r>
            <a:r>
              <a:rPr lang="en-US" sz="1400" b="1" i="1" dirty="0" err="1" smtClean="0">
                <a:solidFill>
                  <a:srgbClr val="FFFF00"/>
                </a:solidFill>
                <a:latin typeface="Cambria" charset="0"/>
                <a:ea typeface="ＭＳ Ｐゴシック" charset="0"/>
                <a:cs typeface="ＭＳ Ｐゴシック" charset="0"/>
              </a:rPr>
              <a:t>Pincus</a:t>
            </a:r>
            <a:r>
              <a:rPr lang="en-US" sz="1400" b="1" i="1" dirty="0" smtClean="0">
                <a:solidFill>
                  <a:srgbClr val="FFFF00"/>
                </a:solidFill>
                <a:latin typeface="Cambria" charset="0"/>
                <a:ea typeface="ＭＳ Ｐゴシック" charset="0"/>
                <a:cs typeface="ＭＳ Ｐゴシック" charset="0"/>
              </a:rPr>
              <a:t>, Jim Boyle and Peter </a:t>
            </a:r>
            <a:r>
              <a:rPr lang="en-US" sz="1400" b="1" i="1" dirty="0" err="1" smtClean="0">
                <a:solidFill>
                  <a:srgbClr val="FFFF00"/>
                </a:solidFill>
                <a:latin typeface="Cambria" charset="0"/>
                <a:ea typeface="ＭＳ Ｐゴシック" charset="0"/>
                <a:cs typeface="ＭＳ Ｐゴシック" charset="0"/>
              </a:rPr>
              <a:t>Gleckler</a:t>
            </a:r>
            <a:endParaRPr lang="en-US" sz="1400" b="1" i="1" dirty="0">
              <a:solidFill>
                <a:srgbClr val="FFFF00"/>
              </a:solidFill>
              <a:latin typeface="Cambria" charset="0"/>
              <a:ea typeface="ＭＳ Ｐゴシック" charset="0"/>
              <a:cs typeface="ＭＳ Ｐゴシック" charset="0"/>
            </a:endParaRPr>
          </a:p>
        </p:txBody>
      </p:sp>
      <p:sp>
        <p:nvSpPr>
          <p:cNvPr id="2063" name="Rectangle 22"/>
          <p:cNvSpPr txBox="1">
            <a:spLocks noChangeArrowheads="1"/>
          </p:cNvSpPr>
          <p:nvPr/>
        </p:nvSpPr>
        <p:spPr bwMode="auto">
          <a:xfrm>
            <a:off x="152400" y="152400"/>
            <a:ext cx="5334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ヒラギノ角ゴ Pro W3" charset="0"/>
                <a:cs typeface="ヒラギノ角ゴ Pro W3" charset="0"/>
              </a:defRPr>
            </a:lvl1pPr>
            <a:lvl2pPr marL="742950" indent="-285750" eaLnBrk="0" hangingPunct="0">
              <a:defRPr>
                <a:solidFill>
                  <a:schemeClr val="tx1"/>
                </a:solidFill>
                <a:latin typeface="Arial" charset="0"/>
                <a:ea typeface="ヒラギノ角ゴ Pro W3" charset="0"/>
                <a:cs typeface="ヒラギノ角ゴ Pro W3" charset="0"/>
              </a:defRPr>
            </a:lvl2pPr>
            <a:lvl3pPr marL="1143000" indent="-228600" eaLnBrk="0" hangingPunct="0">
              <a:defRPr>
                <a:solidFill>
                  <a:schemeClr val="tx1"/>
                </a:solidFill>
                <a:latin typeface="Arial" charset="0"/>
                <a:ea typeface="ヒラギノ角ゴ Pro W3" charset="0"/>
                <a:cs typeface="ヒラギノ角ゴ Pro W3" charset="0"/>
              </a:defRPr>
            </a:lvl3pPr>
            <a:lvl4pPr marL="1600200" indent="-228600" eaLnBrk="0" hangingPunct="0">
              <a:defRPr>
                <a:solidFill>
                  <a:schemeClr val="tx1"/>
                </a:solidFill>
                <a:latin typeface="Arial" charset="0"/>
                <a:ea typeface="ヒラギノ角ゴ Pro W3" charset="0"/>
                <a:cs typeface="ヒラギノ角ゴ Pro W3" charset="0"/>
              </a:defRPr>
            </a:lvl4pPr>
            <a:lvl5pPr marL="2057400" indent="-228600" eaLnBrk="0" hangingPunct="0">
              <a:defRPr>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pPr eaLnBrk="1" hangingPunct="1"/>
            <a:r>
              <a:rPr lang="en-US" sz="2400" b="1" dirty="0">
                <a:solidFill>
                  <a:srgbClr val="FF0066"/>
                </a:solidFill>
                <a:latin typeface="Arial Black" charset="0"/>
                <a:ea typeface="ＭＳ Ｐゴシック" charset="0"/>
                <a:cs typeface="ＭＳ Ｐゴシック" charset="0"/>
              </a:rPr>
              <a:t>C</a:t>
            </a:r>
            <a:r>
              <a:rPr lang="en-US" sz="2400" b="1" dirty="0" smtClean="0">
                <a:solidFill>
                  <a:srgbClr val="FF0066"/>
                </a:solidFill>
                <a:latin typeface="Arial Black" charset="0"/>
                <a:ea typeface="ＭＳ Ｐゴシック" charset="0"/>
                <a:cs typeface="ＭＳ Ｐゴシック" charset="0"/>
              </a:rPr>
              <a:t>limate model simulations of clouds are improving</a:t>
            </a:r>
            <a:endParaRPr lang="en-US" sz="2400" b="1" dirty="0">
              <a:solidFill>
                <a:srgbClr val="FF0066"/>
              </a:solidFill>
              <a:latin typeface="Arial Black" charset="0"/>
              <a:ea typeface="ＭＳ Ｐゴシック" charset="0"/>
              <a:cs typeface="ＭＳ Ｐゴシック" charset="0"/>
            </a:endParaRPr>
          </a:p>
        </p:txBody>
      </p:sp>
      <p:sp>
        <p:nvSpPr>
          <p:cNvPr id="2066" name="Text Box 30"/>
          <p:cNvSpPr txBox="1">
            <a:spLocks noChangeArrowheads="1"/>
          </p:cNvSpPr>
          <p:nvPr/>
        </p:nvSpPr>
        <p:spPr bwMode="auto">
          <a:xfrm>
            <a:off x="4648200" y="1108075"/>
            <a:ext cx="4191000"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ea typeface="ヒラギノ角ゴ Pro W3" charset="0"/>
                <a:cs typeface="ヒラギノ角ゴ Pro W3" charset="0"/>
              </a:defRPr>
            </a:lvl1pPr>
            <a:lvl2pPr marL="742950" indent="-285750" eaLnBrk="0" hangingPunct="0">
              <a:defRPr>
                <a:solidFill>
                  <a:schemeClr val="tx1"/>
                </a:solidFill>
                <a:latin typeface="Arial" charset="0"/>
                <a:ea typeface="ヒラギノ角ゴ Pro W3" charset="0"/>
                <a:cs typeface="ヒラギノ角ゴ Pro W3" charset="0"/>
              </a:defRPr>
            </a:lvl2pPr>
            <a:lvl3pPr marL="1143000" indent="-228600" eaLnBrk="0" hangingPunct="0">
              <a:defRPr>
                <a:solidFill>
                  <a:schemeClr val="tx1"/>
                </a:solidFill>
                <a:latin typeface="Arial" charset="0"/>
                <a:ea typeface="ヒラギノ角ゴ Pro W3" charset="0"/>
                <a:cs typeface="ヒラギノ角ゴ Pro W3" charset="0"/>
              </a:defRPr>
            </a:lvl3pPr>
            <a:lvl4pPr marL="1600200" indent="-228600" eaLnBrk="0" hangingPunct="0">
              <a:defRPr>
                <a:solidFill>
                  <a:schemeClr val="tx1"/>
                </a:solidFill>
                <a:latin typeface="Arial" charset="0"/>
                <a:ea typeface="ヒラギノ角ゴ Pro W3" charset="0"/>
                <a:cs typeface="ヒラギノ角ゴ Pro W3" charset="0"/>
              </a:defRPr>
            </a:lvl4pPr>
            <a:lvl5pPr marL="2057400" indent="-228600" eaLnBrk="0" hangingPunct="0">
              <a:defRPr>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r>
              <a:rPr lang="en-US" sz="1400" b="1" dirty="0" smtClean="0">
                <a:latin typeface="Cambria" charset="0"/>
                <a:ea typeface="ＭＳ Ｐゴシック" charset="0"/>
                <a:cs typeface="ＭＳ Ｐゴシック" charset="0"/>
              </a:rPr>
              <a:t>Metrics demonstrate improvement particularly for cloud reflectivity, less </a:t>
            </a:r>
            <a:r>
              <a:rPr lang="en-US" sz="1400" b="1" dirty="0">
                <a:latin typeface="Cambria" charset="0"/>
                <a:ea typeface="ＭＳ Ｐゴシック" charset="0"/>
                <a:cs typeface="ＭＳ Ｐゴシック" charset="0"/>
              </a:rPr>
              <a:t>s</a:t>
            </a:r>
            <a:r>
              <a:rPr lang="en-US" sz="1400" b="1" dirty="0" smtClean="0">
                <a:latin typeface="Cambria" charset="0"/>
                <a:ea typeface="ＭＳ Ｐゴシック" charset="0"/>
                <a:cs typeface="ＭＳ Ｐゴシック" charset="0"/>
              </a:rPr>
              <a:t>o </a:t>
            </a:r>
            <a:r>
              <a:rPr lang="en-US" sz="1400" b="1" dirty="0">
                <a:latin typeface="Cambria" charset="0"/>
                <a:ea typeface="ＭＳ Ｐゴシック" charset="0"/>
                <a:cs typeface="ＭＳ Ｐゴシック" charset="0"/>
              </a:rPr>
              <a:t>f</a:t>
            </a:r>
            <a:r>
              <a:rPr lang="en-US" sz="1400" b="1" dirty="0" smtClean="0">
                <a:latin typeface="Cambria" charset="0"/>
                <a:ea typeface="ＭＳ Ｐゴシック" charset="0"/>
                <a:cs typeface="ＭＳ Ｐゴシック" charset="0"/>
              </a:rPr>
              <a:t>or </a:t>
            </a:r>
            <a:r>
              <a:rPr lang="en-US" sz="1400" b="1" dirty="0">
                <a:latin typeface="Cambria" charset="0"/>
                <a:ea typeface="ＭＳ Ｐゴシック" charset="0"/>
                <a:cs typeface="ＭＳ Ｐゴシック" charset="0"/>
              </a:rPr>
              <a:t>c</a:t>
            </a:r>
            <a:r>
              <a:rPr lang="en-US" sz="1400" b="1" dirty="0" smtClean="0">
                <a:latin typeface="Cambria" charset="0"/>
                <a:ea typeface="ＭＳ Ｐゴシック" charset="0"/>
                <a:cs typeface="ＭＳ Ｐゴシック" charset="0"/>
              </a:rPr>
              <a:t>loud amount</a:t>
            </a:r>
            <a:endParaRPr lang="en-US" sz="1200" b="1" i="1" dirty="0">
              <a:latin typeface="Cambria" charset="0"/>
              <a:ea typeface="ＭＳ Ｐゴシック" charset="0"/>
              <a:cs typeface="ＭＳ Ｐゴシック" charset="0"/>
            </a:endParaRPr>
          </a:p>
        </p:txBody>
      </p:sp>
      <p:pic>
        <p:nvPicPr>
          <p:cNvPr id="24" name="Picture 16" descr="DOE_SC Horizonta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18581" y="76200"/>
            <a:ext cx="1849219" cy="32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lab_icon_no_box_white_rgb.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92552" y="476158"/>
            <a:ext cx="475248" cy="457200"/>
          </a:xfrm>
          <a:prstGeom prst="rect">
            <a:avLst/>
          </a:prstGeom>
        </p:spPr>
      </p:pic>
      <p:pic>
        <p:nvPicPr>
          <p:cNvPr id="3" name="Picture 2" descr="Fig4.FINAL.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942" y="4038600"/>
            <a:ext cx="3905025" cy="3017520"/>
          </a:xfrm>
          <a:prstGeom prst="rect">
            <a:avLst/>
          </a:prstGeom>
        </p:spPr>
      </p:pic>
      <p:sp>
        <p:nvSpPr>
          <p:cNvPr id="2069" name="Text Box 30"/>
          <p:cNvSpPr txBox="1">
            <a:spLocks noChangeArrowheads="1"/>
          </p:cNvSpPr>
          <p:nvPr/>
        </p:nvSpPr>
        <p:spPr bwMode="auto">
          <a:xfrm>
            <a:off x="152400" y="3733800"/>
            <a:ext cx="4038600" cy="73866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ea typeface="ヒラギノ角ゴ Pro W3" charset="0"/>
                <a:cs typeface="ヒラギノ角ゴ Pro W3" charset="0"/>
              </a:defRPr>
            </a:lvl1pPr>
            <a:lvl2pPr marL="742950" indent="-285750" eaLnBrk="0" hangingPunct="0">
              <a:defRPr>
                <a:solidFill>
                  <a:schemeClr val="tx1"/>
                </a:solidFill>
                <a:latin typeface="Arial" charset="0"/>
                <a:ea typeface="ヒラギノ角ゴ Pro W3" charset="0"/>
                <a:cs typeface="ヒラギノ角ゴ Pro W3" charset="0"/>
              </a:defRPr>
            </a:lvl2pPr>
            <a:lvl3pPr marL="1143000" indent="-228600" eaLnBrk="0" hangingPunct="0">
              <a:defRPr>
                <a:solidFill>
                  <a:schemeClr val="tx1"/>
                </a:solidFill>
                <a:latin typeface="Arial" charset="0"/>
                <a:ea typeface="ヒラギノ角ゴ Pro W3" charset="0"/>
                <a:cs typeface="ヒラギノ角ゴ Pro W3" charset="0"/>
              </a:defRPr>
            </a:lvl3pPr>
            <a:lvl4pPr marL="1600200" indent="-228600" eaLnBrk="0" hangingPunct="0">
              <a:defRPr>
                <a:solidFill>
                  <a:schemeClr val="tx1"/>
                </a:solidFill>
                <a:latin typeface="Arial" charset="0"/>
                <a:ea typeface="ヒラギノ角ゴ Pro W3" charset="0"/>
                <a:cs typeface="ヒラギノ角ゴ Pro W3" charset="0"/>
              </a:defRPr>
            </a:lvl4pPr>
            <a:lvl5pPr marL="2057400" indent="-228600" eaLnBrk="0" hangingPunct="0">
              <a:defRPr>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r>
              <a:rPr lang="en-US" sz="1400" b="1" dirty="0" smtClean="0">
                <a:latin typeface="Cambria" charset="0"/>
                <a:ea typeface="ＭＳ Ｐゴシック" charset="0"/>
                <a:cs typeface="ＭＳ Ｐゴシック" charset="0"/>
              </a:rPr>
              <a:t>Newer models from each modeling center have reduced amounts of highly reflective cloud in better agreement with satellite observations</a:t>
            </a:r>
            <a:endParaRPr lang="en-US" sz="1400" b="1" i="1" dirty="0">
              <a:latin typeface="Cambria" charset="0"/>
              <a:ea typeface="ＭＳ Ｐゴシック" charset="0"/>
              <a:cs typeface="ＭＳ Ｐゴシック" charset="0"/>
            </a:endParaRPr>
          </a:p>
        </p:txBody>
      </p:sp>
      <p:pic>
        <p:nvPicPr>
          <p:cNvPr id="4" name="Picture 3"/>
          <p:cNvPicPr>
            <a:picLocks noChangeAspect="1"/>
          </p:cNvPicPr>
          <p:nvPr/>
        </p:nvPicPr>
        <p:blipFill rotWithShape="1">
          <a:blip r:embed="rId7"/>
          <a:srcRect b="51106"/>
          <a:stretch/>
        </p:blipFill>
        <p:spPr>
          <a:xfrm>
            <a:off x="4648200" y="1719617"/>
            <a:ext cx="4309725" cy="1645920"/>
          </a:xfrm>
          <a:prstGeom prst="rect">
            <a:avLst/>
          </a:prstGeom>
        </p:spPr>
      </p:pic>
      <p:sp>
        <p:nvSpPr>
          <p:cNvPr id="30" name="TextBox 29"/>
          <p:cNvSpPr txBox="1"/>
          <p:nvPr/>
        </p:nvSpPr>
        <p:spPr>
          <a:xfrm>
            <a:off x="3505200" y="5653069"/>
            <a:ext cx="990599" cy="400110"/>
          </a:xfrm>
          <a:prstGeom prst="rect">
            <a:avLst/>
          </a:prstGeom>
          <a:noFill/>
          <a:ln w="3175" cmpd="sng">
            <a:solidFill>
              <a:schemeClr val="tx1"/>
            </a:solidFill>
          </a:ln>
        </p:spPr>
        <p:txBody>
          <a:bodyPr wrap="square" rtlCol="0">
            <a:spAutoFit/>
          </a:bodyPr>
          <a:lstStyle/>
          <a:p>
            <a:r>
              <a:rPr lang="en-US" sz="1000" b="0" i="1" dirty="0" smtClean="0"/>
              <a:t>Satellite Observations</a:t>
            </a:r>
            <a:endParaRPr lang="en-US" sz="1000" b="0" i="1" dirty="0"/>
          </a:p>
        </p:txBody>
      </p:sp>
      <p:cxnSp>
        <p:nvCxnSpPr>
          <p:cNvPr id="31" name="Straight Arrow Connector 30"/>
          <p:cNvCxnSpPr/>
          <p:nvPr/>
        </p:nvCxnSpPr>
        <p:spPr bwMode="auto">
          <a:xfrm flipH="1" flipV="1">
            <a:off x="3429001" y="5486400"/>
            <a:ext cx="228599" cy="1524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5" name="TextBox 34"/>
          <p:cNvSpPr txBox="1"/>
          <p:nvPr/>
        </p:nvSpPr>
        <p:spPr>
          <a:xfrm>
            <a:off x="4648200" y="3394075"/>
            <a:ext cx="4191000" cy="246221"/>
          </a:xfrm>
          <a:prstGeom prst="rect">
            <a:avLst/>
          </a:prstGeom>
          <a:noFill/>
          <a:ln w="3175" cmpd="sng">
            <a:solidFill>
              <a:schemeClr val="tx1"/>
            </a:solidFill>
          </a:ln>
        </p:spPr>
        <p:txBody>
          <a:bodyPr wrap="square" rtlCol="0">
            <a:spAutoFit/>
          </a:bodyPr>
          <a:lstStyle/>
          <a:p>
            <a:r>
              <a:rPr lang="en-US" sz="1000" b="0" i="1" dirty="0" smtClean="0"/>
              <a:t>Arrows pointed to the left demonstrate that the newer models are better</a:t>
            </a:r>
            <a:endParaRPr lang="en-US" sz="1000" b="0" i="1"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1321</TotalTime>
  <Words>631</Words>
  <Application>Microsoft Macintosh PowerPoint</Application>
  <PresentationFormat>On-screen Show (4:3)</PresentationFormat>
  <Paragraphs>22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Xie, Shaocheng</dc:creator>
  <cp:lastModifiedBy>Klein, Stephen A.</cp:lastModifiedBy>
  <cp:revision>167</cp:revision>
  <cp:lastPrinted>2013-05-17T22:31:10Z</cp:lastPrinted>
  <dcterms:created xsi:type="dcterms:W3CDTF">2011-07-18T14:37:20Z</dcterms:created>
  <dcterms:modified xsi:type="dcterms:W3CDTF">2013-05-20T23:30:21Z</dcterms:modified>
</cp:coreProperties>
</file>