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66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-5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B9A71-2CDE-43AA-B036-74764C175A63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F65B8-AE2E-4555-BA3A-8132F61DD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579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0734" indent="-2810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4206" indent="-22484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3887" indent="-22484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23570" indent="-22484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73253" indent="-2248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22935" indent="-2248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72617" indent="-2248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22299" indent="-2248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3F9B6E2-8870-4CB0-9C44-B53C86C4DC10}" type="slidenum">
              <a:rPr lang="en-US" altLang="en-US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dirty="0" smtClean="0"/>
              <a:t>http://www.pnnl.gov/science/highlights/highlights.asp?division=749</a:t>
            </a:r>
          </a:p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27577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094476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A16336C2-EA5C-4B24-9681-DF0B6E597C67}" type="datetimeFigureOut">
              <a:rPr lang="en-US" altLang="en-US"/>
              <a:pPr/>
              <a:t>2/24/2016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3176820-3524-4CAB-A509-D66CE4C6EB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3859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002/2015GL06695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47637" y="911225"/>
            <a:ext cx="4877005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800" b="1" dirty="0"/>
              <a:t>Objective</a:t>
            </a: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600" dirty="0" smtClean="0"/>
              <a:t>Develop an objective diagnostic for </a:t>
            </a:r>
            <a:r>
              <a:rPr lang="en-US" sz="1600" dirty="0"/>
              <a:t>high-impact midlatitude weather events (e.g., blocking, heat </a:t>
            </a:r>
            <a:r>
              <a:rPr lang="en-US" sz="1600" dirty="0" smtClean="0"/>
              <a:t>waves, or jet stream meandering) based on theory of local finite-amplitude wave activity (LWA)</a:t>
            </a:r>
            <a:endParaRPr lang="en-US" altLang="en-US" sz="1600" dirty="0"/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800" b="1" dirty="0" smtClean="0"/>
              <a:t>Approach</a:t>
            </a:r>
            <a:endParaRPr lang="en-US" altLang="en-US" sz="1600" dirty="0" smtClean="0"/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sz="1600" dirty="0" smtClean="0"/>
              <a:t>The </a:t>
            </a:r>
            <a:r>
              <a:rPr lang="en-US" sz="1600" dirty="0"/>
              <a:t>LWA formalism is </a:t>
            </a:r>
            <a:r>
              <a:rPr lang="en-US" sz="1600" dirty="0" smtClean="0"/>
              <a:t>used </a:t>
            </a:r>
            <a:r>
              <a:rPr lang="en-US" sz="1600" dirty="0"/>
              <a:t>to characterize </a:t>
            </a:r>
            <a:r>
              <a:rPr lang="en-US" sz="1600" dirty="0" smtClean="0"/>
              <a:t> </a:t>
            </a:r>
            <a:r>
              <a:rPr lang="en-US" sz="1600" dirty="0" err="1"/>
              <a:t>m</a:t>
            </a:r>
            <a:r>
              <a:rPr lang="en-US" sz="1600" dirty="0" err="1" smtClean="0"/>
              <a:t>idtropospheric</a:t>
            </a:r>
            <a:r>
              <a:rPr lang="en-US" sz="1600" dirty="0" smtClean="0"/>
              <a:t> geopotential height in the reanalysis</a:t>
            </a: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sz="1600" dirty="0" smtClean="0"/>
              <a:t>The </a:t>
            </a:r>
            <a:r>
              <a:rPr lang="en-US" sz="1600" dirty="0"/>
              <a:t>LWA </a:t>
            </a:r>
            <a:r>
              <a:rPr lang="en-US" sz="1600" dirty="0" smtClean="0"/>
              <a:t>climatology and </a:t>
            </a:r>
            <a:r>
              <a:rPr lang="en-US" sz="1600" dirty="0"/>
              <a:t>the pattern associated with the Arctic </a:t>
            </a:r>
            <a:r>
              <a:rPr lang="en-US" sz="1600" dirty="0" smtClean="0"/>
              <a:t>Oscillation(AO) are compared with blocking</a:t>
            </a: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sz="1600" dirty="0" smtClean="0"/>
              <a:t>The spatial </a:t>
            </a:r>
            <a:r>
              <a:rPr lang="en-US" sz="1600" dirty="0" smtClean="0"/>
              <a:t>patterns </a:t>
            </a:r>
            <a:r>
              <a:rPr lang="en-US" sz="1600" dirty="0" smtClean="0"/>
              <a:t>of LWA linear </a:t>
            </a:r>
            <a:r>
              <a:rPr lang="en-US" sz="1600" dirty="0"/>
              <a:t>trends </a:t>
            </a:r>
            <a:r>
              <a:rPr lang="en-US" sz="1600" dirty="0" smtClean="0"/>
              <a:t>are analyzed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800" b="1" dirty="0"/>
              <a:t>Impact</a:t>
            </a: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sz="1600" dirty="0" smtClean="0"/>
              <a:t>A </a:t>
            </a:r>
            <a:r>
              <a:rPr lang="en-US" sz="1600" dirty="0"/>
              <a:t>local </a:t>
            </a:r>
            <a:r>
              <a:rPr lang="en-US" sz="1600" dirty="0" err="1" smtClean="0"/>
              <a:t>anticorrelation</a:t>
            </a:r>
            <a:r>
              <a:rPr lang="en-US" sz="1600" dirty="0" smtClean="0"/>
              <a:t> is found, as expected </a:t>
            </a:r>
            <a:r>
              <a:rPr lang="en-US" sz="1600" dirty="0" smtClean="0"/>
              <a:t>from theory</a:t>
            </a:r>
            <a:r>
              <a:rPr lang="en-US" sz="1600" dirty="0" smtClean="0"/>
              <a:t>, </a:t>
            </a:r>
            <a:r>
              <a:rPr lang="en-US" sz="1600" dirty="0"/>
              <a:t>between the zonal wind </a:t>
            </a:r>
            <a:r>
              <a:rPr lang="en-US" sz="1600" dirty="0" smtClean="0"/>
              <a:t>anomaly and </a:t>
            </a:r>
            <a:r>
              <a:rPr lang="en-US" sz="1600" dirty="0"/>
              <a:t>LWA amplitude for the patterns associated with the AO as well as for the linear </a:t>
            </a:r>
            <a:r>
              <a:rPr lang="en-US" sz="1600" dirty="0" smtClean="0"/>
              <a:t>trends</a:t>
            </a:r>
            <a:endParaRPr lang="en-US" altLang="en-US" sz="1600" dirty="0"/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sz="1600" dirty="0"/>
              <a:t>no statistically significant evidence either in winter or in summer for a hemispheric-scale increase in wave amplitude associated with recent Arctic </a:t>
            </a:r>
            <a:r>
              <a:rPr lang="en-US" sz="1600" dirty="0" smtClean="0"/>
              <a:t>warming</a:t>
            </a:r>
            <a:endParaRPr lang="en-US" altLang="en-US" sz="16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254678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 smtClean="0">
                <a:latin typeface="+mn-lt"/>
                <a:cs typeface="Arial" pitchFamily="34" charset="0"/>
              </a:rPr>
              <a:t>Improved Quantification of Jet Stream Variability and Trends</a:t>
            </a:r>
            <a:endParaRPr lang="en-US" sz="2800" b="1" dirty="0">
              <a:latin typeface="+mn-lt"/>
              <a:cs typeface="Arial" pitchFamily="34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04800" y="6105436"/>
            <a:ext cx="4495800" cy="60016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None/>
            </a:pPr>
            <a:r>
              <a:rPr lang="en-US" sz="1100" dirty="0" smtClean="0"/>
              <a:t>Chen</a:t>
            </a:r>
            <a:r>
              <a:rPr lang="en-US" sz="1100" dirty="0"/>
              <a:t>, G., J. Lu, D. A. Burrows, and L. R. Leung (2015), Local finite-amplitude wave activity as an objective diagnostic of midlatitude extreme weather, </a:t>
            </a:r>
            <a:r>
              <a:rPr lang="en-US" sz="1100" dirty="0" err="1"/>
              <a:t>Geophys</a:t>
            </a:r>
            <a:r>
              <a:rPr lang="en-US" sz="1100" dirty="0"/>
              <a:t>. Res. Lett., 42, 10,952–10,960, doi:</a:t>
            </a:r>
            <a:r>
              <a:rPr lang="en-US" sz="1100" dirty="0">
                <a:hlinkClick r:id="rId3" tooltip="Link to external resource: 10.1002/2015GL066959"/>
              </a:rPr>
              <a:t>10.1002/2015GL066959</a:t>
            </a:r>
            <a:r>
              <a:rPr lang="en-US" sz="1100" i="1" dirty="0"/>
              <a:t>.</a:t>
            </a:r>
            <a:endParaRPr lang="en-US" sz="11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5127852" y="891759"/>
            <a:ext cx="3558948" cy="4823241"/>
            <a:chOff x="1824473" y="440449"/>
            <a:chExt cx="3558948" cy="4823241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79350" y="2784752"/>
              <a:ext cx="3504071" cy="2478938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5"/>
            <a:srcRect l="49099"/>
            <a:stretch/>
          </p:blipFill>
          <p:spPr>
            <a:xfrm>
              <a:off x="1824473" y="440449"/>
              <a:ext cx="3455739" cy="2424095"/>
            </a:xfrm>
            <a:prstGeom prst="rect">
              <a:avLst/>
            </a:prstGeom>
          </p:spPr>
        </p:pic>
      </p:grpSp>
      <p:sp>
        <p:nvSpPr>
          <p:cNvPr id="15" name="TextBox 9"/>
          <p:cNvSpPr txBox="1">
            <a:spLocks noChangeArrowheads="1"/>
          </p:cNvSpPr>
          <p:nvPr/>
        </p:nvSpPr>
        <p:spPr bwMode="auto">
          <a:xfrm>
            <a:off x="5257800" y="5470672"/>
            <a:ext cx="3733800" cy="131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b="1" dirty="0">
              <a:solidFill>
                <a:srgbClr val="0000FF"/>
              </a:solidFill>
              <a:latin typeface="Arial" charset="0"/>
            </a:endParaRPr>
          </a:p>
          <a:p>
            <a:pPr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Arial" charset="0"/>
              </a:rPr>
              <a:t>Zonal </a:t>
            </a:r>
            <a:r>
              <a:rPr lang="en-US" sz="1200" b="1" dirty="0">
                <a:solidFill>
                  <a:srgbClr val="0000FF"/>
                </a:solidFill>
                <a:latin typeface="Arial" charset="0"/>
              </a:rPr>
              <a:t>wind </a:t>
            </a:r>
            <a:r>
              <a:rPr lang="en-US" sz="1200" b="1" dirty="0" smtClean="0">
                <a:solidFill>
                  <a:srgbClr val="0000FF"/>
                </a:solidFill>
                <a:latin typeface="Arial" charset="0"/>
              </a:rPr>
              <a:t>at 250 </a:t>
            </a:r>
            <a:r>
              <a:rPr lang="en-US" sz="1200" b="1" dirty="0" err="1" smtClean="0">
                <a:solidFill>
                  <a:srgbClr val="0000FF"/>
                </a:solidFill>
                <a:latin typeface="Arial" charset="0"/>
              </a:rPr>
              <a:t>hPa</a:t>
            </a:r>
            <a:r>
              <a:rPr lang="en-US" sz="1200" b="1" dirty="0" smtClean="0">
                <a:solidFill>
                  <a:srgbClr val="0000FF"/>
                </a:solidFill>
                <a:latin typeface="Arial" charset="0"/>
              </a:rPr>
              <a:t> (contour</a:t>
            </a:r>
            <a:r>
              <a:rPr lang="en-US" sz="1200" b="1" dirty="0">
                <a:solidFill>
                  <a:srgbClr val="0000FF"/>
                </a:solidFill>
                <a:latin typeface="Arial" charset="0"/>
              </a:rPr>
              <a:t>) and LWA amplitude (shading) </a:t>
            </a:r>
            <a:r>
              <a:rPr lang="en-US" sz="1200" b="1" dirty="0" smtClean="0">
                <a:solidFill>
                  <a:srgbClr val="0000FF"/>
                </a:solidFill>
                <a:latin typeface="Arial" charset="0"/>
              </a:rPr>
              <a:t>in DJF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Arial" charset="0"/>
              </a:rPr>
              <a:t>TOP: the regression </a:t>
            </a:r>
            <a:r>
              <a:rPr lang="en-US" sz="1200" b="1" dirty="0" smtClean="0">
                <a:solidFill>
                  <a:srgbClr val="0000FF"/>
                </a:solidFill>
                <a:latin typeface="Arial" charset="0"/>
              </a:rPr>
              <a:t>patterns </a:t>
            </a:r>
            <a:r>
              <a:rPr lang="en-US" sz="1200" b="1" dirty="0" smtClean="0">
                <a:solidFill>
                  <a:srgbClr val="0000FF"/>
                </a:solidFill>
                <a:latin typeface="Arial" charset="0"/>
              </a:rPr>
              <a:t>with </a:t>
            </a:r>
            <a:r>
              <a:rPr lang="en-US" sz="1200" b="1" dirty="0">
                <a:solidFill>
                  <a:srgbClr val="0000FF"/>
                </a:solidFill>
                <a:latin typeface="Arial" charset="0"/>
              </a:rPr>
              <a:t>respect to the inverted </a:t>
            </a:r>
            <a:r>
              <a:rPr lang="en-US" sz="1200" b="1" dirty="0" smtClean="0">
                <a:solidFill>
                  <a:srgbClr val="0000FF"/>
                </a:solidFill>
                <a:latin typeface="Arial" charset="0"/>
              </a:rPr>
              <a:t>Arctic Oscillation (AO) index</a:t>
            </a:r>
            <a:endParaRPr lang="en-US" altLang="en-US" sz="1200" b="1" dirty="0">
              <a:solidFill>
                <a:srgbClr val="0000FF"/>
              </a:solidFill>
              <a:latin typeface="Arial" charset="0"/>
            </a:endParaRPr>
          </a:p>
          <a:p>
            <a:pPr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Arial" charset="0"/>
              </a:rPr>
              <a:t>BOTTOM: the </a:t>
            </a:r>
            <a:r>
              <a:rPr lang="en-US" sz="1200" b="1" dirty="0">
                <a:solidFill>
                  <a:srgbClr val="0000FF"/>
                </a:solidFill>
                <a:latin typeface="Arial" charset="0"/>
              </a:rPr>
              <a:t>linear trends </a:t>
            </a:r>
            <a:r>
              <a:rPr lang="en-US" sz="1200" b="1" dirty="0" smtClean="0">
                <a:solidFill>
                  <a:srgbClr val="0000FF"/>
                </a:solidFill>
                <a:latin typeface="Arial" charset="0"/>
              </a:rPr>
              <a:t>in </a:t>
            </a:r>
            <a:r>
              <a:rPr lang="en-US" sz="1200" b="1" dirty="0">
                <a:solidFill>
                  <a:srgbClr val="0000FF"/>
                </a:solidFill>
                <a:latin typeface="Arial" charset="0"/>
              </a:rPr>
              <a:t>1979–2014</a:t>
            </a:r>
            <a:endParaRPr lang="en-US" altLang="en-US" sz="1200" b="1" dirty="0">
              <a:solidFill>
                <a:srgbClr val="0000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1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gos_et_al_GRL-Highlights_V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>Hagos-LandfallingARs-GRL-Feb2016f</Presentation>
    <Funding xmlns="98b00cf3-a6ce-40de-8923-f140beb786e9">RGCM
NERSC computing resources</Funding>
    <SlideDescription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29F3B3-B75B-44A0-8626-BD49B9345D13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98b00cf3-a6ce-40de-8923-f140beb786e9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84302F1-6171-4B07-AFAE-2C3393D486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Hagos_et_al_GRL-Highlights_V01</Template>
  <TotalTime>1783</TotalTime>
  <Words>228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Hagos_et_al_GRL-Highlights_V01</vt:lpstr>
      <vt:lpstr>PowerPoint Presentation</vt:lpstr>
    </vt:vector>
  </TitlesOfParts>
  <Company>PNNL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Hagos-LandfallingARs-GRL-Feb2016f</dc:title>
  <dc:creator>JOvink</dc:creator>
  <cp:lastModifiedBy>Gang Chen</cp:lastModifiedBy>
  <cp:revision>61</cp:revision>
  <cp:lastPrinted>2016-02-08T23:55:53Z</cp:lastPrinted>
  <dcterms:created xsi:type="dcterms:W3CDTF">2016-02-02T23:15:44Z</dcterms:created>
  <dcterms:modified xsi:type="dcterms:W3CDTF">2016-02-24T23:07:40Z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EP6D6TSR2XSE-15-9</vt:lpwstr>
  </property>
  <property fmtid="{D5CDD505-2E9C-101B-9397-08002B2CF9AE}" pid="3" name="_dlc_DocIdItemGuid">
    <vt:lpwstr>911fad3e-52e2-4c13-bee4-bc40eaf09e24</vt:lpwstr>
  </property>
  <property fmtid="{D5CDD505-2E9C-101B-9397-08002B2CF9AE}" pid="4" name="_dlc_DocIdUrl">
    <vt:lpwstr>https://collaborate.pnl.gov/projects/asgc/research_highlights/_layouts/DocIdRedir.aspx?ID=EP6D6TSR2XSE-15-9, EP6D6TSR2XSE-15-9</vt:lpwstr>
  </property>
  <property fmtid="{D5CDD505-2E9C-101B-9397-08002B2CF9AE}" pid="5" name="Highlight">
    <vt:lpwstr/>
  </property>
  <property fmtid="{D5CDD505-2E9C-101B-9397-08002B2CF9AE}" pid="6" name="FY">
    <vt:lpwstr/>
  </property>
  <property fmtid="{D5CDD505-2E9C-101B-9397-08002B2CF9AE}" pid="7" name="Funding">
    <vt:lpwstr>RGCM_x000d_
NERSC computing resources</vt:lpwstr>
  </property>
  <property fmtid="{D5CDD505-2E9C-101B-9397-08002B2CF9AE}" pid="8" name="ContentTypeId">
    <vt:lpwstr>0x010100A22E315B1F3C42B49A0E90D2F9AB5AB100A3ADA40348D53C4EA114B46FA9468BEB</vt:lpwstr>
  </property>
  <property fmtid="{D5CDD505-2E9C-101B-9397-08002B2CF9AE}" pid="9" name="ContentType">
    <vt:lpwstr>Slide</vt:lpwstr>
  </property>
  <property fmtid="{D5CDD505-2E9C-101B-9397-08002B2CF9AE}" pid="10" name="Presentation">
    <vt:lpwstr>Hagos-LandfallingARs-GRL-Feb2016f</vt:lpwstr>
  </property>
  <property fmtid="{D5CDD505-2E9C-101B-9397-08002B2CF9AE}" pid="11" name="SlideDescription">
    <vt:lpwstr/>
  </property>
</Properties>
</file>