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7"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1" d="100"/>
          <a:sy n="81" d="100"/>
        </p:scale>
        <p:origin x="-202"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9D7667-863C-4271-A4AD-77276EFBE697}" type="datetimeFigureOut">
              <a:rPr lang="en-US" smtClean="0"/>
              <a:t>12/8/2014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7768D92-0C40-4F18-B28C-DD70F30EE4C1}" type="slidenum">
              <a:rPr lang="en-US" smtClean="0"/>
              <a:t>‹#›</a:t>
            </a:fld>
            <a:endParaRPr lang="en-US"/>
          </a:p>
        </p:txBody>
      </p:sp>
    </p:spTree>
    <p:extLst>
      <p:ext uri="{BB962C8B-B14F-4D97-AF65-F5344CB8AC3E}">
        <p14:creationId xmlns:p14="http://schemas.microsoft.com/office/powerpoint/2010/main" val="11153109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A60271-A53C-48A6-B19A-FB22DCAD9B90}" type="slidenum">
              <a:rPr lang="en-US" smtClean="0"/>
              <a:t>1</a:t>
            </a:fld>
            <a:endParaRPr lang="en-US"/>
          </a:p>
        </p:txBody>
      </p:sp>
    </p:spTree>
    <p:extLst>
      <p:ext uri="{BB962C8B-B14F-4D97-AF65-F5344CB8AC3E}">
        <p14:creationId xmlns:p14="http://schemas.microsoft.com/office/powerpoint/2010/main" val="4100352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E307C62-AF53-46BB-949F-5582BE8B2361}" type="datetimeFigureOut">
              <a:rPr lang="en-US" smtClean="0"/>
              <a:t>12/8/2014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B4AF7D-9A50-4C7A-A90E-5DF2A381E39F}" type="slidenum">
              <a:rPr lang="en-US" smtClean="0"/>
              <a:t>‹#›</a:t>
            </a:fld>
            <a:endParaRPr lang="en-US"/>
          </a:p>
        </p:txBody>
      </p:sp>
    </p:spTree>
    <p:extLst>
      <p:ext uri="{BB962C8B-B14F-4D97-AF65-F5344CB8AC3E}">
        <p14:creationId xmlns:p14="http://schemas.microsoft.com/office/powerpoint/2010/main" val="18283146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E307C62-AF53-46BB-949F-5582BE8B2361}" type="datetimeFigureOut">
              <a:rPr lang="en-US" smtClean="0"/>
              <a:t>12/8/2014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B4AF7D-9A50-4C7A-A90E-5DF2A381E39F}" type="slidenum">
              <a:rPr lang="en-US" smtClean="0"/>
              <a:t>‹#›</a:t>
            </a:fld>
            <a:endParaRPr lang="en-US"/>
          </a:p>
        </p:txBody>
      </p:sp>
    </p:spTree>
    <p:extLst>
      <p:ext uri="{BB962C8B-B14F-4D97-AF65-F5344CB8AC3E}">
        <p14:creationId xmlns:p14="http://schemas.microsoft.com/office/powerpoint/2010/main" val="2975184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E307C62-AF53-46BB-949F-5582BE8B2361}" type="datetimeFigureOut">
              <a:rPr lang="en-US" smtClean="0"/>
              <a:t>12/8/2014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B4AF7D-9A50-4C7A-A90E-5DF2A381E39F}" type="slidenum">
              <a:rPr lang="en-US" smtClean="0"/>
              <a:t>‹#›</a:t>
            </a:fld>
            <a:endParaRPr lang="en-US"/>
          </a:p>
        </p:txBody>
      </p:sp>
    </p:spTree>
    <p:extLst>
      <p:ext uri="{BB962C8B-B14F-4D97-AF65-F5344CB8AC3E}">
        <p14:creationId xmlns:p14="http://schemas.microsoft.com/office/powerpoint/2010/main" val="1665281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E307C62-AF53-46BB-949F-5582BE8B2361}" type="datetimeFigureOut">
              <a:rPr lang="en-US" smtClean="0"/>
              <a:t>12/8/2014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B4AF7D-9A50-4C7A-A90E-5DF2A381E39F}" type="slidenum">
              <a:rPr lang="en-US" smtClean="0"/>
              <a:t>‹#›</a:t>
            </a:fld>
            <a:endParaRPr lang="en-US"/>
          </a:p>
        </p:txBody>
      </p:sp>
    </p:spTree>
    <p:extLst>
      <p:ext uri="{BB962C8B-B14F-4D97-AF65-F5344CB8AC3E}">
        <p14:creationId xmlns:p14="http://schemas.microsoft.com/office/powerpoint/2010/main" val="9822202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307C62-AF53-46BB-949F-5582BE8B2361}" type="datetimeFigureOut">
              <a:rPr lang="en-US" smtClean="0"/>
              <a:t>12/8/2014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B4AF7D-9A50-4C7A-A90E-5DF2A381E39F}" type="slidenum">
              <a:rPr lang="en-US" smtClean="0"/>
              <a:t>‹#›</a:t>
            </a:fld>
            <a:endParaRPr lang="en-US"/>
          </a:p>
        </p:txBody>
      </p:sp>
    </p:spTree>
    <p:extLst>
      <p:ext uri="{BB962C8B-B14F-4D97-AF65-F5344CB8AC3E}">
        <p14:creationId xmlns:p14="http://schemas.microsoft.com/office/powerpoint/2010/main" val="3237528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E307C62-AF53-46BB-949F-5582BE8B2361}" type="datetimeFigureOut">
              <a:rPr lang="en-US" smtClean="0"/>
              <a:t>12/8/2014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B4AF7D-9A50-4C7A-A90E-5DF2A381E39F}" type="slidenum">
              <a:rPr lang="en-US" smtClean="0"/>
              <a:t>‹#›</a:t>
            </a:fld>
            <a:endParaRPr lang="en-US"/>
          </a:p>
        </p:txBody>
      </p:sp>
    </p:spTree>
    <p:extLst>
      <p:ext uri="{BB962C8B-B14F-4D97-AF65-F5344CB8AC3E}">
        <p14:creationId xmlns:p14="http://schemas.microsoft.com/office/powerpoint/2010/main" val="15766264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E307C62-AF53-46BB-949F-5582BE8B2361}" type="datetimeFigureOut">
              <a:rPr lang="en-US" smtClean="0"/>
              <a:t>12/8/2014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DB4AF7D-9A50-4C7A-A90E-5DF2A381E39F}" type="slidenum">
              <a:rPr lang="en-US" smtClean="0"/>
              <a:t>‹#›</a:t>
            </a:fld>
            <a:endParaRPr lang="en-US"/>
          </a:p>
        </p:txBody>
      </p:sp>
    </p:spTree>
    <p:extLst>
      <p:ext uri="{BB962C8B-B14F-4D97-AF65-F5344CB8AC3E}">
        <p14:creationId xmlns:p14="http://schemas.microsoft.com/office/powerpoint/2010/main" val="32325490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E307C62-AF53-46BB-949F-5582BE8B2361}" type="datetimeFigureOut">
              <a:rPr lang="en-US" smtClean="0"/>
              <a:t>12/8/2014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B4AF7D-9A50-4C7A-A90E-5DF2A381E39F}" type="slidenum">
              <a:rPr lang="en-US" smtClean="0"/>
              <a:t>‹#›</a:t>
            </a:fld>
            <a:endParaRPr lang="en-US"/>
          </a:p>
        </p:txBody>
      </p:sp>
    </p:spTree>
    <p:extLst>
      <p:ext uri="{BB962C8B-B14F-4D97-AF65-F5344CB8AC3E}">
        <p14:creationId xmlns:p14="http://schemas.microsoft.com/office/powerpoint/2010/main" val="3464719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307C62-AF53-46BB-949F-5582BE8B2361}" type="datetimeFigureOut">
              <a:rPr lang="en-US" smtClean="0"/>
              <a:t>12/8/2014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DB4AF7D-9A50-4C7A-A90E-5DF2A381E39F}" type="slidenum">
              <a:rPr lang="en-US" smtClean="0"/>
              <a:t>‹#›</a:t>
            </a:fld>
            <a:endParaRPr lang="en-US"/>
          </a:p>
        </p:txBody>
      </p:sp>
    </p:spTree>
    <p:extLst>
      <p:ext uri="{BB962C8B-B14F-4D97-AF65-F5344CB8AC3E}">
        <p14:creationId xmlns:p14="http://schemas.microsoft.com/office/powerpoint/2010/main" val="1262986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307C62-AF53-46BB-949F-5582BE8B2361}" type="datetimeFigureOut">
              <a:rPr lang="en-US" smtClean="0"/>
              <a:t>12/8/2014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B4AF7D-9A50-4C7A-A90E-5DF2A381E39F}" type="slidenum">
              <a:rPr lang="en-US" smtClean="0"/>
              <a:t>‹#›</a:t>
            </a:fld>
            <a:endParaRPr lang="en-US"/>
          </a:p>
        </p:txBody>
      </p:sp>
    </p:spTree>
    <p:extLst>
      <p:ext uri="{BB962C8B-B14F-4D97-AF65-F5344CB8AC3E}">
        <p14:creationId xmlns:p14="http://schemas.microsoft.com/office/powerpoint/2010/main" val="3761725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307C62-AF53-46BB-949F-5582BE8B2361}" type="datetimeFigureOut">
              <a:rPr lang="en-US" smtClean="0"/>
              <a:t>12/8/2014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B4AF7D-9A50-4C7A-A90E-5DF2A381E39F}" type="slidenum">
              <a:rPr lang="en-US" smtClean="0"/>
              <a:t>‹#›</a:t>
            </a:fld>
            <a:endParaRPr lang="en-US"/>
          </a:p>
        </p:txBody>
      </p:sp>
    </p:spTree>
    <p:extLst>
      <p:ext uri="{BB962C8B-B14F-4D97-AF65-F5344CB8AC3E}">
        <p14:creationId xmlns:p14="http://schemas.microsoft.com/office/powerpoint/2010/main" val="13438130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307C62-AF53-46BB-949F-5582BE8B2361}" type="datetimeFigureOut">
              <a:rPr lang="en-US" smtClean="0"/>
              <a:t>12/8/2014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B4AF7D-9A50-4C7A-A90E-5DF2A381E39F}" type="slidenum">
              <a:rPr lang="en-US" smtClean="0"/>
              <a:t>‹#›</a:t>
            </a:fld>
            <a:endParaRPr lang="en-US"/>
          </a:p>
        </p:txBody>
      </p:sp>
    </p:spTree>
    <p:extLst>
      <p:ext uri="{BB962C8B-B14F-4D97-AF65-F5344CB8AC3E}">
        <p14:creationId xmlns:p14="http://schemas.microsoft.com/office/powerpoint/2010/main" val="1877099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png"/><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228600" y="838200"/>
            <a:ext cx="41148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1775" indent="-231775"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15000"/>
              </a:spcBef>
            </a:pPr>
            <a:endParaRPr lang="en-US" altLang="en-US">
              <a:latin typeface="Calibri" pitchFamily="34" charset="0"/>
            </a:endParaRPr>
          </a:p>
        </p:txBody>
      </p:sp>
      <p:sp>
        <p:nvSpPr>
          <p:cNvPr id="3" name="Rectangle 3"/>
          <p:cNvSpPr>
            <a:spLocks noChangeArrowheads="1"/>
          </p:cNvSpPr>
          <p:nvPr/>
        </p:nvSpPr>
        <p:spPr bwMode="auto">
          <a:xfrm>
            <a:off x="-76200" y="2743200"/>
            <a:ext cx="37338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1775" indent="-231775"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15000"/>
              </a:spcBef>
            </a:pPr>
            <a:r>
              <a:rPr lang="en-US" altLang="en-US" sz="2000" b="1" dirty="0">
                <a:latin typeface="Calibri" pitchFamily="34" charset="0"/>
              </a:rPr>
              <a:t>Approach</a:t>
            </a:r>
          </a:p>
          <a:p>
            <a:pPr eaLnBrk="1" hangingPunct="1">
              <a:spcBef>
                <a:spcPct val="15000"/>
              </a:spcBef>
            </a:pPr>
            <a:r>
              <a:rPr lang="en-US" altLang="en-US" dirty="0"/>
              <a:t>    Analyze the CMIP5 multi-model ensemble  to quantify the models’ ability to capture observed trends to provide context for their future projections of temperature extremes, heavy precipitation, large-scale drivers of precipitation variability and drought, and </a:t>
            </a:r>
            <a:r>
              <a:rPr lang="en-US" altLang="en-US" dirty="0" err="1"/>
              <a:t>extratropical</a:t>
            </a:r>
            <a:r>
              <a:rPr lang="en-US" altLang="en-US" dirty="0"/>
              <a:t> storms </a:t>
            </a:r>
          </a:p>
          <a:p>
            <a:pPr eaLnBrk="1" hangingPunct="1">
              <a:spcBef>
                <a:spcPct val="15000"/>
              </a:spcBef>
            </a:pPr>
            <a:r>
              <a:rPr lang="en-US" altLang="en-US" dirty="0"/>
              <a:t>. </a:t>
            </a:r>
          </a:p>
        </p:txBody>
      </p:sp>
      <p:sp>
        <p:nvSpPr>
          <p:cNvPr id="4" name="Rectangle 5"/>
          <p:cNvSpPr>
            <a:spLocks noChangeArrowheads="1"/>
          </p:cNvSpPr>
          <p:nvPr/>
        </p:nvSpPr>
        <p:spPr bwMode="auto">
          <a:xfrm>
            <a:off x="-152400" y="0"/>
            <a:ext cx="9525000" cy="830263"/>
          </a:xfrm>
          <a:prstGeom prst="rect">
            <a:avLst/>
          </a:prstGeom>
          <a:noFill/>
          <a:ln w="9525">
            <a:noFill/>
            <a:miter lim="800000"/>
            <a:headEnd/>
            <a:tailEnd/>
          </a:ln>
        </p:spPr>
        <p:txBody>
          <a:bodyPr>
            <a:spAutoFit/>
          </a:bodyPr>
          <a:lstStyle/>
          <a:p>
            <a:pPr algn="ctr">
              <a:defRPr/>
            </a:pPr>
            <a:r>
              <a:rPr lang="en-US" sz="2400" b="1" dirty="0">
                <a:latin typeface="Arial" pitchFamily="34" charset="0"/>
                <a:cs typeface="Arial" pitchFamily="34" charset="0"/>
              </a:rPr>
              <a:t>Climate extremes in the United States</a:t>
            </a:r>
            <a:endParaRPr lang="en-US" sz="2400" dirty="0">
              <a:latin typeface="Arial" pitchFamily="34" charset="0"/>
              <a:cs typeface="Arial" pitchFamily="34" charset="0"/>
            </a:endParaRPr>
          </a:p>
          <a:p>
            <a:pPr algn="ctr">
              <a:defRPr/>
            </a:pPr>
            <a:r>
              <a:rPr lang="en-US" sz="2400" b="1" dirty="0">
                <a:latin typeface="+mn-lt"/>
              </a:rPr>
              <a:t> </a:t>
            </a:r>
            <a:endParaRPr lang="en-US" sz="2400" b="1" dirty="0">
              <a:latin typeface="+mn-lt"/>
              <a:cs typeface="Arial" pitchFamily="34" charset="0"/>
            </a:endParaRPr>
          </a:p>
        </p:txBody>
      </p:sp>
      <p:sp>
        <p:nvSpPr>
          <p:cNvPr id="5" name="Rectangle 19"/>
          <p:cNvSpPr>
            <a:spLocks noChangeArrowheads="1"/>
          </p:cNvSpPr>
          <p:nvPr/>
        </p:nvSpPr>
        <p:spPr bwMode="auto">
          <a:xfrm>
            <a:off x="4495800" y="685800"/>
            <a:ext cx="43434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latin typeface="Calibri" pitchFamily="34" charset="0"/>
            </a:endParaRPr>
          </a:p>
        </p:txBody>
      </p:sp>
      <p:sp>
        <p:nvSpPr>
          <p:cNvPr id="6" name="Rectangle 20"/>
          <p:cNvSpPr>
            <a:spLocks noChangeArrowheads="1"/>
          </p:cNvSpPr>
          <p:nvPr/>
        </p:nvSpPr>
        <p:spPr bwMode="auto">
          <a:xfrm>
            <a:off x="4343400" y="914400"/>
            <a:ext cx="44196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latin typeface="Calibri" pitchFamily="34" charset="0"/>
            </a:endParaRPr>
          </a:p>
        </p:txBody>
      </p:sp>
      <p:sp>
        <p:nvSpPr>
          <p:cNvPr id="7" name="TextBox 24"/>
          <p:cNvSpPr txBox="1">
            <a:spLocks noChangeArrowheads="1"/>
          </p:cNvSpPr>
          <p:nvPr/>
        </p:nvSpPr>
        <p:spPr bwMode="auto">
          <a:xfrm>
            <a:off x="3429000" y="3327400"/>
            <a:ext cx="5715000" cy="2616200"/>
          </a:xfrm>
          <a:prstGeom prst="rect">
            <a:avLst/>
          </a:prstGeom>
          <a:noFill/>
          <a:ln w="9525">
            <a:noFill/>
            <a:miter lim="800000"/>
            <a:headEnd/>
            <a:tailEnd/>
          </a:ln>
        </p:spPr>
        <p:txBody>
          <a:bodyPr>
            <a:spAutoFit/>
          </a:bodyPr>
          <a:lstStyle/>
          <a:p>
            <a:pPr algn="ctr">
              <a:defRPr/>
            </a:pPr>
            <a:r>
              <a:rPr lang="en-US" sz="2000" b="1" dirty="0">
                <a:latin typeface="Calibri" pitchFamily="34" charset="0"/>
                <a:cs typeface="Arial" pitchFamily="34" charset="0"/>
              </a:rPr>
              <a:t>Impact</a:t>
            </a:r>
          </a:p>
          <a:p>
            <a:pPr>
              <a:defRPr/>
            </a:pPr>
            <a:r>
              <a:rPr lang="en-US" dirty="0"/>
              <a:t>Future climate change projections for the U.S. show significant increases in hot temperature extremes and decreases in cold temperature extremes, increases in heavy precipitation as well as droughts, changes in atmospheric patterns such as the North American Monsoon and the North Atlantic Sub-Tropical High that affect inter-annual precipitation, and alterations in </a:t>
            </a:r>
            <a:r>
              <a:rPr lang="en-US" dirty="0" err="1"/>
              <a:t>extratropical</a:t>
            </a:r>
            <a:r>
              <a:rPr lang="en-US" dirty="0"/>
              <a:t> storms over the 21</a:t>
            </a:r>
            <a:r>
              <a:rPr lang="en-US" baseline="30000" dirty="0"/>
              <a:t>st</a:t>
            </a:r>
            <a:r>
              <a:rPr lang="en-US" dirty="0"/>
              <a:t> century.</a:t>
            </a:r>
            <a:endParaRPr lang="en-US" dirty="0">
              <a:latin typeface="+mn-lt"/>
              <a:cs typeface="Arial" pitchFamily="34" charset="0"/>
            </a:endParaRPr>
          </a:p>
        </p:txBody>
      </p:sp>
      <p:sp>
        <p:nvSpPr>
          <p:cNvPr id="8" name="TextBox 7"/>
          <p:cNvSpPr txBox="1"/>
          <p:nvPr/>
        </p:nvSpPr>
        <p:spPr>
          <a:xfrm>
            <a:off x="1371600" y="6019800"/>
            <a:ext cx="6477000" cy="769938"/>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r>
              <a:rPr lang="en-US" sz="1100" dirty="0" err="1"/>
              <a:t>Wuebbles</a:t>
            </a:r>
            <a:r>
              <a:rPr lang="en-US" sz="1100" dirty="0"/>
              <a:t>, D., </a:t>
            </a:r>
            <a:r>
              <a:rPr lang="en-US" sz="1100" b="1" dirty="0"/>
              <a:t>G.A. Meehl</a:t>
            </a:r>
            <a:r>
              <a:rPr lang="en-US" sz="1100" dirty="0"/>
              <a:t>, K. </a:t>
            </a:r>
            <a:r>
              <a:rPr lang="en-US" sz="1100" dirty="0" err="1"/>
              <a:t>Hayhoe</a:t>
            </a:r>
            <a:r>
              <a:rPr lang="en-US" sz="1100" dirty="0"/>
              <a:t>, T.R. Karl, K. Kunkel, B. </a:t>
            </a:r>
            <a:r>
              <a:rPr lang="en-US" sz="1100" dirty="0" err="1"/>
              <a:t>Santer</a:t>
            </a:r>
            <a:r>
              <a:rPr lang="en-US" sz="1100" dirty="0"/>
              <a:t>, M. </a:t>
            </a:r>
            <a:r>
              <a:rPr lang="en-US" sz="1100" dirty="0" err="1"/>
              <a:t>Wehner</a:t>
            </a:r>
            <a:r>
              <a:rPr lang="en-US" sz="1100" dirty="0"/>
              <a:t>, B. </a:t>
            </a:r>
            <a:r>
              <a:rPr lang="en-US" sz="1100" dirty="0" err="1"/>
              <a:t>Colle</a:t>
            </a:r>
            <a:r>
              <a:rPr lang="en-US" sz="1100" dirty="0"/>
              <a:t>, E.M. Fischer, R. Fu, A. Goodman, E. Janssen, V. </a:t>
            </a:r>
            <a:r>
              <a:rPr lang="en-US" sz="1100" dirty="0" err="1"/>
              <a:t>Kharin</a:t>
            </a:r>
            <a:r>
              <a:rPr lang="en-US" sz="1100" dirty="0"/>
              <a:t>, H. Lee, W. Li, L.N. Long, S. Olsen, Z. Pan, A. Seth, J. Sheffield, and L. Sun, 2014:  CMIP5 climate model analyses: Climate extremes in  the United States.  </a:t>
            </a:r>
            <a:r>
              <a:rPr lang="en-US" sz="1100" i="1" dirty="0"/>
              <a:t>Bull. Amer. </a:t>
            </a:r>
            <a:r>
              <a:rPr lang="en-US" sz="1100" i="1" dirty="0" err="1"/>
              <a:t>Meteorol</a:t>
            </a:r>
            <a:r>
              <a:rPr lang="en-US" sz="1100" i="1" dirty="0"/>
              <a:t>. Soc</a:t>
            </a:r>
            <a:r>
              <a:rPr lang="en-US" sz="1100" dirty="0"/>
              <a:t>., in press, </a:t>
            </a:r>
            <a:r>
              <a:rPr lang="en-US" sz="1100" dirty="0" err="1"/>
              <a:t>doi:http</a:t>
            </a:r>
            <a:r>
              <a:rPr lang="en-US" sz="1100" dirty="0"/>
              <a:t>://</a:t>
            </a:r>
            <a:r>
              <a:rPr lang="en-US" sz="1100" dirty="0" err="1"/>
              <a:t>dx.doi.org</a:t>
            </a:r>
            <a:r>
              <a:rPr lang="en-US" sz="1100" dirty="0"/>
              <a:t>/10.1175/BAMS-D-12-00172.1.  </a:t>
            </a:r>
          </a:p>
        </p:txBody>
      </p:sp>
      <p:sp>
        <p:nvSpPr>
          <p:cNvPr id="9" name="Rectangle 4"/>
          <p:cNvSpPr>
            <a:spLocks noChangeArrowheads="1"/>
          </p:cNvSpPr>
          <p:nvPr/>
        </p:nvSpPr>
        <p:spPr bwMode="auto">
          <a:xfrm>
            <a:off x="-76200" y="533400"/>
            <a:ext cx="3886200" cy="1828800"/>
          </a:xfrm>
          <a:prstGeom prst="rect">
            <a:avLst/>
          </a:prstGeom>
          <a:noFill/>
          <a:ln w="9525">
            <a:noFill/>
            <a:miter lim="800000"/>
            <a:headEnd/>
            <a:tailEnd/>
          </a:ln>
        </p:spPr>
        <p:txBody>
          <a:bodyPr/>
          <a:lstStyle/>
          <a:p>
            <a:pPr marL="231775" indent="-231775" algn="ctr">
              <a:spcBef>
                <a:spcPct val="15000"/>
              </a:spcBef>
              <a:defRPr/>
            </a:pPr>
            <a:r>
              <a:rPr lang="en-US" sz="2000" b="1" dirty="0">
                <a:latin typeface="Calibri" pitchFamily="34" charset="0"/>
                <a:cs typeface="Arial" pitchFamily="34" charset="0"/>
              </a:rPr>
              <a:t>Objective</a:t>
            </a:r>
          </a:p>
          <a:p>
            <a:pPr marL="231775">
              <a:spcBef>
                <a:spcPts val="0"/>
              </a:spcBef>
              <a:defRPr/>
            </a:pPr>
            <a:r>
              <a:rPr lang="en-US" dirty="0"/>
              <a:t>Extreme weather and climate events produce severe impacts on both society and infrastructure.  Thus it is important to obtain credible information on the possible future changes of extremes over the U.S</a:t>
            </a:r>
            <a:r>
              <a:rPr lang="en-US" b="1" dirty="0"/>
              <a:t>. </a:t>
            </a:r>
            <a:endParaRPr lang="en-US" b="1" dirty="0">
              <a:latin typeface="Calibri" pitchFamily="34" charset="0"/>
              <a:cs typeface="Arial" pitchFamily="34" charset="0"/>
            </a:endParaRPr>
          </a:p>
        </p:txBody>
      </p:sp>
      <p:sp>
        <p:nvSpPr>
          <p:cNvPr id="10" name="Rectangle 13"/>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graphicFrame>
        <p:nvGraphicFramePr>
          <p:cNvPr id="11" name="rectole0000000004"/>
          <p:cNvGraphicFramePr>
            <a:graphicFrameLocks/>
          </p:cNvGraphicFramePr>
          <p:nvPr/>
        </p:nvGraphicFramePr>
        <p:xfrm>
          <a:off x="5486400" y="457200"/>
          <a:ext cx="3581400" cy="2667000"/>
        </p:xfrm>
        <a:graphic>
          <a:graphicData uri="http://schemas.openxmlformats.org/presentationml/2006/ole">
            <mc:AlternateContent xmlns:mc="http://schemas.openxmlformats.org/markup-compatibility/2006">
              <mc:Choice xmlns:v="urn:schemas-microsoft-com:vml" Requires="v">
                <p:oleObj spid="_x0000_s1026" name="Picture" r:id="rId4" imgW="7315215" imgH="5486411" progId="StaticMetafile">
                  <p:embed/>
                </p:oleObj>
              </mc:Choice>
              <mc:Fallback>
                <p:oleObj name="Picture" r:id="rId4" imgW="7315215" imgH="5486411" progId="StaticMetafile">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6400" y="457200"/>
                        <a:ext cx="3581400" cy="2667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TextBox 14"/>
          <p:cNvSpPr txBox="1">
            <a:spLocks noChangeArrowheads="1"/>
          </p:cNvSpPr>
          <p:nvPr/>
        </p:nvSpPr>
        <p:spPr bwMode="auto">
          <a:xfrm>
            <a:off x="3810000" y="609600"/>
            <a:ext cx="1905000"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400">
                <a:solidFill>
                  <a:srgbClr val="0070C0"/>
                </a:solidFill>
              </a:rPr>
              <a:t>Percentage of annual precipitation over the contiguous U.S. falling in the heaviest 1% of daily precipitation events relative to the 1901-1960 average for the</a:t>
            </a:r>
          </a:p>
          <a:p>
            <a:pPr eaLnBrk="1" hangingPunct="1"/>
            <a:r>
              <a:rPr lang="en-US" altLang="en-US" sz="1400">
                <a:solidFill>
                  <a:srgbClr val="0070C0"/>
                </a:solidFill>
              </a:rPr>
              <a:t>CMIP5 models.  The solid lines and shaded areas</a:t>
            </a:r>
            <a:endParaRPr lang="en-US" altLang="en-US" sz="1400"/>
          </a:p>
        </p:txBody>
      </p:sp>
      <p:sp>
        <p:nvSpPr>
          <p:cNvPr id="13" name="TextBox 15"/>
          <p:cNvSpPr txBox="1">
            <a:spLocks noChangeArrowheads="1"/>
          </p:cNvSpPr>
          <p:nvPr/>
        </p:nvSpPr>
        <p:spPr bwMode="auto">
          <a:xfrm>
            <a:off x="3810000" y="2960688"/>
            <a:ext cx="4953000"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altLang="en-US" sz="1400">
                <a:solidFill>
                  <a:srgbClr val="0070C0"/>
                </a:solidFill>
              </a:rPr>
              <a:t>represent the mean and standard deviation of the 9 year running average.</a:t>
            </a:r>
          </a:p>
          <a:p>
            <a:pPr eaLnBrk="1" hangingPunct="1"/>
            <a:endParaRPr lang="en-US" altLang="en-US"/>
          </a:p>
          <a:p>
            <a:pPr eaLnBrk="1" hangingPunct="1"/>
            <a:endParaRPr lang="en-US" altLang="en-US"/>
          </a:p>
        </p:txBody>
      </p:sp>
    </p:spTree>
    <p:extLst>
      <p:ext uri="{BB962C8B-B14F-4D97-AF65-F5344CB8AC3E}">
        <p14:creationId xmlns:p14="http://schemas.microsoft.com/office/powerpoint/2010/main" val="30991698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310</Words>
  <Application>Microsoft Office PowerPoint</Application>
  <PresentationFormat>On-screen Show (4:3)</PresentationFormat>
  <Paragraphs>14</Paragraphs>
  <Slides>1</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vt:i4>
      </vt:variant>
    </vt:vector>
  </HeadingPairs>
  <TitlesOfParts>
    <vt:vector size="3" baseType="lpstr">
      <vt:lpstr>Office Theme</vt:lpstr>
      <vt:lpstr>Picture (Metafile)</vt:lpstr>
      <vt:lpstr>PowerPoint Presentation</vt:lpstr>
    </vt:vector>
  </TitlesOfParts>
  <Company>PNNL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test</dc:creator>
  <cp:lastModifiedBy>test</cp:lastModifiedBy>
  <cp:revision>1</cp:revision>
  <dcterms:created xsi:type="dcterms:W3CDTF">2014-12-08T22:43:31Z</dcterms:created>
  <dcterms:modified xsi:type="dcterms:W3CDTF">2014-12-08T22:44:30Z</dcterms:modified>
</cp:coreProperties>
</file>