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78" y="-67"/>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E33111-3FBD-47AF-B3C7-35A9B0BD4CC5}" type="datetimeFigureOut">
              <a:rPr lang="en-US" smtClean="0"/>
              <a:t>12/9/2014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1067606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E33111-3FBD-47AF-B3C7-35A9B0BD4CC5}" type="datetimeFigureOut">
              <a:rPr lang="en-US" smtClean="0"/>
              <a:t>12/9/2014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26615635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E33111-3FBD-47AF-B3C7-35A9B0BD4CC5}" type="datetimeFigureOut">
              <a:rPr lang="en-US" smtClean="0"/>
              <a:t>12/9/2014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1904287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E33111-3FBD-47AF-B3C7-35A9B0BD4CC5}" type="datetimeFigureOut">
              <a:rPr lang="en-US" smtClean="0"/>
              <a:t>12/9/2014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29492668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E33111-3FBD-47AF-B3C7-35A9B0BD4CC5}" type="datetimeFigureOut">
              <a:rPr lang="en-US" smtClean="0"/>
              <a:t>12/9/2014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1989962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E33111-3FBD-47AF-B3C7-35A9B0BD4CC5}" type="datetimeFigureOut">
              <a:rPr lang="en-US" smtClean="0"/>
              <a:t>12/9/2014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41649941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E33111-3FBD-47AF-B3C7-35A9B0BD4CC5}" type="datetimeFigureOut">
              <a:rPr lang="en-US" smtClean="0"/>
              <a:t>12/9/2014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4250823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E33111-3FBD-47AF-B3C7-35A9B0BD4CC5}" type="datetimeFigureOut">
              <a:rPr lang="en-US" smtClean="0"/>
              <a:t>12/9/2014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3836698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E33111-3FBD-47AF-B3C7-35A9B0BD4CC5}" type="datetimeFigureOut">
              <a:rPr lang="en-US" smtClean="0"/>
              <a:t>12/9/2014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3942995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E33111-3FBD-47AF-B3C7-35A9B0BD4CC5}" type="datetimeFigureOut">
              <a:rPr lang="en-US" smtClean="0"/>
              <a:t>12/9/2014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1654127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E33111-3FBD-47AF-B3C7-35A9B0BD4CC5}" type="datetimeFigureOut">
              <a:rPr lang="en-US" smtClean="0"/>
              <a:t>12/9/2014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831BDA-FA4F-4F15-9185-F283A9D5320F}" type="slidenum">
              <a:rPr lang="en-US" smtClean="0"/>
              <a:t>‹#›</a:t>
            </a:fld>
            <a:endParaRPr lang="en-US"/>
          </a:p>
        </p:txBody>
      </p:sp>
    </p:spTree>
    <p:extLst>
      <p:ext uri="{BB962C8B-B14F-4D97-AF65-F5344CB8AC3E}">
        <p14:creationId xmlns:p14="http://schemas.microsoft.com/office/powerpoint/2010/main" val="1666199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E33111-3FBD-47AF-B3C7-35A9B0BD4CC5}" type="datetimeFigureOut">
              <a:rPr lang="en-US" smtClean="0"/>
              <a:t>12/9/2014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831BDA-FA4F-4F15-9185-F283A9D5320F}" type="slidenum">
              <a:rPr lang="en-US" smtClean="0"/>
              <a:t>‹#›</a:t>
            </a:fld>
            <a:endParaRPr lang="en-US"/>
          </a:p>
        </p:txBody>
      </p:sp>
    </p:spTree>
    <p:extLst>
      <p:ext uri="{BB962C8B-B14F-4D97-AF65-F5344CB8AC3E}">
        <p14:creationId xmlns:p14="http://schemas.microsoft.com/office/powerpoint/2010/main" val="22640327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a:spLocks noChangeArrowheads="1"/>
          </p:cNvSpPr>
          <p:nvPr/>
        </p:nvSpPr>
        <p:spPr bwMode="auto">
          <a:xfrm>
            <a:off x="1009604" y="911987"/>
            <a:ext cx="2424545" cy="336176"/>
          </a:xfrm>
          <a:prstGeom prst="rect">
            <a:avLst/>
          </a:prstGeom>
          <a:noFill/>
          <a:ln w="9525">
            <a:noFill/>
            <a:miter lim="800000"/>
            <a:headEnd/>
            <a:tailEnd/>
          </a:ln>
        </p:spPr>
        <p:txBody>
          <a:bodyPr lIns="82058" tIns="41029" rIns="82058" bIns="41029"/>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07995" indent="-207995" algn="ctr">
              <a:spcBef>
                <a:spcPct val="15000"/>
              </a:spcBef>
            </a:pPr>
            <a:r>
              <a:rPr lang="en-US" b="1" dirty="0" smtClean="0"/>
              <a:t>Objective</a:t>
            </a:r>
          </a:p>
        </p:txBody>
      </p:sp>
      <p:sp>
        <p:nvSpPr>
          <p:cNvPr id="32" name="Rectangle 31"/>
          <p:cNvSpPr>
            <a:spLocks noChangeArrowheads="1"/>
          </p:cNvSpPr>
          <p:nvPr/>
        </p:nvSpPr>
        <p:spPr bwMode="auto">
          <a:xfrm>
            <a:off x="831273" y="239710"/>
            <a:ext cx="7204364" cy="421414"/>
          </a:xfrm>
          <a:prstGeom prst="rect">
            <a:avLst/>
          </a:prstGeom>
          <a:noFill/>
          <a:ln w="9525">
            <a:noFill/>
            <a:miter lim="800000"/>
            <a:headEnd/>
            <a:tailEnd/>
          </a:ln>
        </p:spPr>
        <p:txBody>
          <a:bodyPr wrap="square"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200" b="1" dirty="0"/>
              <a:t>Effect of time steps and time scales on parameterization suit</a:t>
            </a:r>
            <a:endParaRPr lang="en-US" sz="2200" b="1" dirty="0"/>
          </a:p>
        </p:txBody>
      </p:sp>
      <p:sp>
        <p:nvSpPr>
          <p:cNvPr id="33" name="Rectangle 32"/>
          <p:cNvSpPr>
            <a:spLocks noChangeArrowheads="1"/>
          </p:cNvSpPr>
          <p:nvPr/>
        </p:nvSpPr>
        <p:spPr bwMode="auto">
          <a:xfrm>
            <a:off x="4433455" y="647060"/>
            <a:ext cx="3948545" cy="359858"/>
          </a:xfrm>
          <a:prstGeom prst="rect">
            <a:avLst/>
          </a:prstGeom>
          <a:noFill/>
          <a:ln w="9525" algn="ctr">
            <a:noFill/>
            <a:round/>
            <a:headEnd/>
            <a:tailEnd/>
          </a:ln>
        </p:spPr>
        <p:txBody>
          <a:bodyPr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4" name="Rectangle 33"/>
          <p:cNvSpPr>
            <a:spLocks noChangeArrowheads="1"/>
          </p:cNvSpPr>
          <p:nvPr/>
        </p:nvSpPr>
        <p:spPr bwMode="auto">
          <a:xfrm>
            <a:off x="4294909" y="848766"/>
            <a:ext cx="4017818" cy="359858"/>
          </a:xfrm>
          <a:prstGeom prst="rect">
            <a:avLst/>
          </a:prstGeom>
          <a:noFill/>
          <a:ln w="9525" algn="ctr">
            <a:noFill/>
            <a:round/>
            <a:headEnd/>
            <a:tailEnd/>
          </a:ln>
        </p:spPr>
        <p:txBody>
          <a:bodyPr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35" name="TextBox 24"/>
          <p:cNvSpPr txBox="1">
            <a:spLocks noChangeArrowheads="1"/>
          </p:cNvSpPr>
          <p:nvPr/>
        </p:nvSpPr>
        <p:spPr bwMode="auto">
          <a:xfrm>
            <a:off x="4156364" y="4059199"/>
            <a:ext cx="4225636" cy="359858"/>
          </a:xfrm>
          <a:prstGeom prst="rect">
            <a:avLst/>
          </a:prstGeom>
          <a:noFill/>
          <a:ln w="9525">
            <a:noFill/>
            <a:miter lim="800000"/>
            <a:headEnd/>
            <a:tailEnd/>
          </a:ln>
        </p:spPr>
        <p:txBody>
          <a:bodyPr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1" dirty="0"/>
              <a:t>Impact</a:t>
            </a:r>
            <a:endParaRPr lang="en-US" b="1" dirty="0"/>
          </a:p>
        </p:txBody>
      </p:sp>
      <p:sp>
        <p:nvSpPr>
          <p:cNvPr id="36" name="TextBox 26"/>
          <p:cNvSpPr txBox="1"/>
          <p:nvPr/>
        </p:nvSpPr>
        <p:spPr>
          <a:xfrm>
            <a:off x="1641969" y="6278845"/>
            <a:ext cx="6096000" cy="359858"/>
          </a:xfrm>
          <a:prstGeom prst="rect">
            <a:avLst/>
          </a:prstGeom>
        </p:spPr>
        <p:style>
          <a:lnRef idx="2">
            <a:schemeClr val="dk1"/>
          </a:lnRef>
          <a:fillRef idx="1">
            <a:schemeClr val="lt1"/>
          </a:fillRef>
          <a:effectRef idx="0">
            <a:schemeClr val="dk1"/>
          </a:effectRef>
          <a:fontRef idx="minor">
            <a:schemeClr val="dk1"/>
          </a:fontRef>
        </p:style>
        <p:txBody>
          <a:bodyPr wrap="square" lIns="82058" tIns="41029" rIns="82058" bIns="41029">
            <a:sp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defRPr/>
            </a:pPr>
            <a:r>
              <a:rPr lang="en-US" sz="900" b="1" dirty="0"/>
              <a:t>Williamson, D., 2013.  Effect of time steps and time scales on parameterization suit, Q. J. Royal Meteor. Soc., DOI:10.1002/qj.1992</a:t>
            </a:r>
            <a:endParaRPr lang="en-US" sz="900" i="1" dirty="0"/>
          </a:p>
        </p:txBody>
      </p:sp>
      <p:sp>
        <p:nvSpPr>
          <p:cNvPr id="37" name="Rectangle 36"/>
          <p:cNvSpPr>
            <a:spLocks noChangeArrowheads="1"/>
          </p:cNvSpPr>
          <p:nvPr/>
        </p:nvSpPr>
        <p:spPr bwMode="auto">
          <a:xfrm>
            <a:off x="484909" y="2086939"/>
            <a:ext cx="3602182" cy="336176"/>
          </a:xfrm>
          <a:prstGeom prst="rect">
            <a:avLst/>
          </a:prstGeom>
          <a:noFill/>
          <a:ln w="9525">
            <a:noFill/>
            <a:miter lim="800000"/>
            <a:headEnd/>
            <a:tailEnd/>
          </a:ln>
        </p:spPr>
        <p:txBody>
          <a:bodyPr lIns="82058" tIns="41029" rIns="82058" bIns="41029"/>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07995" indent="-207995" algn="ctr">
              <a:spcBef>
                <a:spcPct val="15000"/>
              </a:spcBef>
            </a:pPr>
            <a:r>
              <a:rPr lang="en-US" b="1" dirty="0" smtClean="0"/>
              <a:t>Approach</a:t>
            </a:r>
          </a:p>
          <a:p>
            <a:pPr marL="207995" indent="-207995">
              <a:spcBef>
                <a:spcPct val="15000"/>
              </a:spcBef>
            </a:pPr>
            <a:endParaRPr lang="en-US" sz="1600" dirty="0"/>
          </a:p>
        </p:txBody>
      </p:sp>
      <p:sp>
        <p:nvSpPr>
          <p:cNvPr id="38" name="Rectangle 37"/>
          <p:cNvSpPr/>
          <p:nvPr/>
        </p:nvSpPr>
        <p:spPr>
          <a:xfrm>
            <a:off x="554182" y="781531"/>
            <a:ext cx="3602182" cy="1883352"/>
          </a:xfrm>
          <a:prstGeom prst="rect">
            <a:avLst/>
          </a:prstGeom>
        </p:spPr>
        <p:txBody>
          <a:bodyPr wrap="square"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300" dirty="0"/>
              <a:t> </a:t>
            </a:r>
          </a:p>
          <a:p>
            <a:endParaRPr lang="en-US" sz="1300" dirty="0"/>
          </a:p>
          <a:p>
            <a:endParaRPr lang="en-US" sz="1300" dirty="0"/>
          </a:p>
          <a:p>
            <a:endParaRPr lang="en-US" sz="1300" dirty="0"/>
          </a:p>
          <a:p>
            <a:endParaRPr lang="en-US" sz="1300" dirty="0"/>
          </a:p>
          <a:p>
            <a:endParaRPr lang="en-US" sz="1300" dirty="0"/>
          </a:p>
          <a:p>
            <a:endParaRPr lang="en-US" sz="1300" dirty="0"/>
          </a:p>
          <a:p>
            <a:endParaRPr lang="en-US" sz="1300" dirty="0"/>
          </a:p>
          <a:p>
            <a:r>
              <a:rPr lang="en-US" sz="1300" dirty="0"/>
              <a:t>  </a:t>
            </a:r>
            <a:endParaRPr lang="en-US" sz="1300" dirty="0"/>
          </a:p>
        </p:txBody>
      </p:sp>
      <p:sp>
        <p:nvSpPr>
          <p:cNvPr id="39" name="TextBox 14"/>
          <p:cNvSpPr txBox="1"/>
          <p:nvPr/>
        </p:nvSpPr>
        <p:spPr>
          <a:xfrm>
            <a:off x="4364182" y="4428888"/>
            <a:ext cx="4156364" cy="1098522"/>
          </a:xfrm>
          <a:prstGeom prst="rect">
            <a:avLst/>
          </a:prstGeom>
          <a:noFill/>
        </p:spPr>
        <p:txBody>
          <a:bodyPr wrap="square" lIns="82058" tIns="41029" rIns="82058" bIns="4102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100" dirty="0"/>
              <a:t>Knowing the cause allows the shallow and deep convection  parameterizations to be improved, or rejected and replaced with others. The latter course has been taken in development of CAM5 for the shallow convection. The deep convection scheme remains a problem in high resolution versions of CAM5 and research is ongoing to improve it.</a:t>
            </a:r>
            <a:endParaRPr lang="en-US" sz="1100" dirty="0"/>
          </a:p>
        </p:txBody>
      </p:sp>
      <p:sp>
        <p:nvSpPr>
          <p:cNvPr id="40" name="TextBox 16"/>
          <p:cNvSpPr txBox="1"/>
          <p:nvPr/>
        </p:nvSpPr>
        <p:spPr>
          <a:xfrm>
            <a:off x="5472546" y="1252178"/>
            <a:ext cx="165783" cy="359858"/>
          </a:xfrm>
          <a:prstGeom prst="rect">
            <a:avLst/>
          </a:prstGeom>
          <a:noFill/>
        </p:spPr>
        <p:txBody>
          <a:bodyPr wrap="none" lIns="82058" tIns="41029" rIns="82058" bIns="41029"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
        <p:nvSpPr>
          <p:cNvPr id="41" name="Rectangle 40"/>
          <p:cNvSpPr/>
          <p:nvPr/>
        </p:nvSpPr>
        <p:spPr>
          <a:xfrm>
            <a:off x="415637" y="1284130"/>
            <a:ext cx="3740727" cy="698412"/>
          </a:xfrm>
          <a:prstGeom prst="rect">
            <a:avLst/>
          </a:prstGeom>
        </p:spPr>
        <p:txBody>
          <a:bodyPr wrap="square"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Understand the cause of the intense, truncation-scale storms that form in high resolution versions of the Community Atmosphere Model Version 4 (CAM4). These storms are characterized by unrealistic, extreme vertical motion and heavy precipitation. </a:t>
            </a:r>
            <a:endParaRPr lang="en-US" sz="1000" dirty="0"/>
          </a:p>
        </p:txBody>
      </p:sp>
      <p:sp>
        <p:nvSpPr>
          <p:cNvPr id="42" name="Rectangle 41"/>
          <p:cNvSpPr/>
          <p:nvPr/>
        </p:nvSpPr>
        <p:spPr>
          <a:xfrm>
            <a:off x="467084" y="2423116"/>
            <a:ext cx="3671455" cy="3367437"/>
          </a:xfrm>
          <a:prstGeom prst="rect">
            <a:avLst/>
          </a:prstGeom>
        </p:spPr>
        <p:txBody>
          <a:bodyPr wrap="square" lIns="82058" tIns="41029" rIns="82058" bIns="41029">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t>The behavior of the moist parameterization components is examined in the T340 version of CAM4 for one typical, strong cell. The terms in the moisture budget are examined at the center of this cell to determine the balance of processes that occur when the extreme precipitation occurs. At T340 spectral truncation with a 5 minute time step, the deep and shallow convection parameterizations do not remove instabilities and </a:t>
            </a:r>
            <a:r>
              <a:rPr lang="en-US" sz="1000" dirty="0" err="1"/>
              <a:t>supersaturation</a:t>
            </a:r>
            <a:r>
              <a:rPr lang="en-US" sz="1000" dirty="0"/>
              <a:t> because they have time scales of 1 hour and 30 minutes, respectively. Then, the prognostic cloud water scheme, which is not constrained by a time scale, does remove </a:t>
            </a:r>
            <a:r>
              <a:rPr lang="en-US" sz="1000" dirty="0" err="1"/>
              <a:t>supersaturation</a:t>
            </a:r>
            <a:r>
              <a:rPr lang="en-US" sz="1000" dirty="0"/>
              <a:t>.  That local release of latent heat drives very strong vertical motion and horizontal convergence which transports even more water vapor into the column, exacerbating the problem. The upper row in the Figure shows the evolution of the moisture tendencies when the behavior is realistic. The lower row shows the unrealistic behavior described above. Note the extremely large magnitude of the cloud water term. Two simple model problems are introduced that illustrate the ramifications of the time scale and time step mismatch.  When either the time scales are shortened or the time step is lengthened the convection parameterizations are more active and the strong storms do not form.</a:t>
            </a:r>
            <a:endParaRPr lang="en-US" sz="1400" dirty="0"/>
          </a:p>
        </p:txBody>
      </p:sp>
      <p:pic>
        <p:nvPicPr>
          <p:cNvPr id="43" name="Picture 42" descr="dqdt.rev.eps"/>
          <p:cNvPicPr>
            <a:picLocks noChangeAspect="1"/>
          </p:cNvPicPr>
          <p:nvPr/>
        </p:nvPicPr>
        <p:blipFill>
          <a:blip r:embed="rId2" cstate="print"/>
          <a:stretch>
            <a:fillRect/>
          </a:stretch>
        </p:blipFill>
        <p:spPr>
          <a:xfrm>
            <a:off x="4294910" y="983237"/>
            <a:ext cx="3963737" cy="2958353"/>
          </a:xfrm>
          <a:prstGeom prst="rect">
            <a:avLst/>
          </a:prstGeom>
        </p:spPr>
      </p:pic>
    </p:spTree>
    <p:extLst>
      <p:ext uri="{BB962C8B-B14F-4D97-AF65-F5344CB8AC3E}">
        <p14:creationId xmlns:p14="http://schemas.microsoft.com/office/powerpoint/2010/main" val="39514561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360</Words>
  <Application>Microsoft Office PowerPoint</Application>
  <PresentationFormat>On-screen Show (4:3)</PresentationFormat>
  <Paragraphs>17</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PNNL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dc:creator>
  <cp:lastModifiedBy>test</cp:lastModifiedBy>
  <cp:revision>1</cp:revision>
  <dcterms:created xsi:type="dcterms:W3CDTF">2014-12-09T22:14:52Z</dcterms:created>
  <dcterms:modified xsi:type="dcterms:W3CDTF">2014-12-09T22:16:00Z</dcterms:modified>
</cp:coreProperties>
</file>