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663BB-69D8-4017-A021-B5C0FBE51FD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34DAE-880B-41C8-8D04-98E925B87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30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0766" indent="-281064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24255" indent="-224851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73957" indent="-224851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23659" indent="-224851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73361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23062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72764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22466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B95F229F-8EDB-4E45-AA87-96D33313D95B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4858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3AECCA7B-A5FC-4312-83CB-12F8E34F2F65}" type="datetimeFigureOut">
              <a:rPr lang="en-US" altLang="en-US"/>
              <a:pPr/>
              <a:t>3/17/2015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087D37FB-81A7-463C-9B73-F53823837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03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6"/>
          <p:cNvSpPr txBox="1">
            <a:spLocks noChangeArrowheads="1"/>
          </p:cNvSpPr>
          <p:nvPr/>
        </p:nvSpPr>
        <p:spPr bwMode="auto">
          <a:xfrm>
            <a:off x="4659291" y="5943600"/>
            <a:ext cx="4312517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000" dirty="0"/>
              <a:t>Liu Y-C, J Fan, G Zhang, K-M Xu, and SJ Ghan. 2015. “Improving Representation of Convective Transport for Scale-Aware Parameterization, Part II: Analysis of Cloud-Resolving Model Simulations.” </a:t>
            </a:r>
            <a:r>
              <a:rPr lang="en-US" sz="1000" i="1" dirty="0" smtClean="0"/>
              <a:t>Journal </a:t>
            </a:r>
            <a:r>
              <a:rPr lang="en-US" sz="1000" i="1" dirty="0"/>
              <a:t>of Geophysical Research Atmospheres</a:t>
            </a:r>
            <a:r>
              <a:rPr lang="en-US" sz="1000" dirty="0"/>
              <a:t>, Accepted. DOI: 10.1002/2014JD022145.</a:t>
            </a:r>
            <a:endParaRPr lang="en-US" altLang="en-US" sz="1000" dirty="0">
              <a:latin typeface="Arial" pitchFamily="34" charset="0"/>
            </a:endParaRPr>
          </a:p>
        </p:txBody>
      </p:sp>
      <p:sp>
        <p:nvSpPr>
          <p:cNvPr id="14343" name="Title 3"/>
          <p:cNvSpPr txBox="1">
            <a:spLocks/>
          </p:cNvSpPr>
          <p:nvPr/>
        </p:nvSpPr>
        <p:spPr bwMode="auto">
          <a:xfrm>
            <a:off x="170811" y="80544"/>
            <a:ext cx="8543924" cy="87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altLang="en-US" b="1" dirty="0">
                <a:latin typeface="Arial" pitchFamily="34" charset="0"/>
              </a:rPr>
              <a:t>Improving Representation of Convective Transport for Scale-Aware Parameterization</a:t>
            </a:r>
          </a:p>
        </p:txBody>
      </p:sp>
      <p:sp>
        <p:nvSpPr>
          <p:cNvPr id="14344" name="TextBox 14"/>
          <p:cNvSpPr txBox="1">
            <a:spLocks noChangeArrowheads="1"/>
          </p:cNvSpPr>
          <p:nvPr/>
        </p:nvSpPr>
        <p:spPr bwMode="auto">
          <a:xfrm>
            <a:off x="228600" y="967781"/>
            <a:ext cx="4343400" cy="509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3038" indent="-173038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indent="0" algn="ctr"/>
            <a:r>
              <a:rPr lang="en-US" altLang="en-US" sz="1800" b="1" dirty="0">
                <a:ea typeface="+mn-ea"/>
                <a:cs typeface="Arial" pitchFamily="34" charset="0"/>
              </a:rPr>
              <a:t>Objective</a:t>
            </a:r>
            <a:r>
              <a:rPr lang="en-US" altLang="en-US" sz="1400" b="1" dirty="0"/>
              <a:t> </a:t>
            </a:r>
            <a:endParaRPr lang="en-US" altLang="en-US" sz="1800" dirty="0" smtClean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>
                <a:ea typeface="+mn-ea"/>
                <a:cs typeface="Arial" pitchFamily="34" charset="0"/>
              </a:rPr>
              <a:t>Improve </a:t>
            </a:r>
            <a:r>
              <a:rPr lang="en-US" altLang="en-US" sz="1600" dirty="0">
                <a:ea typeface="+mn-ea"/>
                <a:cs typeface="Arial" pitchFamily="34" charset="0"/>
              </a:rPr>
              <a:t>the representation of convective transport for scale-aware cumulus parameterization </a:t>
            </a:r>
            <a:r>
              <a:rPr lang="en-US" altLang="en-US" sz="1600" dirty="0" smtClean="0">
                <a:ea typeface="+mn-ea"/>
                <a:cs typeface="Arial" pitchFamily="34" charset="0"/>
              </a:rPr>
              <a:t>in regional </a:t>
            </a:r>
            <a:r>
              <a:rPr lang="en-US" altLang="en-US" sz="1600" dirty="0">
                <a:ea typeface="+mn-ea"/>
                <a:cs typeface="Arial" pitchFamily="34" charset="0"/>
              </a:rPr>
              <a:t>and global climate </a:t>
            </a:r>
            <a:r>
              <a:rPr lang="en-US" altLang="en-US" sz="1600" dirty="0" smtClean="0">
                <a:ea typeface="+mn-ea"/>
                <a:cs typeface="Arial" pitchFamily="34" charset="0"/>
              </a:rPr>
              <a:t>models</a:t>
            </a:r>
          </a:p>
          <a:p>
            <a:pPr marL="0" indent="0" algn="ctr">
              <a:spcBef>
                <a:spcPct val="15000"/>
              </a:spcBef>
            </a:pPr>
            <a:r>
              <a:rPr lang="en-US" altLang="en-US" sz="1800" b="1" dirty="0">
                <a:cs typeface="Arial" pitchFamily="34" charset="0"/>
              </a:rPr>
              <a:t>Approach</a:t>
            </a:r>
            <a:endParaRPr lang="en-US" altLang="en-US" sz="1600" b="1" dirty="0"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>
                <a:cs typeface="Arial" pitchFamily="34" charset="0"/>
              </a:rPr>
              <a:t>Based on the traditional Z-M scheme, </a:t>
            </a:r>
            <a:r>
              <a:rPr lang="en-US" altLang="en-US" sz="1600" dirty="0" smtClean="0">
                <a:cs typeface="Arial" pitchFamily="34" charset="0"/>
              </a:rPr>
              <a:t>analyze cloud </a:t>
            </a:r>
            <a:r>
              <a:rPr lang="en-US" altLang="en-US" sz="1600" dirty="0">
                <a:cs typeface="Arial" pitchFamily="34" charset="0"/>
              </a:rPr>
              <a:t>resolving model simulation results for different convective cloud </a:t>
            </a:r>
            <a:r>
              <a:rPr lang="en-US" altLang="en-US" sz="1600" dirty="0" smtClean="0">
                <a:cs typeface="Arial" pitchFamily="34" charset="0"/>
              </a:rPr>
              <a:t>systems to develop a better cumulus scheme</a:t>
            </a:r>
          </a:p>
          <a:p>
            <a:pPr marL="0" indent="0" algn="ctr">
              <a:spcBef>
                <a:spcPct val="15000"/>
              </a:spcBef>
            </a:pPr>
            <a:r>
              <a:rPr lang="en-US" altLang="en-US" sz="1800" b="1" dirty="0">
                <a:cs typeface="Arial" pitchFamily="34" charset="0"/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>
                <a:cs typeface="Arial" pitchFamily="34" charset="0"/>
              </a:rPr>
              <a:t>Gained clear understanding of scale-dependencies of cloud fraction and </a:t>
            </a:r>
            <a:r>
              <a:rPr lang="en-US" altLang="en-US" sz="1600" smtClean="0">
                <a:cs typeface="Arial" pitchFamily="34" charset="0"/>
              </a:rPr>
              <a:t>convective transport</a:t>
            </a:r>
            <a:endParaRPr lang="en-US" altLang="en-US" sz="1600" dirty="0" smtClean="0"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>
                <a:cs typeface="Arial" pitchFamily="34" charset="0"/>
              </a:rPr>
              <a:t>Better </a:t>
            </a:r>
            <a:r>
              <a:rPr lang="en-US" altLang="en-US" sz="1600" dirty="0">
                <a:cs typeface="Arial" pitchFamily="34" charset="0"/>
              </a:rPr>
              <a:t>representation of convective transport across all grid scales with a new cumulus </a:t>
            </a:r>
            <a:r>
              <a:rPr lang="en-US" altLang="en-US" sz="1600" dirty="0" smtClean="0">
                <a:cs typeface="Arial" pitchFamily="34" charset="0"/>
              </a:rPr>
              <a:t>parameterization, which is an update of the commonly used Zhang-McFarlane (Z-M) scheme for mesoscale to global model to use.</a:t>
            </a:r>
            <a:endParaRPr lang="en-US" altLang="en-US" sz="1600" dirty="0">
              <a:cs typeface="Arial" pitchFamily="34" charset="0"/>
            </a:endParaRPr>
          </a:p>
        </p:txBody>
      </p:sp>
      <p:sp>
        <p:nvSpPr>
          <p:cNvPr id="14345" name="TextBox 16"/>
          <p:cNvSpPr txBox="1">
            <a:spLocks noChangeArrowheads="1"/>
          </p:cNvSpPr>
          <p:nvPr/>
        </p:nvSpPr>
        <p:spPr bwMode="auto">
          <a:xfrm>
            <a:off x="9093200" y="7747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4346" name="TextBox 17"/>
          <p:cNvSpPr txBox="1">
            <a:spLocks noChangeArrowheads="1"/>
          </p:cNvSpPr>
          <p:nvPr/>
        </p:nvSpPr>
        <p:spPr bwMode="auto">
          <a:xfrm>
            <a:off x="4605853" y="4350603"/>
            <a:ext cx="43402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Vertical transport of moisture (VTM) calculated from our new formulation (T_3simp) agrees very well with CRM results (</a:t>
            </a:r>
            <a:r>
              <a:rPr lang="en-US" altLang="en-US" sz="1200" b="1" dirty="0" err="1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T_dir</a:t>
            </a:r>
            <a:r>
              <a:rPr lang="en-US" altLang="en-US" sz="1200" b="1" dirty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). Others, such as the Arakawa approach (T_1conv) underestimates VTM dramatically.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32552" y="1271647"/>
            <a:ext cx="4535248" cy="2977655"/>
            <a:chOff x="4532552" y="959644"/>
            <a:chExt cx="4535248" cy="2977655"/>
          </a:xfrm>
        </p:grpSpPr>
        <p:sp>
          <p:nvSpPr>
            <p:cNvPr id="14350" name="Rectangle 21"/>
            <p:cNvSpPr>
              <a:spLocks noChangeArrowheads="1"/>
            </p:cNvSpPr>
            <p:nvPr/>
          </p:nvSpPr>
          <p:spPr bwMode="auto">
            <a:xfrm>
              <a:off x="4654274" y="959644"/>
              <a:ext cx="44135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en-US" sz="1800" b="1" dirty="0"/>
                <a:t>Vertical transport of moisture (g/kg m/s)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4532552" y="1329995"/>
              <a:ext cx="4447399" cy="2607304"/>
              <a:chOff x="4532552" y="1329995"/>
              <a:chExt cx="4447399" cy="2607304"/>
            </a:xfrm>
          </p:grpSpPr>
          <p:pic>
            <p:nvPicPr>
              <p:cNvPr id="14349" name="Picture 1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41" t="27443" r="56178" b="50000"/>
              <a:stretch>
                <a:fillRect/>
              </a:stretch>
            </p:blipFill>
            <p:spPr bwMode="auto">
              <a:xfrm>
                <a:off x="4532552" y="1329995"/>
                <a:ext cx="3713733" cy="26073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351" name="Picture 2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66808" y="2133600"/>
                <a:ext cx="913143" cy="1250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70723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Fan-slide-Improving Representation of Convective Trasport for Scale-March 2015</Presentation>
    <Funding xmlns="98b00cf3-a6ce-40de-8923-f140beb786e9">ESM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1748F90-08B4-40D5-8400-ECBC21EF5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5B1136-8DD9-4F1A-9736-07EA7B9992D3}">
  <ds:schemaRefs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98b00cf3-a6ce-40de-8923-f140beb786e9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195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Fan-slide-Improving Representation of Convective Trasport for Scale-March 2015</dc:title>
  <dc:creator>JOvink</dc:creator>
  <cp:lastModifiedBy>JOvink</cp:lastModifiedBy>
  <cp:revision>20</cp:revision>
  <cp:lastPrinted>2015-02-16T01:44:08Z</cp:lastPrinted>
  <dcterms:created xsi:type="dcterms:W3CDTF">2012-10-05T18:57:41Z</dcterms:created>
  <dcterms:modified xsi:type="dcterms:W3CDTF">2015-03-17T17:26:42Z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  <property fmtid="{D5CDD505-2E9C-101B-9397-08002B2CF9AE}" pid="5" name="Highlight">
    <vt:lpwstr/>
  </property>
  <property fmtid="{D5CDD505-2E9C-101B-9397-08002B2CF9AE}" pid="6" name="FY">
    <vt:lpwstr/>
  </property>
  <property fmtid="{D5CDD505-2E9C-101B-9397-08002B2CF9AE}" pid="7" name="Funding">
    <vt:lpwstr>ESM</vt:lpwstr>
  </property>
  <property fmtid="{D5CDD505-2E9C-101B-9397-08002B2CF9AE}" pid="8" name="ContentTypeId">
    <vt:lpwstr>0x010100A22E315B1F3C42B49A0E90D2F9AB5AB100A3ADA40348D53C4EA114B46FA9468BEB</vt:lpwstr>
  </property>
  <property fmtid="{D5CDD505-2E9C-101B-9397-08002B2CF9AE}" pid="9" name="ContentType">
    <vt:lpwstr>Slide</vt:lpwstr>
  </property>
  <property fmtid="{D5CDD505-2E9C-101B-9397-08002B2CF9AE}" pid="10" name="Presentation">
    <vt:lpwstr>Fan-slide-Improving Representation of Convective Trasport for Scale-March 2015</vt:lpwstr>
  </property>
  <property fmtid="{D5CDD505-2E9C-101B-9397-08002B2CF9AE}" pid="11" name="SlideDescription">
    <vt:lpwstr/>
  </property>
</Properties>
</file>