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08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0988A-B1F8-4F3A-AAD7-8ABD8564B2F7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45738-F089-4C63-86F4-DC042693C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9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0250" indent="-2809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3950" indent="-2238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3213" indent="-2238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22475" indent="-2238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796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368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940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51275" indent="-2238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63484F-2281-43B6-BFF6-93F70712FE1C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dirty="0" smtClean="0"/>
              <a:t>http</a:t>
            </a:r>
            <a:r>
              <a:rPr lang="en-US" altLang="en-US" sz="1000" smtClean="0"/>
              <a:t>://</a:t>
            </a:r>
            <a:r>
              <a:rPr lang="en-US" altLang="en-US" sz="1000" smtClean="0"/>
              <a:t>www.pnnl.gov/science/highlights/highlights.asp?division=749</a:t>
            </a:r>
            <a:endParaRPr lang="en-US" altLang="en-US" sz="1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23064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288929F4-C5A6-401A-A1C8-F9E29B57FF4B}" type="datetimeFigureOut">
              <a:rPr lang="en-US" altLang="en-US"/>
              <a:pPr>
                <a:defRPr/>
              </a:pPr>
              <a:t>2/25/2016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38D836DC-8003-470E-BCFB-52F4AE687D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322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cs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8600" y="162580"/>
            <a:ext cx="891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/>
              <a:t>Rain-aerosol </a:t>
            </a:r>
            <a:r>
              <a:rPr lang="en-US" sz="2800" b="1" dirty="0" smtClean="0"/>
              <a:t>Relationships Influenced </a:t>
            </a:r>
            <a:r>
              <a:rPr lang="en-US" sz="2800" b="1" dirty="0"/>
              <a:t>by </a:t>
            </a:r>
            <a:r>
              <a:rPr lang="en-US" sz="2800" b="1" dirty="0" smtClean="0"/>
              <a:t>Wind Speed </a:t>
            </a:r>
            <a:endParaRPr lang="en-US" sz="2800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799" y="6198513"/>
            <a:ext cx="3886201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US" sz="1000" dirty="0"/>
              <a:t>Yang, </a:t>
            </a:r>
            <a:r>
              <a:rPr lang="en-US" sz="1000" dirty="0" smtClean="0"/>
              <a:t>Y, LM </a:t>
            </a:r>
            <a:r>
              <a:rPr lang="en-US" sz="1000" dirty="0"/>
              <a:t>Russell, </a:t>
            </a:r>
            <a:r>
              <a:rPr lang="en-US" sz="1000" dirty="0" smtClean="0"/>
              <a:t>S </a:t>
            </a:r>
            <a:r>
              <a:rPr lang="en-US" sz="1000" dirty="0"/>
              <a:t>Lou, </a:t>
            </a:r>
            <a:r>
              <a:rPr lang="en-US" sz="1000" dirty="0" smtClean="0"/>
              <a:t>Y </a:t>
            </a:r>
            <a:r>
              <a:rPr lang="en-US" sz="1000" dirty="0"/>
              <a:t>Liu, </a:t>
            </a:r>
            <a:r>
              <a:rPr lang="en-US" sz="1000" dirty="0" smtClean="0"/>
              <a:t>B </a:t>
            </a:r>
            <a:r>
              <a:rPr lang="en-US" sz="1000" dirty="0"/>
              <a:t>Singh, and </a:t>
            </a:r>
            <a:r>
              <a:rPr lang="en-US" sz="1000" dirty="0" smtClean="0"/>
              <a:t>SJ Ghan. 2016. “Rain-aerosol Relationships Influenced </a:t>
            </a:r>
            <a:r>
              <a:rPr lang="en-US" sz="1000" dirty="0"/>
              <a:t>by </a:t>
            </a:r>
            <a:r>
              <a:rPr lang="en-US" sz="1000" dirty="0" smtClean="0"/>
              <a:t>Wind Speed</a:t>
            </a:r>
            <a:r>
              <a:rPr lang="en-US" sz="1000" dirty="0"/>
              <a:t>. </a:t>
            </a:r>
            <a:r>
              <a:rPr lang="en-US" sz="1000" i="1" dirty="0" smtClean="0"/>
              <a:t>Geophysical Research Letters, accepted online</a:t>
            </a:r>
            <a:r>
              <a:rPr lang="en-US" sz="1000" dirty="0" smtClean="0"/>
              <a:t>. </a:t>
            </a:r>
            <a:r>
              <a:rPr lang="en-US" sz="1000" dirty="0"/>
              <a:t>DOI: </a:t>
            </a:r>
            <a:r>
              <a:rPr lang="en-US" sz="1000" dirty="0" smtClean="0"/>
              <a:t>10.1002/2016GL067770</a:t>
            </a:r>
            <a:endParaRPr lang="en-US" sz="1000" dirty="0"/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4592010" y="5695146"/>
            <a:ext cx="437856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1400" b="1" dirty="0">
                <a:solidFill>
                  <a:srgbClr val="0000FF"/>
                </a:solidFill>
                <a:latin typeface="+mn-lt"/>
                <a:cs typeface="Arial" charset="0"/>
              </a:rPr>
              <a:t>C</a:t>
            </a:r>
            <a:r>
              <a:rPr lang="en-US" sz="1400" b="1" dirty="0">
                <a:solidFill>
                  <a:srgbClr val="0000FF"/>
                </a:solidFill>
                <a:latin typeface="+mn-lt"/>
                <a:cs typeface="Arial" charset="0"/>
              </a:rPr>
              <a:t>orrelation </a:t>
            </a:r>
            <a:r>
              <a:rPr lang="en-US" sz="1400" b="1" dirty="0">
                <a:solidFill>
                  <a:srgbClr val="0000FF"/>
                </a:solidFill>
                <a:latin typeface="+mn-lt"/>
                <a:cs typeface="Arial" charset="0"/>
              </a:rPr>
              <a:t>coefficients between aerosol optical depth (AOD) and precipitation rate (R) </a:t>
            </a:r>
            <a:r>
              <a:rPr lang="en-US" sz="1400" b="1" dirty="0">
                <a:solidFill>
                  <a:srgbClr val="0000FF"/>
                </a:solidFill>
                <a:latin typeface="+mn-lt"/>
                <a:cs typeface="Arial" charset="0"/>
              </a:rPr>
              <a:t>for simulations with </a:t>
            </a:r>
            <a:r>
              <a:rPr lang="en-US" sz="1400" b="1" dirty="0">
                <a:solidFill>
                  <a:srgbClr val="0000FF"/>
                </a:solidFill>
                <a:latin typeface="+mn-lt"/>
                <a:cs typeface="Arial" charset="0"/>
              </a:rPr>
              <a:t>(a) </a:t>
            </a:r>
            <a:r>
              <a:rPr lang="en-US" sz="1400" b="1" dirty="0">
                <a:solidFill>
                  <a:srgbClr val="0000FF"/>
                </a:solidFill>
                <a:latin typeface="+mn-lt"/>
                <a:cs typeface="Arial" charset="0"/>
              </a:rPr>
              <a:t>interactive sea salt and dust emissions and </a:t>
            </a:r>
            <a:r>
              <a:rPr lang="en-US" sz="1400" b="1" dirty="0">
                <a:solidFill>
                  <a:srgbClr val="0000FF"/>
                </a:solidFill>
                <a:latin typeface="+mn-lt"/>
                <a:cs typeface="Arial" charset="0"/>
              </a:rPr>
              <a:t>(b) </a:t>
            </a:r>
            <a:r>
              <a:rPr lang="en-US" sz="1400" b="1" dirty="0">
                <a:solidFill>
                  <a:srgbClr val="0000FF"/>
                </a:solidFill>
                <a:latin typeface="+mn-lt"/>
                <a:cs typeface="Arial" charset="0"/>
              </a:rPr>
              <a:t>prescribed emissions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114801" y="4953000"/>
            <a:ext cx="487679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endParaRPr lang="en-US" altLang="en-US" sz="1600" dirty="0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2400" y="838200"/>
            <a:ext cx="4038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Objective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Isolate the aerosol effects on precipitation from relationship between aerosols and precipitation </a:t>
            </a:r>
            <a:r>
              <a:rPr lang="en-US" altLang="en-US" sz="1600" dirty="0" smtClean="0"/>
              <a:t>rate</a:t>
            </a:r>
            <a:endParaRPr lang="en-US" altLang="en-US" sz="1600" dirty="0"/>
          </a:p>
          <a:p>
            <a:pPr algn="ctr" eaLnBrk="1" hangingPunct="1">
              <a:spcBef>
                <a:spcPts val="1200"/>
              </a:spcBef>
            </a:pPr>
            <a:r>
              <a:rPr lang="en-US" altLang="en-US" sz="1800" b="1" dirty="0"/>
              <a:t>Approach</a:t>
            </a:r>
            <a:endParaRPr lang="en-US" altLang="en-US" sz="1600" b="1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Perform 150 year coupled atmosphere-ocean simulations with interactive </a:t>
            </a:r>
            <a:r>
              <a:rPr lang="en-US" altLang="en-US" sz="1600" dirty="0" err="1" smtClean="0"/>
              <a:t>seasalt</a:t>
            </a:r>
            <a:r>
              <a:rPr lang="en-US" altLang="en-US" sz="1600" dirty="0" smtClean="0"/>
              <a:t> and dust emissions and </a:t>
            </a:r>
            <a:r>
              <a:rPr lang="en-US" altLang="en-US" sz="1600" dirty="0"/>
              <a:t>with monthly mean </a:t>
            </a:r>
            <a:r>
              <a:rPr lang="en-US" altLang="en-US" sz="1600"/>
              <a:t>climatological </a:t>
            </a:r>
            <a:r>
              <a:rPr lang="en-US" altLang="en-US" sz="1600" smtClean="0"/>
              <a:t> </a:t>
            </a:r>
            <a:r>
              <a:rPr lang="en-US" altLang="en-US" sz="1600" smtClean="0"/>
              <a:t>emissions</a:t>
            </a:r>
            <a:endParaRPr lang="en-US" altLang="en-US" sz="1600" dirty="0" smtClean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Compare correlations between aerosol optical depth and precipitation rate for the two simulations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600" dirty="0" smtClean="0"/>
              <a:t>Use partial correlation analysis to remove the influence of wind speed on the rain-aerosol relationship</a:t>
            </a: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800" b="1" dirty="0"/>
              <a:t>Impact</a:t>
            </a:r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/>
              <a:t>Wind speed makes a large contribution to the rain-aerosol relationship by changing sea salt emissions </a:t>
            </a:r>
            <a:endParaRPr lang="en-US" altLang="en-US" sz="1600" dirty="0"/>
          </a:p>
          <a:p>
            <a:pPr eaLnBrk="1" hangingPunct="1">
              <a:spcBef>
                <a:spcPct val="15000"/>
              </a:spcBef>
              <a:buFont typeface="Arial" pitchFamily="34" charset="0"/>
              <a:buChar char="●"/>
            </a:pPr>
            <a:endParaRPr lang="en-US" altLang="en-US" sz="1600" dirty="0" smtClean="0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685799"/>
            <a:ext cx="4572000" cy="493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>Ghan-slide-CLUBB-March2015</Presentation>
    <Funding xmlns="98b00cf3-a6ce-40de-8923-f140beb786e9">ESM, RGCM, ASR, ORLCF computing resources</Funding>
    <Slid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7C11706-C08E-46DB-A51C-2002EDDF1A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57CF67-6BA6-4A1E-B8C5-B07E490E2EDB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98b00cf3-a6ce-40de-8923-f140beb786e9"/>
    <ds:schemaRef ds:uri="http://schemas.microsoft.com/office/2006/documentManagement/types"/>
    <ds:schemaRef ds:uri="http://schemas.microsoft.com/sharepoint/v3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15187</TotalTime>
  <Words>160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Ghan-slide-CLUBB-March2015</dc:title>
  <dc:creator>Steve.Ghan@pnnl.gov</dc:creator>
  <cp:lastModifiedBy>JOvink</cp:lastModifiedBy>
  <cp:revision>79</cp:revision>
  <cp:lastPrinted>2011-05-11T17:30:12Z</cp:lastPrinted>
  <dcterms:created xsi:type="dcterms:W3CDTF">2014-01-03T21:30:52Z</dcterms:created>
  <dcterms:modified xsi:type="dcterms:W3CDTF">2016-02-26T00:20:11Z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EP6D6TSR2XSE-14-219</vt:lpwstr>
  </property>
  <property fmtid="{D5CDD505-2E9C-101B-9397-08002B2CF9AE}" pid="3" name="_dlc_DocIdItemGuid">
    <vt:lpwstr>837cf63c-0d11-4ee4-b16f-79c376516758</vt:lpwstr>
  </property>
  <property fmtid="{D5CDD505-2E9C-101B-9397-08002B2CF9AE}" pid="4" name="_dlc_DocIdUrl">
    <vt:lpwstr>https://collaborate.pnl.gov/projects/asgc/research_highlights/_layouts/DocIdRedir.aspx?ID=EP6D6TSR2XSE-14-219, EP6D6TSR2XSE-14-219</vt:lpwstr>
  </property>
  <property fmtid="{D5CDD505-2E9C-101B-9397-08002B2CF9AE}" pid="5" name="Highlight">
    <vt:lpwstr/>
  </property>
  <property fmtid="{D5CDD505-2E9C-101B-9397-08002B2CF9AE}" pid="6" name="ContentTypeId">
    <vt:lpwstr>0x010100A22E315B1F3C42B49A0E90D2F9AB5AB100A3ADA40348D53C4EA114B46FA9468BEB</vt:lpwstr>
  </property>
  <property fmtid="{D5CDD505-2E9C-101B-9397-08002B2CF9AE}" pid="7" name="ContentType">
    <vt:lpwstr>Slide</vt:lpwstr>
  </property>
  <property fmtid="{D5CDD505-2E9C-101B-9397-08002B2CF9AE}" pid="8" name="Presentation">
    <vt:lpwstr>Ghan-slide-CLUBB-March2015</vt:lpwstr>
  </property>
  <property fmtid="{D5CDD505-2E9C-101B-9397-08002B2CF9AE}" pid="9" name="SlideDescription">
    <vt:lpwstr/>
  </property>
  <property fmtid="{D5CDD505-2E9C-101B-9397-08002B2CF9AE}" pid="10" name="FY">
    <vt:lpwstr/>
  </property>
  <property fmtid="{D5CDD505-2E9C-101B-9397-08002B2CF9AE}" pid="11" name="Funding">
    <vt:lpwstr>SciDAC</vt:lpwstr>
  </property>
</Properties>
</file>