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28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362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186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87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676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141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4/14/14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10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4/14/14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48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4/14/14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37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4/14/14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151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4/14/14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228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4/14/14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699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24F46-2AA9-6841-B0C8-DB8BF81337D8}" type="datetimeFigureOut">
              <a:rPr lang="en-US" smtClean="0"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75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381000" y="1026078"/>
            <a:ext cx="4114800" cy="1602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sz="2000" b="1" dirty="0"/>
              <a:t>Objective</a:t>
            </a:r>
            <a:endParaRPr lang="en-US" sz="2000" b="1" dirty="0" smtClean="0"/>
          </a:p>
          <a:p>
            <a:r>
              <a:rPr lang="en-US" dirty="0" smtClean="0"/>
              <a:t>To </a:t>
            </a:r>
            <a:r>
              <a:rPr lang="en-US" dirty="0" smtClean="0"/>
              <a:t>demonstrate the CICE model’s simulation of the September 2007 ice retreat event</a:t>
            </a:r>
            <a:r>
              <a:rPr lang="en-US" dirty="0" smtClean="0"/>
              <a:t> </a:t>
            </a:r>
            <a:r>
              <a:rPr lang="en-US" dirty="0" smtClean="0"/>
              <a:t>and investigate sensitivity of sea </a:t>
            </a:r>
            <a:r>
              <a:rPr lang="en-US" dirty="0" smtClean="0"/>
              <a:t>ice extent </a:t>
            </a:r>
            <a:r>
              <a:rPr lang="en-US" dirty="0" smtClean="0"/>
              <a:t>to </a:t>
            </a:r>
            <a:r>
              <a:rPr lang="en-US" dirty="0" smtClean="0"/>
              <a:t>surface forcing</a:t>
            </a:r>
            <a:r>
              <a:rPr lang="en-US" dirty="0" smtClean="0"/>
              <a:t>.</a:t>
            </a:r>
            <a:endParaRPr lang="en-US" baseline="-25000" dirty="0" smtClean="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81001" y="154874"/>
            <a:ext cx="82624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September 2007 model study demonstrates the importance of surface forcing on sea ice</a:t>
            </a:r>
            <a:endParaRPr lang="en-US" sz="2400" b="1" dirty="0">
              <a:latin typeface="Myriad Web Pro Condensed" pitchFamily="34" charset="0"/>
            </a:endParaRPr>
          </a:p>
        </p:txBody>
      </p:sp>
      <p:sp>
        <p:nvSpPr>
          <p:cNvPr id="6150" name="Rectangle 19"/>
          <p:cNvSpPr>
            <a:spLocks noChangeArrowheads="1"/>
          </p:cNvSpPr>
          <p:nvPr/>
        </p:nvSpPr>
        <p:spPr bwMode="auto">
          <a:xfrm>
            <a:off x="4495800" y="685800"/>
            <a:ext cx="4343400" cy="27432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1" name="Rectangle 20"/>
          <p:cNvSpPr>
            <a:spLocks noChangeArrowheads="1"/>
          </p:cNvSpPr>
          <p:nvPr/>
        </p:nvSpPr>
        <p:spPr bwMode="auto">
          <a:xfrm>
            <a:off x="4343400" y="914400"/>
            <a:ext cx="4419600" cy="28956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3" name="TextBox 24"/>
          <p:cNvSpPr txBox="1">
            <a:spLocks noChangeArrowheads="1"/>
          </p:cNvSpPr>
          <p:nvPr/>
        </p:nvSpPr>
        <p:spPr bwMode="auto">
          <a:xfrm>
            <a:off x="4191000" y="4827991"/>
            <a:ext cx="4648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/>
              <a:t>Impact</a:t>
            </a:r>
          </a:p>
          <a:p>
            <a:r>
              <a:rPr lang="en-US" dirty="0" smtClean="0"/>
              <a:t>To improve physical simulations of sea ice and polar regions, focus needs to be on the interaction of sea ice with the atmosphere and ocean, particularly the strength of feedbacks.</a:t>
            </a:r>
            <a:endParaRPr lang="en-US" dirty="0" smtClean="0"/>
          </a:p>
          <a:p>
            <a:pPr algn="ctr"/>
            <a:endParaRPr lang="en-US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22430" y="6508522"/>
            <a:ext cx="8121043" cy="2154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800" dirty="0"/>
              <a:t>E. C. Hunke. Weighing the importance of surface forcing on sea ice—A September 2007 CICE modeling study. (2014) Q. J. Roy. Met. Soc., published online, DOI:10.1002/qj.2353.</a:t>
            </a:r>
            <a:r>
              <a:rPr lang="en-US" sz="800" dirty="0"/>
              <a:t> </a:t>
            </a:r>
            <a:endParaRPr lang="en-US" sz="1000" i="1" dirty="0"/>
          </a:p>
        </p:txBody>
      </p:sp>
      <p:sp>
        <p:nvSpPr>
          <p:cNvPr id="6155" name="TextBox 27"/>
          <p:cNvSpPr txBox="1">
            <a:spLocks noChangeArrowheads="1"/>
          </p:cNvSpPr>
          <p:nvPr/>
        </p:nvSpPr>
        <p:spPr bwMode="auto">
          <a:xfrm>
            <a:off x="4191000" y="4181660"/>
            <a:ext cx="472440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3366FF"/>
                </a:solidFill>
              </a:rPr>
              <a:t>September 2007 Arctic ice thickness (m).  (a) Control run.  Other simulations are identical but use (b) climatological humidity data, (c) </a:t>
            </a:r>
            <a:r>
              <a:rPr lang="en-US" sz="1200" dirty="0">
                <a:solidFill>
                  <a:srgbClr val="3366FF"/>
                </a:solidFill>
              </a:rPr>
              <a:t>climatological </a:t>
            </a:r>
            <a:r>
              <a:rPr lang="en-US" sz="1200" dirty="0" smtClean="0">
                <a:solidFill>
                  <a:srgbClr val="3366FF"/>
                </a:solidFill>
              </a:rPr>
              <a:t>temperature data, and (d) the </a:t>
            </a:r>
            <a:r>
              <a:rPr lang="en-US" sz="1200" dirty="0" err="1" smtClean="0">
                <a:solidFill>
                  <a:srgbClr val="3366FF"/>
                </a:solidFill>
              </a:rPr>
              <a:t>topo</a:t>
            </a:r>
            <a:r>
              <a:rPr lang="en-US" sz="1200" dirty="0" smtClean="0">
                <a:solidFill>
                  <a:srgbClr val="3366FF"/>
                </a:solidFill>
              </a:rPr>
              <a:t> melt pond scheme.</a:t>
            </a:r>
            <a:endParaRPr lang="en-US" sz="1200" dirty="0">
              <a:solidFill>
                <a:srgbClr val="3366FF"/>
              </a:solidFill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52400" y="2524592"/>
            <a:ext cx="3962400" cy="3790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sz="2000" b="1" dirty="0" smtClean="0"/>
              <a:t>          Approach</a:t>
            </a:r>
            <a:endParaRPr lang="en-US" sz="2000" b="1" dirty="0" smtClean="0"/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CICE control run includes </a:t>
            </a:r>
            <a:r>
              <a:rPr lang="en-US" dirty="0" err="1" smtClean="0"/>
              <a:t>interannual</a:t>
            </a:r>
            <a:r>
              <a:rPr lang="en-US" dirty="0" smtClean="0"/>
              <a:t> forcing data for temperature, humidity and wind, 1958-2007, and </a:t>
            </a:r>
            <a:r>
              <a:rPr lang="en-US" dirty="0" err="1" smtClean="0"/>
              <a:t>climatologies</a:t>
            </a:r>
            <a:r>
              <a:rPr lang="en-US" dirty="0" smtClean="0"/>
              <a:t> for all other data</a:t>
            </a:r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Compare control with </a:t>
            </a:r>
            <a:r>
              <a:rPr lang="en-US" dirty="0"/>
              <a:t>simulations </a:t>
            </a:r>
            <a:r>
              <a:rPr lang="en-US" dirty="0" smtClean="0"/>
              <a:t>using climatological temperature</a:t>
            </a:r>
            <a:r>
              <a:rPr lang="en-US" dirty="0"/>
              <a:t> </a:t>
            </a:r>
            <a:r>
              <a:rPr lang="en-US" dirty="0" smtClean="0"/>
              <a:t>and</a:t>
            </a:r>
            <a:r>
              <a:rPr lang="en-US" dirty="0" smtClean="0"/>
              <a:t> humidity data</a:t>
            </a:r>
            <a:endParaRPr lang="en-US" dirty="0" smtClean="0"/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Similar tests of </a:t>
            </a:r>
            <a:r>
              <a:rPr lang="en-US" dirty="0"/>
              <a:t>alternative melt </a:t>
            </a:r>
            <a:r>
              <a:rPr lang="en-US" dirty="0" smtClean="0"/>
              <a:t>pond parameterizations show that their details are relatively unimportant compared with atmospheric forcing effects.</a:t>
            </a:r>
            <a:endParaRPr lang="en-US" dirty="0" smtClean="0"/>
          </a:p>
        </p:txBody>
      </p:sp>
      <p:pic>
        <p:nvPicPr>
          <p:cNvPr id="2" name="Picture 1" descr="thicknes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7625" y="-193973"/>
            <a:ext cx="5345680" cy="691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751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221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LANL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Hunke</dc:creator>
  <cp:lastModifiedBy>Elizabeth Hunke</cp:lastModifiedBy>
  <cp:revision>9</cp:revision>
  <dcterms:created xsi:type="dcterms:W3CDTF">2013-12-16T18:21:16Z</dcterms:created>
  <dcterms:modified xsi:type="dcterms:W3CDTF">2014-04-15T00:02:18Z</dcterms:modified>
</cp:coreProperties>
</file>