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7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3524F9F6-3FDF-4EBF-9063-21BCFD520772}" type="datetimeFigureOut">
              <a:rPr lang="en-US" altLang="en-US"/>
              <a:pPr>
                <a:defRPr/>
              </a:pPr>
              <a:t>6/17/2016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955BD15B-B980-4B89-9B8E-FD0F30DA6A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3959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0405500A-C3F8-4C4F-83F5-7BCE0E502D7E}" type="slidenum">
              <a:rPr lang="en-US" altLang="en-US">
                <a:cs typeface="Arial" charset="0"/>
              </a:rPr>
              <a:pPr/>
              <a:t>1</a:t>
            </a:fld>
            <a:endParaRPr lang="en-US" altLang="en-US">
              <a:cs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 dirty="0" smtClean="0"/>
              <a:t>http</a:t>
            </a:r>
            <a:r>
              <a:rPr lang="en-US" altLang="en-US" sz="1000" smtClean="0"/>
              <a:t>://www.pnnl.gov/science/highlights/highlights.asp?division=749</a:t>
            </a:r>
            <a:endParaRPr lang="en-US" altLang="en-US" sz="10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76C5C-3C02-4C5F-98EF-97877B736CD6}" type="datetimeFigureOut">
              <a:rPr lang="en-US" altLang="en-US"/>
              <a:pPr>
                <a:defRPr/>
              </a:pPr>
              <a:t>6/17/2016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4E87F-0539-4D31-A8A7-7879276E83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0805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F35E8-808A-49FB-BF39-A36AB814DF10}" type="datetimeFigureOut">
              <a:rPr lang="en-US" altLang="en-US"/>
              <a:pPr>
                <a:defRPr/>
              </a:pPr>
              <a:t>6/17/2016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EAAB7-A9D9-44DA-B57D-A17888D08A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3709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5E210-A85C-4349-ABC4-555410022E9A}" type="datetimeFigureOut">
              <a:rPr lang="en-US" altLang="en-US"/>
              <a:pPr>
                <a:defRPr/>
              </a:pPr>
              <a:t>6/17/2016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4A59D-2369-4BB2-A224-BE59E7862C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189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727347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E9D86-730E-4FC1-8A3F-A27CD546EE82}" type="datetimeFigureOut">
              <a:rPr lang="en-US" altLang="en-US"/>
              <a:pPr>
                <a:defRPr/>
              </a:pPr>
              <a:t>6/17/2016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35F69-ACC3-475A-88F5-D0B9B25609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432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C0F89-0BCC-4D0B-8979-13A248F5DC33}" type="datetimeFigureOut">
              <a:rPr lang="en-US" altLang="en-US"/>
              <a:pPr>
                <a:defRPr/>
              </a:pPr>
              <a:t>6/17/2016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8EE10-6C9D-4686-8C2A-F02E3028F2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091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44F9E-DD5B-4CBF-A118-66D06C8C2F50}" type="datetimeFigureOut">
              <a:rPr lang="en-US" altLang="en-US"/>
              <a:pPr>
                <a:defRPr/>
              </a:pPr>
              <a:t>6/17/2016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9E156-FECC-4FA8-B032-E133E132A5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1293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47ADF-78F1-4F62-9716-C45053D482A6}" type="datetimeFigureOut">
              <a:rPr lang="en-US" altLang="en-US"/>
              <a:pPr>
                <a:defRPr/>
              </a:pPr>
              <a:t>6/17/2016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77E8A-F445-4712-AC6A-5FCDAE32C1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8858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DA184-2580-44AC-9CAE-99B095A99E78}" type="datetimeFigureOut">
              <a:rPr lang="en-US" altLang="en-US"/>
              <a:pPr>
                <a:defRPr/>
              </a:pPr>
              <a:t>6/17/2016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782D6-AE4E-49BE-8A8B-F0A7F6BF5B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9478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EE27D-5280-420C-AD48-8A9865DC5CF7}" type="datetimeFigureOut">
              <a:rPr lang="en-US" altLang="en-US"/>
              <a:pPr>
                <a:defRPr/>
              </a:pPr>
              <a:t>6/17/2016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BB60A-E148-4961-ADFB-1DD69A8430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6583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29ADE-2F2A-4FC7-821E-00031A02F59F}" type="datetimeFigureOut">
              <a:rPr lang="en-US" altLang="en-US"/>
              <a:pPr>
                <a:defRPr/>
              </a:pPr>
              <a:t>6/17/2016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B21E9-63AA-494E-B780-76D5842825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5968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5CD71-3BBC-49CD-A71C-7FBC4F1DB79C}" type="datetimeFigureOut">
              <a:rPr lang="en-US" altLang="en-US"/>
              <a:pPr>
                <a:defRPr/>
              </a:pPr>
              <a:t>6/17/2016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4F0E3-0316-4A4C-962F-52D2E72928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4380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998AD95E-EEDA-447C-BB92-D6C9B03B18F8}" type="datetimeFigureOut">
              <a:rPr lang="en-US" altLang="en-US"/>
              <a:pPr>
                <a:defRPr/>
              </a:pPr>
              <a:t>6/17/2016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0FBE18-5EB8-4244-9928-95E4950343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  <p:sldLayoutId id="2147483881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0" y="990600"/>
            <a:ext cx="32385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 eaLnBrk="1" hangingPunct="1">
              <a:spcBef>
                <a:spcPct val="15000"/>
              </a:spcBef>
              <a:defRPr/>
            </a:pPr>
            <a:r>
              <a:rPr lang="en-US" b="1" dirty="0">
                <a:ea typeface="+mn-ea"/>
                <a:cs typeface="Arial" panose="020B0604020202020204" pitchFamily="34" charset="0"/>
              </a:rPr>
              <a:t>Objective</a:t>
            </a:r>
          </a:p>
          <a:p>
            <a:pPr marL="285750" indent="-285750" eaLnBrk="1" hangingPunct="1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ea typeface="+mn-ea"/>
                <a:cs typeface="Arial" panose="020B0604020202020204" pitchFamily="34" charset="0"/>
              </a:rPr>
              <a:t>Introduce variable soil thickness in Community Land Model (</a:t>
            </a:r>
            <a:r>
              <a:rPr lang="en-US" sz="1600" dirty="0" smtClean="0">
                <a:ea typeface="+mn-ea"/>
                <a:cs typeface="Arial" panose="020B0604020202020204" pitchFamily="34" charset="0"/>
              </a:rPr>
              <a:t>CLM45</a:t>
            </a:r>
            <a:r>
              <a:rPr lang="en-US" sz="1600" dirty="0">
                <a:ea typeface="+mn-ea"/>
                <a:cs typeface="Arial" panose="020B0604020202020204" pitchFamily="34" charset="0"/>
              </a:rPr>
              <a:t>) and evaluate the effects on the land surface simulations</a:t>
            </a:r>
          </a:p>
          <a:p>
            <a:pPr marL="231775" indent="-231775" eaLnBrk="1" hangingPunct="1">
              <a:spcBef>
                <a:spcPct val="15000"/>
              </a:spcBef>
              <a:buFontTx/>
              <a:buChar char="•"/>
              <a:defRPr/>
            </a:pPr>
            <a:endParaRPr lang="en-US" sz="1600" dirty="0">
              <a:ea typeface="+mn-ea"/>
              <a:cs typeface="Arial" panose="020B0604020202020204" pitchFamily="34" charset="0"/>
            </a:endParaRPr>
          </a:p>
          <a:p>
            <a:pPr marL="231775" indent="-231775" algn="ctr" eaLnBrk="1" hangingPunct="1">
              <a:spcBef>
                <a:spcPct val="15000"/>
              </a:spcBef>
              <a:defRPr/>
            </a:pPr>
            <a:r>
              <a:rPr lang="en-US" b="1" dirty="0">
                <a:ea typeface="+mn-ea"/>
                <a:cs typeface="Arial" panose="020B0604020202020204" pitchFamily="34" charset="0"/>
              </a:rPr>
              <a:t>Approach</a:t>
            </a:r>
            <a:endParaRPr lang="en-US" sz="1600" b="1" dirty="0">
              <a:ea typeface="+mn-ea"/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ea typeface="+mn-ea"/>
                <a:cs typeface="Arial" panose="020B0604020202020204" pitchFamily="34" charset="0"/>
              </a:rPr>
              <a:t>Implement variable soil thickness in </a:t>
            </a:r>
            <a:r>
              <a:rPr lang="en-US" sz="1600" dirty="0" smtClean="0">
                <a:ea typeface="+mn-ea"/>
                <a:cs typeface="Arial" panose="020B0604020202020204" pitchFamily="34" charset="0"/>
              </a:rPr>
              <a:t>CLM45 </a:t>
            </a:r>
            <a:r>
              <a:rPr lang="en-US" sz="1600" dirty="0">
                <a:ea typeface="+mn-ea"/>
                <a:cs typeface="Arial" panose="020B0604020202020204" pitchFamily="34" charset="0"/>
              </a:rPr>
              <a:t>using information </a:t>
            </a:r>
            <a:r>
              <a:rPr lang="en-US" sz="1600" dirty="0" smtClean="0">
                <a:ea typeface="+mn-ea"/>
                <a:cs typeface="Arial" panose="020B0604020202020204" pitchFamily="34" charset="0"/>
              </a:rPr>
              <a:t>from </a:t>
            </a:r>
            <a:r>
              <a:rPr lang="en-US" sz="1600" dirty="0">
                <a:ea typeface="+mn-ea"/>
                <a:cs typeface="Arial" panose="020B0604020202020204" pitchFamily="34" charset="0"/>
              </a:rPr>
              <a:t>global bedrock depth data</a:t>
            </a:r>
          </a:p>
          <a:p>
            <a:pPr marL="285750" indent="-285750" eaLnBrk="1" hangingPunct="1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ea typeface="+mn-ea"/>
                <a:cs typeface="Arial" panose="020B0604020202020204" pitchFamily="34" charset="0"/>
              </a:rPr>
              <a:t>Perform sensitivity experiments to compare simulations with shallow and deep soil column of constant depths with simulations using variable soil thickness</a:t>
            </a:r>
          </a:p>
          <a:p>
            <a:pPr marL="285750" indent="-285750" eaLnBrk="1" hangingPunct="1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ea typeface="+mn-ea"/>
                <a:cs typeface="Arial" panose="020B0604020202020204" pitchFamily="34" charset="0"/>
              </a:rPr>
              <a:t>Analyze simulated surface and subsurface hydrology and surface fluxes to evaluate the effects of variable soil thickness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" y="0"/>
            <a:ext cx="8534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latin typeface="Calibri" charset="0"/>
                <a:ea typeface="ＭＳ Ｐゴシック" charset="0"/>
                <a:cs typeface="ＭＳ Ｐゴシック" charset="0"/>
              </a:rPr>
              <a:t>Implementing and Evaluating Variable Soil Thickness in the Community Land Model, </a:t>
            </a:r>
            <a:r>
              <a:rPr lang="en-US" sz="2400" b="1">
                <a:latin typeface="Calibri" charset="0"/>
                <a:ea typeface="ＭＳ Ｐゴシック" charset="0"/>
                <a:cs typeface="ＭＳ Ｐゴシック" charset="0"/>
              </a:rPr>
              <a:t>Version </a:t>
            </a:r>
            <a:r>
              <a:rPr lang="en-US" sz="2400" b="1" smtClean="0">
                <a:latin typeface="Calibri" charset="0"/>
                <a:ea typeface="ＭＳ Ｐゴシック" charset="0"/>
                <a:cs typeface="ＭＳ Ｐゴシック" charset="0"/>
              </a:rPr>
              <a:t>4.5 </a:t>
            </a:r>
            <a:r>
              <a:rPr lang="en-US" sz="2400" b="1" dirty="0">
                <a:latin typeface="Calibri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400" b="1" dirty="0" smtClean="0">
                <a:latin typeface="Calibri" charset="0"/>
                <a:ea typeface="ＭＳ Ｐゴシック" charset="0"/>
                <a:cs typeface="ＭＳ Ｐゴシック" charset="0"/>
              </a:rPr>
              <a:t>CLM45</a:t>
            </a:r>
            <a:r>
              <a:rPr lang="en-US" sz="2400" b="1" dirty="0">
                <a:latin typeface="Calibri" charset="0"/>
                <a:ea typeface="ＭＳ Ｐゴシック" charset="0"/>
                <a:cs typeface="ＭＳ Ｐゴシック" charset="0"/>
              </a:rPr>
              <a:t>) </a:t>
            </a:r>
            <a:endParaRPr lang="en-US" sz="2400" b="1" dirty="0"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304800" y="6381690"/>
            <a:ext cx="8534400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 err="1" smtClean="0"/>
              <a:t>Brunke</a:t>
            </a:r>
            <a:r>
              <a:rPr lang="en-US" altLang="en-US" sz="1000" dirty="0" smtClean="0"/>
              <a:t>, MA P </a:t>
            </a:r>
            <a:r>
              <a:rPr lang="en-US" altLang="en-US" sz="1000" dirty="0"/>
              <a:t>Broxton, </a:t>
            </a:r>
            <a:r>
              <a:rPr lang="en-US" altLang="en-US" sz="1000" dirty="0" smtClean="0"/>
              <a:t>J </a:t>
            </a:r>
            <a:r>
              <a:rPr lang="en-US" altLang="en-US" sz="1000" dirty="0"/>
              <a:t>Pelletier, </a:t>
            </a:r>
            <a:r>
              <a:rPr lang="en-US" altLang="en-US" sz="1000" dirty="0" smtClean="0"/>
              <a:t>D </a:t>
            </a:r>
            <a:r>
              <a:rPr lang="en-US" altLang="en-US" sz="1000" dirty="0" err="1"/>
              <a:t>Gochis</a:t>
            </a:r>
            <a:r>
              <a:rPr lang="en-US" altLang="en-US" sz="1000" dirty="0"/>
              <a:t>, </a:t>
            </a:r>
            <a:r>
              <a:rPr lang="en-US" altLang="en-US" sz="1000" dirty="0" smtClean="0"/>
              <a:t>P </a:t>
            </a:r>
            <a:r>
              <a:rPr lang="en-US" altLang="en-US" sz="1000" dirty="0" err="1"/>
              <a:t>Hazenberg</a:t>
            </a:r>
            <a:r>
              <a:rPr lang="en-US" altLang="en-US" sz="1000" dirty="0"/>
              <a:t>, </a:t>
            </a:r>
            <a:r>
              <a:rPr lang="en-US" altLang="en-US" sz="1000" dirty="0" smtClean="0"/>
              <a:t>D </a:t>
            </a:r>
            <a:r>
              <a:rPr lang="en-US" altLang="en-US" sz="1000" dirty="0"/>
              <a:t>Lawrence, </a:t>
            </a:r>
            <a:r>
              <a:rPr lang="en-US" altLang="en-US" sz="1000" dirty="0" smtClean="0"/>
              <a:t>L R </a:t>
            </a:r>
            <a:r>
              <a:rPr lang="en-US" altLang="en-US" sz="1000" dirty="0"/>
              <a:t>Leung, </a:t>
            </a:r>
            <a:r>
              <a:rPr lang="en-US" altLang="en-US" sz="1000" dirty="0" smtClean="0"/>
              <a:t>G-Y </a:t>
            </a:r>
            <a:r>
              <a:rPr lang="en-US" altLang="en-US" sz="1000" dirty="0" err="1"/>
              <a:t>Niu</a:t>
            </a:r>
            <a:r>
              <a:rPr lang="en-US" altLang="en-US" sz="1000" dirty="0"/>
              <a:t>, </a:t>
            </a:r>
            <a:r>
              <a:rPr lang="en-US" altLang="en-US" sz="1000" dirty="0" smtClean="0"/>
              <a:t>P </a:t>
            </a:r>
            <a:r>
              <a:rPr lang="en-US" altLang="en-US" sz="1000" dirty="0"/>
              <a:t>Troch, and </a:t>
            </a:r>
            <a:r>
              <a:rPr lang="en-US" altLang="en-US" sz="1000" dirty="0" smtClean="0"/>
              <a:t>X </a:t>
            </a:r>
            <a:r>
              <a:rPr lang="en-US" altLang="en-US" sz="1000" dirty="0"/>
              <a:t>Zeng, </a:t>
            </a:r>
            <a:r>
              <a:rPr lang="en-US" altLang="en-US" sz="1000" dirty="0" smtClean="0"/>
              <a:t>2016. “Implementing </a:t>
            </a:r>
            <a:r>
              <a:rPr lang="en-US" altLang="en-US" sz="1000" dirty="0"/>
              <a:t>and </a:t>
            </a:r>
            <a:r>
              <a:rPr lang="en-US" altLang="en-US" sz="1000" dirty="0" smtClean="0"/>
              <a:t>Testing Variable Soil Thickness in </a:t>
            </a:r>
            <a:r>
              <a:rPr lang="en-US" altLang="en-US" sz="1000" dirty="0"/>
              <a:t>the Community Land Model Version </a:t>
            </a:r>
            <a:r>
              <a:rPr lang="en-US" altLang="en-US" sz="1000" dirty="0" smtClean="0"/>
              <a:t>4.5.” </a:t>
            </a:r>
            <a:r>
              <a:rPr lang="en-US" altLang="en-US" sz="1000" i="1" dirty="0"/>
              <a:t>Journal of Climate </a:t>
            </a:r>
            <a:r>
              <a:rPr lang="en-US" altLang="en-US" sz="1000" dirty="0" smtClean="0"/>
              <a:t>29. DOI: 101175/JCLI-D-15-03071</a:t>
            </a:r>
            <a:endParaRPr lang="en-US" altLang="en-US" sz="1000" dirty="0"/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3124200" y="838200"/>
            <a:ext cx="6019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charset="0"/>
              </a:rPr>
              <a:t>Right panels: Using variable soil thickness has larger impacts on </a:t>
            </a:r>
            <a:r>
              <a:rPr lang="en-US" altLang="en-US" sz="1200" b="1" dirty="0" smtClean="0">
                <a:solidFill>
                  <a:srgbClr val="0000FF"/>
                </a:solidFill>
                <a:latin typeface="Arial" charset="0"/>
              </a:rPr>
              <a:t>base-flow </a:t>
            </a:r>
            <a:r>
              <a:rPr lang="en-US" altLang="en-US" sz="1200" b="1" dirty="0">
                <a:solidFill>
                  <a:srgbClr val="0000FF"/>
                </a:solidFill>
                <a:latin typeface="Arial" charset="0"/>
              </a:rPr>
              <a:t>(bottom) than surface runoff (top</a:t>
            </a:r>
            <a:r>
              <a:rPr lang="en-US" altLang="en-US" sz="1200" b="1" dirty="0" smtClean="0">
                <a:solidFill>
                  <a:srgbClr val="0000FF"/>
                </a:solidFill>
                <a:latin typeface="Arial" charset="0"/>
              </a:rPr>
              <a:t>) </a:t>
            </a:r>
            <a:r>
              <a:rPr lang="en-US" altLang="en-US" sz="1200" b="1" dirty="0">
                <a:solidFill>
                  <a:srgbClr val="0000FF"/>
                </a:solidFill>
                <a:latin typeface="Arial" charset="0"/>
              </a:rPr>
              <a:t>(shaded areas are not statistically significant)</a:t>
            </a: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3505200" y="3886200"/>
            <a:ext cx="5638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>
              <a:spcBef>
                <a:spcPct val="20000"/>
              </a:spcBef>
              <a:buFont typeface="Arial" charset="0"/>
              <a:buChar char="•"/>
              <a:tabLst>
                <a:tab pos="338138" algn="l"/>
              </a:tabLst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tabLst>
                <a:tab pos="338138" algn="l"/>
              </a:tabLst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800" b="1" dirty="0"/>
              <a:t>Impact</a:t>
            </a: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600" dirty="0"/>
              <a:t>One of the recognized weaknesses of </a:t>
            </a:r>
            <a:r>
              <a:rPr lang="en-US" altLang="en-US" sz="1600" dirty="0" smtClean="0"/>
              <a:t>land-surface </a:t>
            </a:r>
            <a:r>
              <a:rPr lang="en-US" altLang="en-US" sz="1600" dirty="0"/>
              <a:t>models used in weather and climate models is the assumption of constant soil </a:t>
            </a:r>
            <a:r>
              <a:rPr lang="en-US" altLang="en-US" sz="1600" dirty="0" smtClean="0"/>
              <a:t>thickness </a:t>
            </a:r>
            <a:endParaRPr lang="en-US" altLang="en-US" sz="1600" dirty="0"/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600" dirty="0"/>
              <a:t>Using a global dataset for the thickness of bedrock, spatial variation in soil thickness is included for the first time in the Community Land </a:t>
            </a:r>
            <a:r>
              <a:rPr lang="en-US" altLang="en-US" sz="1600" dirty="0" smtClean="0"/>
              <a:t>Model. </a:t>
            </a:r>
            <a:r>
              <a:rPr lang="en-US" altLang="en-US" sz="1600" dirty="0"/>
              <a:t>The implementation of variable soil thickness represents a step forward in </a:t>
            </a:r>
            <a:r>
              <a:rPr lang="en-US" altLang="en-US" sz="1600" dirty="0" smtClean="0"/>
              <a:t>land-surface </a:t>
            </a:r>
            <a:r>
              <a:rPr lang="en-US" altLang="en-US" sz="1600" dirty="0"/>
              <a:t>model </a:t>
            </a:r>
            <a:r>
              <a:rPr lang="en-US" altLang="en-US" sz="1600" dirty="0" smtClean="0"/>
              <a:t>development.</a:t>
            </a:r>
            <a:endParaRPr lang="en-US" altLang="en-US" sz="1600" dirty="0"/>
          </a:p>
        </p:txBody>
      </p:sp>
      <p:pic>
        <p:nvPicPr>
          <p:cNvPr id="3080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371600"/>
            <a:ext cx="5867400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_highlights_slide_Brunke_etal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OE-Sample-Slide-Highlights-Template.pot [Compatibility Mode]" id="{D4E6419B-EF36-4C82-81E8-84B9AF9A1907}" vid="{0748713A-AEB3-4402-9DE2-171E499CDDE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C6B92A3378AB42ABA05E855A577E4C" ma:contentTypeVersion="2" ma:contentTypeDescription="Create a new document." ma:contentTypeScope="" ma:versionID="aad76527b2f1f3f5d99c132c0da84091">
  <xsd:schema xmlns:xsd="http://www.w3.org/2001/XMLSchema" xmlns:xs="http://www.w3.org/2001/XMLSchema" xmlns:p="http://schemas.microsoft.com/office/2006/metadata/properties" xmlns:ns2="079988f7-7e0b-41ae-9b68-c2e871ce6e22" targetNamespace="http://schemas.microsoft.com/office/2006/metadata/properties" ma:root="true" ma:fieldsID="74536d26457afe77b03826b0dfd6b737" ns2:_="">
    <xsd:import namespace="079988f7-7e0b-41ae-9b68-c2e871ce6e2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9988f7-7e0b-41ae-9b68-c2e871ce6e2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2EB6A83-7598-48D2-99D6-BC7D97A6260A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772CB1C6-1040-4FEF-8F42-7A9B9593D4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9988f7-7e0b-41ae-9b68-c2e871ce6e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B76B48E-934D-4FF9-9AD9-AB96325239FB}">
  <ds:schemaRefs>
    <ds:schemaRef ds:uri="http://purl.org/dc/terms/"/>
    <ds:schemaRef ds:uri="079988f7-7e0b-41ae-9b68-c2e871ce6e22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DOE_highlights_slide_Brunke_etal_2016</Template>
  <TotalTime>5</TotalTime>
  <Words>244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DOE_highlights_slide_Brunke_etal_2016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JOvink</dc:creator>
  <cp:lastModifiedBy>JOvink</cp:lastModifiedBy>
  <cp:revision>2</cp:revision>
  <cp:lastPrinted>2011-05-11T17:30:12Z</cp:lastPrinted>
  <dcterms:created xsi:type="dcterms:W3CDTF">2016-06-16T20:08:02Z</dcterms:created>
  <dcterms:modified xsi:type="dcterms:W3CDTF">2016-06-17T18:27:09Z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EP6D6TSR2XSE-15-9</vt:lpwstr>
  </property>
  <property fmtid="{D5CDD505-2E9C-101B-9397-08002B2CF9AE}" pid="3" name="_dlc_DocIdItemGuid">
    <vt:lpwstr>911fad3e-52e2-4c13-bee4-bc40eaf09e24</vt:lpwstr>
  </property>
  <property fmtid="{D5CDD505-2E9C-101B-9397-08002B2CF9AE}" pid="4" name="_dlc_DocIdUrl">
    <vt:lpwstr>https://collaborate.pnl.gov/projects/asgc/research_highlights/_layouts/DocIdRedir.aspx?ID=EP6D6TSR2XSE-15-9, EP6D6TSR2XSE-15-9</vt:lpwstr>
  </property>
</Properties>
</file>