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5" autoAdjust="0"/>
    <p:restoredTop sz="94660"/>
  </p:normalViewPr>
  <p:slideViewPr>
    <p:cSldViewPr snapToGrid="0" snapToObjects="1">
      <p:cViewPr varScale="1">
        <p:scale>
          <a:sx n="86" d="100"/>
          <a:sy n="86" d="100"/>
        </p:scale>
        <p:origin x="-714" y="-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B4238D7-855B-4EA0-9FF1-7D6B99952126}" type="datetimeFigureOut">
              <a:rPr lang="en-US" smtClean="0"/>
              <a:t>4/5/2016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768F1C-9B6C-4308-9014-07A32A4923E4}" type="slidenum">
              <a:rPr lang="en-US" smtClean="0"/>
              <a:t>‹#›</a:t>
            </a:fld>
            <a:endParaRPr lang="en-US"/>
          </a:p>
        </p:txBody>
      </p:sp>
    </p:spTree>
    <p:extLst>
      <p:ext uri="{BB962C8B-B14F-4D97-AF65-F5344CB8AC3E}">
        <p14:creationId xmlns:p14="http://schemas.microsoft.com/office/powerpoint/2010/main" val="2255306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smtClean="0">
                <a:latin typeface="Calibri" charset="0"/>
              </a:rPr>
              <a:t>http://www.pnnl.gov/science/highlights/highlights.asp?division=749</a:t>
            </a:r>
          </a:p>
        </p:txBody>
      </p:sp>
      <p:sp>
        <p:nvSpPr>
          <p:cNvPr id="4" name="Slide Number Placeholder 3"/>
          <p:cNvSpPr>
            <a:spLocks noGrp="1"/>
          </p:cNvSpPr>
          <p:nvPr>
            <p:ph type="sldNum" sz="quarter" idx="10"/>
          </p:nvPr>
        </p:nvSpPr>
        <p:spPr/>
        <p:txBody>
          <a:bodyPr/>
          <a:lstStyle/>
          <a:p>
            <a:fld id="{BC768F1C-9B6C-4308-9014-07A32A4923E4}" type="slidenum">
              <a:rPr lang="en-US" smtClean="0"/>
              <a:t>1</a:t>
            </a:fld>
            <a:endParaRPr lang="en-US"/>
          </a:p>
        </p:txBody>
      </p:sp>
    </p:spTree>
    <p:extLst>
      <p:ext uri="{BB962C8B-B14F-4D97-AF65-F5344CB8AC3E}">
        <p14:creationId xmlns:p14="http://schemas.microsoft.com/office/powerpoint/2010/main" val="22025644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160DFB6-7546-9B4D-9C68-0B7639794F0E}" type="datetimeFigureOut">
              <a:rPr lang="en-US" smtClean="0"/>
              <a:t>4/5/2016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607A88-01BD-7E4D-8AF0-0398DB515FBF}" type="slidenum">
              <a:rPr lang="en-US" smtClean="0"/>
              <a:t>‹#›</a:t>
            </a:fld>
            <a:endParaRPr lang="en-US"/>
          </a:p>
        </p:txBody>
      </p:sp>
    </p:spTree>
    <p:extLst>
      <p:ext uri="{BB962C8B-B14F-4D97-AF65-F5344CB8AC3E}">
        <p14:creationId xmlns:p14="http://schemas.microsoft.com/office/powerpoint/2010/main" val="14527066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60DFB6-7546-9B4D-9C68-0B7639794F0E}" type="datetimeFigureOut">
              <a:rPr lang="en-US" smtClean="0"/>
              <a:t>4/5/2016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607A88-01BD-7E4D-8AF0-0398DB515FBF}" type="slidenum">
              <a:rPr lang="en-US" smtClean="0"/>
              <a:t>‹#›</a:t>
            </a:fld>
            <a:endParaRPr lang="en-US"/>
          </a:p>
        </p:txBody>
      </p:sp>
    </p:spTree>
    <p:extLst>
      <p:ext uri="{BB962C8B-B14F-4D97-AF65-F5344CB8AC3E}">
        <p14:creationId xmlns:p14="http://schemas.microsoft.com/office/powerpoint/2010/main" val="3815317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60DFB6-7546-9B4D-9C68-0B7639794F0E}" type="datetimeFigureOut">
              <a:rPr lang="en-US" smtClean="0"/>
              <a:t>4/5/2016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607A88-01BD-7E4D-8AF0-0398DB515FBF}" type="slidenum">
              <a:rPr lang="en-US" smtClean="0"/>
              <a:t>‹#›</a:t>
            </a:fld>
            <a:endParaRPr lang="en-US"/>
          </a:p>
        </p:txBody>
      </p:sp>
    </p:spTree>
    <p:extLst>
      <p:ext uri="{BB962C8B-B14F-4D97-AF65-F5344CB8AC3E}">
        <p14:creationId xmlns:p14="http://schemas.microsoft.com/office/powerpoint/2010/main" val="7095748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60DFB6-7546-9B4D-9C68-0B7639794F0E}" type="datetimeFigureOut">
              <a:rPr lang="en-US" smtClean="0"/>
              <a:t>4/5/2016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607A88-01BD-7E4D-8AF0-0398DB515FBF}" type="slidenum">
              <a:rPr lang="en-US" smtClean="0"/>
              <a:t>‹#›</a:t>
            </a:fld>
            <a:endParaRPr lang="en-US"/>
          </a:p>
        </p:txBody>
      </p:sp>
    </p:spTree>
    <p:extLst>
      <p:ext uri="{BB962C8B-B14F-4D97-AF65-F5344CB8AC3E}">
        <p14:creationId xmlns:p14="http://schemas.microsoft.com/office/powerpoint/2010/main" val="2236038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60DFB6-7546-9B4D-9C68-0B7639794F0E}" type="datetimeFigureOut">
              <a:rPr lang="en-US" smtClean="0"/>
              <a:t>4/5/2016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607A88-01BD-7E4D-8AF0-0398DB515FBF}" type="slidenum">
              <a:rPr lang="en-US" smtClean="0"/>
              <a:t>‹#›</a:t>
            </a:fld>
            <a:endParaRPr lang="en-US"/>
          </a:p>
        </p:txBody>
      </p:sp>
    </p:spTree>
    <p:extLst>
      <p:ext uri="{BB962C8B-B14F-4D97-AF65-F5344CB8AC3E}">
        <p14:creationId xmlns:p14="http://schemas.microsoft.com/office/powerpoint/2010/main" val="595169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160DFB6-7546-9B4D-9C68-0B7639794F0E}" type="datetimeFigureOut">
              <a:rPr lang="en-US" smtClean="0"/>
              <a:t>4/5/2016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607A88-01BD-7E4D-8AF0-0398DB515FBF}" type="slidenum">
              <a:rPr lang="en-US" smtClean="0"/>
              <a:t>‹#›</a:t>
            </a:fld>
            <a:endParaRPr lang="en-US"/>
          </a:p>
        </p:txBody>
      </p:sp>
    </p:spTree>
    <p:extLst>
      <p:ext uri="{BB962C8B-B14F-4D97-AF65-F5344CB8AC3E}">
        <p14:creationId xmlns:p14="http://schemas.microsoft.com/office/powerpoint/2010/main" val="610759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160DFB6-7546-9B4D-9C68-0B7639794F0E}" type="datetimeFigureOut">
              <a:rPr lang="en-US" smtClean="0"/>
              <a:t>4/5/2016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607A88-01BD-7E4D-8AF0-0398DB515FBF}" type="slidenum">
              <a:rPr lang="en-US" smtClean="0"/>
              <a:t>‹#›</a:t>
            </a:fld>
            <a:endParaRPr lang="en-US"/>
          </a:p>
        </p:txBody>
      </p:sp>
    </p:spTree>
    <p:extLst>
      <p:ext uri="{BB962C8B-B14F-4D97-AF65-F5344CB8AC3E}">
        <p14:creationId xmlns:p14="http://schemas.microsoft.com/office/powerpoint/2010/main" val="3524127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160DFB6-7546-9B4D-9C68-0B7639794F0E}" type="datetimeFigureOut">
              <a:rPr lang="en-US" smtClean="0"/>
              <a:t>4/5/2016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607A88-01BD-7E4D-8AF0-0398DB515FBF}" type="slidenum">
              <a:rPr lang="en-US" smtClean="0"/>
              <a:t>‹#›</a:t>
            </a:fld>
            <a:endParaRPr lang="en-US"/>
          </a:p>
        </p:txBody>
      </p:sp>
    </p:spTree>
    <p:extLst>
      <p:ext uri="{BB962C8B-B14F-4D97-AF65-F5344CB8AC3E}">
        <p14:creationId xmlns:p14="http://schemas.microsoft.com/office/powerpoint/2010/main" val="36960658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60DFB6-7546-9B4D-9C68-0B7639794F0E}" type="datetimeFigureOut">
              <a:rPr lang="en-US" smtClean="0"/>
              <a:t>4/5/2016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607A88-01BD-7E4D-8AF0-0398DB515FBF}" type="slidenum">
              <a:rPr lang="en-US" smtClean="0"/>
              <a:t>‹#›</a:t>
            </a:fld>
            <a:endParaRPr lang="en-US"/>
          </a:p>
        </p:txBody>
      </p:sp>
    </p:spTree>
    <p:extLst>
      <p:ext uri="{BB962C8B-B14F-4D97-AF65-F5344CB8AC3E}">
        <p14:creationId xmlns:p14="http://schemas.microsoft.com/office/powerpoint/2010/main" val="41131411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60DFB6-7546-9B4D-9C68-0B7639794F0E}" type="datetimeFigureOut">
              <a:rPr lang="en-US" smtClean="0"/>
              <a:t>4/5/2016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607A88-01BD-7E4D-8AF0-0398DB515FBF}" type="slidenum">
              <a:rPr lang="en-US" smtClean="0"/>
              <a:t>‹#›</a:t>
            </a:fld>
            <a:endParaRPr lang="en-US"/>
          </a:p>
        </p:txBody>
      </p:sp>
    </p:spTree>
    <p:extLst>
      <p:ext uri="{BB962C8B-B14F-4D97-AF65-F5344CB8AC3E}">
        <p14:creationId xmlns:p14="http://schemas.microsoft.com/office/powerpoint/2010/main" val="4607525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60DFB6-7546-9B4D-9C68-0B7639794F0E}" type="datetimeFigureOut">
              <a:rPr lang="en-US" smtClean="0"/>
              <a:t>4/5/2016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607A88-01BD-7E4D-8AF0-0398DB515FBF}" type="slidenum">
              <a:rPr lang="en-US" smtClean="0"/>
              <a:t>‹#›</a:t>
            </a:fld>
            <a:endParaRPr lang="en-US"/>
          </a:p>
        </p:txBody>
      </p:sp>
    </p:spTree>
    <p:extLst>
      <p:ext uri="{BB962C8B-B14F-4D97-AF65-F5344CB8AC3E}">
        <p14:creationId xmlns:p14="http://schemas.microsoft.com/office/powerpoint/2010/main" val="32230539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60DFB6-7546-9B4D-9C68-0B7639794F0E}" type="datetimeFigureOut">
              <a:rPr lang="en-US" smtClean="0"/>
              <a:t>4/5/2016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607A88-01BD-7E4D-8AF0-0398DB515FBF}" type="slidenum">
              <a:rPr lang="en-US" smtClean="0"/>
              <a:t>‹#›</a:t>
            </a:fld>
            <a:endParaRPr lang="en-US"/>
          </a:p>
        </p:txBody>
      </p:sp>
    </p:spTree>
    <p:extLst>
      <p:ext uri="{BB962C8B-B14F-4D97-AF65-F5344CB8AC3E}">
        <p14:creationId xmlns:p14="http://schemas.microsoft.com/office/powerpoint/2010/main" val="9421425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6"/>
          <p:cNvPicPr/>
          <p:nvPr/>
        </p:nvPicPr>
        <p:blipFill>
          <a:blip r:embed="rId3">
            <a:extLst>
              <a:ext uri="{28A0092B-C50C-407E-A947-70E740481C1C}">
                <a14:useLocalDpi xmlns:a14="http://schemas.microsoft.com/office/drawing/2010/main" val="0"/>
              </a:ext>
            </a:extLst>
          </a:blip>
          <a:srcRect/>
          <a:stretch>
            <a:fillRect/>
          </a:stretch>
        </p:blipFill>
        <p:spPr bwMode="auto">
          <a:xfrm>
            <a:off x="4400288" y="588380"/>
            <a:ext cx="3411538" cy="4500035"/>
          </a:xfrm>
          <a:prstGeom prst="rect">
            <a:avLst/>
          </a:prstGeom>
          <a:noFill/>
          <a:ln>
            <a:noFill/>
          </a:ln>
        </p:spPr>
      </p:pic>
      <p:sp>
        <p:nvSpPr>
          <p:cNvPr id="2" name="Title 1"/>
          <p:cNvSpPr>
            <a:spLocks noGrp="1"/>
          </p:cNvSpPr>
          <p:nvPr>
            <p:ph type="ctrTitle"/>
          </p:nvPr>
        </p:nvSpPr>
        <p:spPr>
          <a:xfrm>
            <a:off x="308471" y="226968"/>
            <a:ext cx="8648241" cy="499533"/>
          </a:xfrm>
        </p:spPr>
        <p:txBody>
          <a:bodyPr>
            <a:noAutofit/>
          </a:bodyPr>
          <a:lstStyle/>
          <a:p>
            <a:pPr algn="l"/>
            <a:r>
              <a:rPr lang="en-US" sz="2400" b="1" dirty="0" smtClean="0"/>
              <a:t>Tracking Ocean Heat Uptake during the Surface-Warming Hiatus</a:t>
            </a:r>
            <a:r>
              <a:rPr lang="en-US" sz="2400" dirty="0"/>
              <a:t/>
            </a:r>
            <a:br>
              <a:rPr lang="en-US" sz="2400" dirty="0"/>
            </a:br>
            <a:endParaRPr lang="en-US" sz="2400" dirty="0"/>
          </a:p>
        </p:txBody>
      </p:sp>
      <p:sp>
        <p:nvSpPr>
          <p:cNvPr id="5" name="Rectangle 4"/>
          <p:cNvSpPr>
            <a:spLocks noChangeArrowheads="1"/>
          </p:cNvSpPr>
          <p:nvPr/>
        </p:nvSpPr>
        <p:spPr bwMode="auto">
          <a:xfrm>
            <a:off x="31750" y="539833"/>
            <a:ext cx="4188884" cy="6173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gn="ctr">
              <a:spcBef>
                <a:spcPct val="15000"/>
              </a:spcBef>
              <a:defRPr/>
            </a:pPr>
            <a:r>
              <a:rPr lang="en-US" b="1" dirty="0">
                <a:latin typeface="+mj-lt"/>
                <a:ea typeface="+mn-ea"/>
                <a:cs typeface="Arial Narrow"/>
              </a:rPr>
              <a:t>Objective</a:t>
            </a:r>
          </a:p>
          <a:p>
            <a:pPr marL="285750" indent="-285750">
              <a:spcBef>
                <a:spcPct val="15000"/>
              </a:spcBef>
              <a:buFont typeface="Arial" pitchFamily="34" charset="0"/>
              <a:buChar char="●"/>
              <a:defRPr/>
            </a:pPr>
            <a:r>
              <a:rPr lang="en-US" sz="1500" dirty="0" smtClean="0">
                <a:latin typeface="+mj-lt"/>
                <a:cs typeface="Arial Narrow"/>
              </a:rPr>
              <a:t>Clarify a key confusion about understanding the global warming hiatus by depicting the similarities and distinctions between the pathways of ocean heat uptake during hiatus and under anthropogenic warming.</a:t>
            </a:r>
            <a:endParaRPr lang="en-US" sz="1500" dirty="0">
              <a:latin typeface="+mj-lt"/>
              <a:cs typeface="Arial Narrow"/>
            </a:endParaRPr>
          </a:p>
          <a:p>
            <a:pPr marL="231775" indent="-231775" algn="ctr">
              <a:spcBef>
                <a:spcPct val="15000"/>
              </a:spcBef>
              <a:defRPr/>
            </a:pPr>
            <a:r>
              <a:rPr lang="en-US" b="1" dirty="0" smtClean="0">
                <a:latin typeface="+mj-lt"/>
                <a:ea typeface="+mn-ea"/>
                <a:cs typeface="Arial Narrow"/>
              </a:rPr>
              <a:t>Approach</a:t>
            </a:r>
            <a:endParaRPr lang="en-US" b="1" dirty="0">
              <a:latin typeface="+mj-lt"/>
              <a:ea typeface="+mn-ea"/>
              <a:cs typeface="Arial Narrow"/>
            </a:endParaRPr>
          </a:p>
          <a:p>
            <a:pPr marL="285750" indent="-285750">
              <a:spcBef>
                <a:spcPct val="15000"/>
              </a:spcBef>
              <a:buFont typeface="Arial" pitchFamily="34" charset="0"/>
              <a:buChar char="●"/>
              <a:defRPr/>
            </a:pPr>
            <a:r>
              <a:rPr lang="en-US" sz="1500" dirty="0" smtClean="0">
                <a:latin typeface="+mj-lt"/>
                <a:cs typeface="Arial Narrow"/>
              </a:rPr>
              <a:t>Make use of NCAR’s CESM large ensemble simulations and composite subsets for warming surge and hiatus. </a:t>
            </a:r>
            <a:endParaRPr lang="en-US" sz="1500" dirty="0">
              <a:latin typeface="+mj-lt"/>
              <a:cs typeface="Arial Narrow"/>
            </a:endParaRPr>
          </a:p>
          <a:p>
            <a:pPr marL="285750" indent="-285750">
              <a:spcBef>
                <a:spcPct val="15000"/>
              </a:spcBef>
              <a:buFont typeface="Arial" pitchFamily="34" charset="0"/>
              <a:buChar char="●"/>
              <a:defRPr/>
            </a:pPr>
            <a:r>
              <a:rPr lang="en-US" sz="1500" dirty="0" smtClean="0">
                <a:latin typeface="+mj-lt"/>
                <a:cs typeface="Arial Narrow"/>
              </a:rPr>
              <a:t>Track the ocean heat uptake in different ocean basins under warming surge and hiatus. </a:t>
            </a:r>
            <a:endParaRPr lang="en-US" sz="1500" dirty="0">
              <a:latin typeface="+mj-lt"/>
              <a:cs typeface="Arial Narrow"/>
            </a:endParaRPr>
          </a:p>
          <a:p>
            <a:pPr marL="231775" indent="-231775" algn="ctr">
              <a:spcBef>
                <a:spcPct val="15000"/>
              </a:spcBef>
              <a:defRPr/>
            </a:pPr>
            <a:r>
              <a:rPr lang="en-US" b="1" dirty="0" smtClean="0">
                <a:latin typeface="+mj-lt"/>
                <a:cs typeface="Arial Narrow"/>
              </a:rPr>
              <a:t>Results</a:t>
            </a:r>
            <a:endParaRPr lang="en-US" b="1" dirty="0">
              <a:latin typeface="+mj-lt"/>
              <a:cs typeface="Arial Narrow"/>
            </a:endParaRPr>
          </a:p>
          <a:p>
            <a:pPr marL="285750" indent="-285750">
              <a:spcBef>
                <a:spcPct val="15000"/>
              </a:spcBef>
              <a:buFont typeface="Arial" pitchFamily="34" charset="0"/>
              <a:buChar char="●"/>
              <a:defRPr/>
            </a:pPr>
            <a:r>
              <a:rPr lang="en-US" sz="1500" dirty="0" smtClean="0">
                <a:latin typeface="+mj-lt"/>
                <a:cs typeface="Arial Narrow"/>
              </a:rPr>
              <a:t>Earlier studies stressing the importance of deep ocean heat penetration for the global warming hiatus can be misleading because the deep heat penetration is not unique to the hiatus, but also shared by the anthropogenic warming, merely reflecting the depth of the meridional overturning circulation.</a:t>
            </a:r>
          </a:p>
          <a:p>
            <a:pPr marL="285750" indent="-285750">
              <a:spcBef>
                <a:spcPct val="15000"/>
              </a:spcBef>
              <a:buFont typeface="Arial" pitchFamily="34" charset="0"/>
              <a:buChar char="●"/>
              <a:defRPr/>
            </a:pPr>
            <a:r>
              <a:rPr lang="en-US" sz="1500" dirty="0" smtClean="0">
                <a:latin typeface="+mj-lt"/>
                <a:cs typeface="Arial Narrow"/>
              </a:rPr>
              <a:t>It is not the heat uptake in the deep (&gt;700m) but the heat redistribution in the upper 350m between the Indian and Pacific basins that is closely tied to the surface warming hiatus.</a:t>
            </a:r>
            <a:endParaRPr lang="en-US" sz="1500" dirty="0">
              <a:latin typeface="+mj-lt"/>
              <a:cs typeface="Arial Narrow"/>
            </a:endParaRPr>
          </a:p>
        </p:txBody>
      </p:sp>
      <p:sp>
        <p:nvSpPr>
          <p:cNvPr id="6" name="Rectangle 2"/>
          <p:cNvSpPr>
            <a:spLocks noChangeArrowheads="1"/>
          </p:cNvSpPr>
          <p:nvPr/>
        </p:nvSpPr>
        <p:spPr bwMode="auto">
          <a:xfrm>
            <a:off x="4207934" y="5041900"/>
            <a:ext cx="4902200" cy="1244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1313" indent="-287338" algn="ctr">
              <a:spcBef>
                <a:spcPct val="15000"/>
              </a:spcBef>
              <a:tabLst>
                <a:tab pos="338138" algn="l"/>
              </a:tabLst>
            </a:pPr>
            <a:r>
              <a:rPr lang="en-US" b="1" dirty="0">
                <a:latin typeface="+mj-lt"/>
                <a:cs typeface="Arial Narrow"/>
              </a:rPr>
              <a:t>Impact</a:t>
            </a:r>
          </a:p>
          <a:p>
            <a:pPr marL="341313" indent="-287338">
              <a:spcBef>
                <a:spcPct val="15000"/>
              </a:spcBef>
              <a:buFont typeface="Arial" charset="0"/>
              <a:buChar char="●"/>
              <a:tabLst>
                <a:tab pos="338138" algn="l"/>
              </a:tabLst>
            </a:pPr>
            <a:r>
              <a:rPr lang="en-US" sz="1500" dirty="0" smtClean="0">
                <a:latin typeface="+mj-lt"/>
                <a:cs typeface="Arial Narrow"/>
              </a:rPr>
              <a:t>This study clarifies a key confusion that plagues understanding the causes of the global warming hiatus, and underscores the importance of the ocean dynamics beyond the simple energetics perspective. </a:t>
            </a:r>
            <a:endParaRPr lang="en-US" sz="1500" dirty="0">
              <a:latin typeface="+mj-lt"/>
              <a:cs typeface="Arial Narrow"/>
            </a:endParaRPr>
          </a:p>
        </p:txBody>
      </p:sp>
      <p:sp>
        <p:nvSpPr>
          <p:cNvPr id="7" name="Text Box 6"/>
          <p:cNvSpPr txBox="1">
            <a:spLocks noChangeArrowheads="1"/>
          </p:cNvSpPr>
          <p:nvPr/>
        </p:nvSpPr>
        <p:spPr bwMode="auto">
          <a:xfrm>
            <a:off x="4220634" y="6384903"/>
            <a:ext cx="4902200" cy="369332"/>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900" dirty="0" smtClean="0">
                <a:latin typeface="Arial" panose="020B0604020202020204" pitchFamily="34" charset="0"/>
                <a:cs typeface="Arial" panose="020B0604020202020204" pitchFamily="34" charset="0"/>
              </a:rPr>
              <a:t>Liu W, S-P </a:t>
            </a:r>
            <a:r>
              <a:rPr lang="en-US" sz="900" dirty="0" err="1" smtClean="0">
                <a:latin typeface="Arial" panose="020B0604020202020204" pitchFamily="34" charset="0"/>
                <a:cs typeface="Arial" panose="020B0604020202020204" pitchFamily="34" charset="0"/>
              </a:rPr>
              <a:t>Xie</a:t>
            </a:r>
            <a:r>
              <a:rPr lang="en-US" sz="900" dirty="0" smtClean="0">
                <a:latin typeface="Arial" panose="020B0604020202020204" pitchFamily="34" charset="0"/>
                <a:cs typeface="Arial" panose="020B0604020202020204" pitchFamily="34" charset="0"/>
              </a:rPr>
              <a:t>, </a:t>
            </a:r>
            <a:r>
              <a:rPr lang="en-US" sz="900" dirty="0">
                <a:latin typeface="Arial" panose="020B0604020202020204" pitchFamily="34" charset="0"/>
                <a:cs typeface="Arial" panose="020B0604020202020204" pitchFamily="34" charset="0"/>
              </a:rPr>
              <a:t>J</a:t>
            </a:r>
            <a:r>
              <a:rPr lang="en-US" sz="900" dirty="0" smtClean="0">
                <a:latin typeface="Arial" panose="020B0604020202020204" pitchFamily="34" charset="0"/>
                <a:cs typeface="Arial" panose="020B0604020202020204" pitchFamily="34" charset="0"/>
              </a:rPr>
              <a:t> Lu. 2016. “Tracking Ocean Heat Uptake during the Surface Warming Hiatus.</a:t>
            </a:r>
            <a:r>
              <a:rPr lang="en-US" sz="900" dirty="0">
                <a:latin typeface="Arial" panose="020B0604020202020204" pitchFamily="34" charset="0"/>
                <a:cs typeface="Arial" panose="020B0604020202020204" pitchFamily="34" charset="0"/>
              </a:rPr>
              <a:t>” </a:t>
            </a:r>
            <a:r>
              <a:rPr lang="en-US" sz="900" i="1" dirty="0" smtClean="0">
                <a:latin typeface="Arial" panose="020B0604020202020204" pitchFamily="34" charset="0"/>
                <a:cs typeface="Arial" panose="020B0604020202020204" pitchFamily="34" charset="0"/>
              </a:rPr>
              <a:t>Nature Communications</a:t>
            </a:r>
            <a:r>
              <a:rPr lang="en-US" sz="900" dirty="0" smtClean="0">
                <a:latin typeface="Arial" panose="020B0604020202020204" pitchFamily="34" charset="0"/>
                <a:cs typeface="Arial" panose="020B0604020202020204" pitchFamily="34" charset="0"/>
              </a:rPr>
              <a:t> </a:t>
            </a:r>
            <a:r>
              <a:rPr lang="en-US" sz="900" dirty="0"/>
              <a:t>7:</a:t>
            </a:r>
            <a:r>
              <a:rPr lang="en-US" sz="900" dirty="0" smtClean="0"/>
              <a:t>10926 DOI:</a:t>
            </a:r>
            <a:r>
              <a:rPr lang="en-US" sz="900" dirty="0" smtClean="0">
                <a:latin typeface="Arial" panose="020B0604020202020204" pitchFamily="34" charset="0"/>
                <a:cs typeface="Arial" panose="020B0604020202020204" pitchFamily="34" charset="0"/>
              </a:rPr>
              <a:t>10.1038/ncomms10926.</a:t>
            </a:r>
            <a:endParaRPr lang="en-US" sz="900" dirty="0">
              <a:latin typeface="Arial" panose="020B0604020202020204" pitchFamily="34" charset="0"/>
              <a:cs typeface="Arial" panose="020B0604020202020204" pitchFamily="34" charset="0"/>
            </a:endParaRPr>
          </a:p>
        </p:txBody>
      </p:sp>
      <p:sp>
        <p:nvSpPr>
          <p:cNvPr id="10" name="TextBox 9"/>
          <p:cNvSpPr txBox="1"/>
          <p:nvPr/>
        </p:nvSpPr>
        <p:spPr>
          <a:xfrm>
            <a:off x="7785101" y="781343"/>
            <a:ext cx="1358899" cy="1615827"/>
          </a:xfrm>
          <a:prstGeom prst="rect">
            <a:avLst/>
          </a:prstGeom>
          <a:noFill/>
        </p:spPr>
        <p:txBody>
          <a:bodyPr wrap="square" rtlCol="0">
            <a:spAutoFit/>
          </a:bodyPr>
          <a:lstStyle/>
          <a:p>
            <a:pPr fontAlgn="base">
              <a:spcBef>
                <a:spcPct val="0"/>
              </a:spcBef>
              <a:spcAft>
                <a:spcPct val="0"/>
              </a:spcAft>
            </a:pPr>
            <a:r>
              <a:rPr lang="en-US" sz="1100" b="1" dirty="0">
                <a:solidFill>
                  <a:srgbClr val="0000FF"/>
                </a:solidFill>
                <a:latin typeface="Calibri" panose="020F0502020204030204" pitchFamily="34" charset="0"/>
                <a:cs typeface="Arial" panose="020B0604020202020204" pitchFamily="34" charset="0"/>
              </a:rPr>
              <a:t>Globally averaged SST from Ishii data (black) and the CESM ensemble simulations grouped into subsets of warming hiatus (red) and surges (blue).  </a:t>
            </a:r>
          </a:p>
        </p:txBody>
      </p:sp>
      <p:sp>
        <p:nvSpPr>
          <p:cNvPr id="11" name="TextBox 10"/>
          <p:cNvSpPr txBox="1"/>
          <p:nvPr/>
        </p:nvSpPr>
        <p:spPr>
          <a:xfrm>
            <a:off x="7811826" y="3017462"/>
            <a:ext cx="1358899" cy="1615827"/>
          </a:xfrm>
          <a:prstGeom prst="rect">
            <a:avLst/>
          </a:prstGeom>
          <a:noFill/>
        </p:spPr>
        <p:txBody>
          <a:bodyPr wrap="square" rtlCol="0">
            <a:spAutoFit/>
          </a:bodyPr>
          <a:lstStyle/>
          <a:p>
            <a:pPr fontAlgn="base">
              <a:spcBef>
                <a:spcPct val="0"/>
              </a:spcBef>
              <a:spcAft>
                <a:spcPct val="0"/>
              </a:spcAft>
            </a:pPr>
            <a:r>
              <a:rPr lang="en-US" sz="1100" b="1" dirty="0">
                <a:solidFill>
                  <a:srgbClr val="0000FF"/>
                </a:solidFill>
                <a:latin typeface="Calibri" panose="020F0502020204030204" pitchFamily="34" charset="0"/>
                <a:cs typeface="Arial" panose="020B0604020202020204" pitchFamily="34" charset="0"/>
              </a:rPr>
              <a:t>The SST trend difference between the ensemble mean of the CESM hiatus and surge groups during 2002-2012. Stippling indicates region below 95% significance level.</a:t>
            </a:r>
          </a:p>
        </p:txBody>
      </p:sp>
    </p:spTree>
    <p:extLst>
      <p:ext uri="{BB962C8B-B14F-4D97-AF65-F5344CB8AC3E}">
        <p14:creationId xmlns:p14="http://schemas.microsoft.com/office/powerpoint/2010/main" val="19399991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4488</TotalTime>
  <Words>275</Words>
  <Application>Microsoft Office PowerPoint</Application>
  <PresentationFormat>On-screen Show (4:3)</PresentationFormat>
  <Paragraphs>16</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Tracking Ocean Heat Uptake during the Surface-Warming Hiatus </vt:lpstr>
    </vt:vector>
  </TitlesOfParts>
  <Company>UW-Madison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de-correlation of westerly winds and westerly-wind stress over the  Southern Ocean during the Last Glacial Maximum</dc:title>
  <dc:creator>Wei Liu</dc:creator>
  <cp:lastModifiedBy>JOvink</cp:lastModifiedBy>
  <cp:revision>35</cp:revision>
  <dcterms:created xsi:type="dcterms:W3CDTF">2015-06-05T18:13:35Z</dcterms:created>
  <dcterms:modified xsi:type="dcterms:W3CDTF">2016-04-05T22:26:53Z</dcterms:modified>
</cp:coreProperties>
</file>