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5"/>
  </p:notesMasterIdLst>
  <p:handoutMasterIdLst>
    <p:handoutMasterId r:id="rId6"/>
  </p:handoutMasterIdLst>
  <p:sldIdLst>
    <p:sldId id="374" r:id="rId3"/>
    <p:sldId id="375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990099"/>
    <a:srgbClr val="008000"/>
    <a:srgbClr val="FFCCCC"/>
    <a:srgbClr val="FF505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3" autoAdjust="0"/>
    <p:restoredTop sz="88619" autoAdjust="0"/>
  </p:normalViewPr>
  <p:slideViewPr>
    <p:cSldViewPr>
      <p:cViewPr>
        <p:scale>
          <a:sx n="100" d="100"/>
          <a:sy n="100" d="100"/>
        </p:scale>
        <p:origin x="-13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C52E-3DE0-4D0F-8301-0C9D53841A51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72378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48C2-0687-4275-B9E0-F547EFE71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CE99966-166F-4CB6-A8BA-06A15B56D167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21212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E59C07E-BA73-4694-B393-5A21F42E0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2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3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5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2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2B88B2-92F3-4A93-A1FC-ABA76BF7AB12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8B6E-C3EC-42ED-98A3-18B8EA37C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3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53E6-1F5D-4526-8E17-6D67AD6AE10F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9" descr="horizontal-logo-green-text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6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Content Placeholder 5"/>
          <p:cNvSpPr>
            <a:spLocks noGrp="1"/>
          </p:cNvSpPr>
          <p:nvPr>
            <p:ph sz="half" idx="4294967295"/>
          </p:nvPr>
        </p:nvSpPr>
        <p:spPr>
          <a:xfrm>
            <a:off x="228600" y="1143000"/>
            <a:ext cx="4191000" cy="2024479"/>
          </a:xfrm>
        </p:spPr>
        <p:txBody>
          <a:bodyPr>
            <a:noAutofit/>
          </a:bodyPr>
          <a:lstStyle/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Develop robust and efficient numerical solvers for evolving climate simulations</a:t>
            </a:r>
          </a:p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Build on </a:t>
            </a:r>
            <a:r>
              <a:rPr lang="en-US" sz="1300" b="0" dirty="0" err="1" smtClean="0">
                <a:solidFill>
                  <a:schemeClr val="tx1"/>
                </a:solidFill>
                <a:cs typeface="Arial" charset="0"/>
              </a:rPr>
              <a:t>FASTMath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300" b="0" dirty="0" err="1" smtClean="0">
                <a:solidFill>
                  <a:schemeClr val="tx1"/>
                </a:solidFill>
                <a:cs typeface="Arial" charset="0"/>
              </a:rPr>
              <a:t>SciDAC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 Institute 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technologies and libraries 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for optimal nonlinear and linear solvers</a:t>
            </a:r>
          </a:p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Develop custom preconditioner for the spectral element </a:t>
            </a:r>
            <a:r>
              <a:rPr lang="en-US" sz="1300" b="0" dirty="0" err="1" smtClean="0">
                <a:solidFill>
                  <a:schemeClr val="tx1"/>
                </a:solidFill>
                <a:cs typeface="Arial" charset="0"/>
              </a:rPr>
              <a:t>dycore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 of CAM (CAM-SE) that is scalable and works well with variable resolution grids</a:t>
            </a:r>
          </a:p>
        </p:txBody>
      </p:sp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Block Preconditioners </a:t>
            </a:r>
            <a:r>
              <a:rPr lang="en-US" sz="2000" dirty="0">
                <a:solidFill>
                  <a:srgbClr val="215968"/>
                </a:solidFill>
                <a:cs typeface="Arial"/>
              </a:rPr>
              <a:t>for</a:t>
            </a:r>
            <a:r>
              <a:rPr lang="en-US" sz="2000" dirty="0">
                <a:cs typeface="Arial"/>
              </a:rPr>
              <a:t> Implicit Atmospheric Climate Simulations</a:t>
            </a:r>
            <a:r>
              <a:rPr lang="en-US" sz="2000" dirty="0" smtClean="0">
                <a:solidFill>
                  <a:srgbClr val="006600"/>
                </a:solidFill>
                <a:cs typeface="Arial"/>
              </a:rPr>
              <a:t/>
            </a:r>
            <a:br>
              <a:rPr lang="en-US" sz="2000" dirty="0" smtClean="0">
                <a:solidFill>
                  <a:srgbClr val="006600"/>
                </a:solidFill>
                <a:cs typeface="Arial"/>
              </a:rPr>
            </a:br>
            <a:r>
              <a:rPr lang="en-US" sz="1800" dirty="0">
                <a:cs typeface="Arial"/>
              </a:rPr>
              <a:t>P. A. Lott (LLNL), C.S. Woodward (LLNL), K.J. Evans (ORNL</a:t>
            </a:r>
            <a:r>
              <a:rPr lang="en-US" sz="1800" dirty="0" smtClean="0">
                <a:cs typeface="Arial"/>
              </a:rPr>
              <a:t>)</a:t>
            </a:r>
            <a:endParaRPr lang="en-US" sz="1800" dirty="0" smtClean="0">
              <a:solidFill>
                <a:srgbClr val="006600"/>
              </a:solidFill>
              <a:latin typeface="Arial"/>
              <a:cs typeface="Arial"/>
            </a:endParaRPr>
          </a:p>
        </p:txBody>
      </p:sp>
      <p:cxnSp>
        <p:nvCxnSpPr>
          <p:cNvPr id="14338" name="Straight Connector 8"/>
          <p:cNvCxnSpPr>
            <a:cxnSpLocks noChangeShapeType="1"/>
          </p:cNvCxnSpPr>
          <p:nvPr/>
        </p:nvCxnSpPr>
        <p:spPr bwMode="auto">
          <a:xfrm>
            <a:off x="228600" y="2971800"/>
            <a:ext cx="8763000" cy="3175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cxnSp>
        <p:nvCxnSpPr>
          <p:cNvPr id="14339" name="Straight Connector 20"/>
          <p:cNvCxnSpPr>
            <a:cxnSpLocks noChangeShapeType="1"/>
          </p:cNvCxnSpPr>
          <p:nvPr/>
        </p:nvCxnSpPr>
        <p:spPr bwMode="auto">
          <a:xfrm>
            <a:off x="4724400" y="914400"/>
            <a:ext cx="0" cy="2057400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4876800" y="762000"/>
            <a:ext cx="8883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Impact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228600" y="794921"/>
            <a:ext cx="14066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Objectives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4343" name="Content Placeholder 5"/>
          <p:cNvSpPr>
            <a:spLocks noGrp="1"/>
          </p:cNvSpPr>
          <p:nvPr>
            <p:ph sz="half" idx="4294967295"/>
          </p:nvPr>
        </p:nvSpPr>
        <p:spPr>
          <a:xfrm>
            <a:off x="4800601" y="1143000"/>
            <a:ext cx="4114800" cy="1750967"/>
          </a:xfrm>
        </p:spPr>
        <p:txBody>
          <a:bodyPr>
            <a:noAutofit/>
          </a:bodyPr>
          <a:lstStyle/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Algorithm scalability required to contain run time costs by ensuring iteration counts do not increase with problem size </a:t>
            </a:r>
          </a:p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Robust solvers and 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larger time steps </a:t>
            </a: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enable f</a:t>
            </a: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aster </a:t>
            </a: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throughput </a:t>
            </a: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and/or more accurate nonlinearly converged solutions</a:t>
            </a:r>
          </a:p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Constant time steps sizes that </a:t>
            </a:r>
            <a:r>
              <a:rPr lang="en-US" sz="1300" b="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are independent of grid spacing</a:t>
            </a:r>
            <a:endParaRPr lang="en-US" sz="1300" b="0" dirty="0" smtClean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4351" name="Rectangle 9"/>
          <p:cNvSpPr>
            <a:spLocks noChangeArrowheads="1"/>
          </p:cNvSpPr>
          <p:nvPr/>
        </p:nvSpPr>
        <p:spPr bwMode="auto">
          <a:xfrm>
            <a:off x="1981200" y="6437313"/>
            <a:ext cx="6096000" cy="3444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/>
          <a:lstStyle/>
          <a:p>
            <a:pPr marL="173038" indent="-173038" eaLnBrk="0" hangingPunct="0">
              <a:lnSpc>
                <a:spcPct val="90000"/>
              </a:lnSpc>
              <a:spcBef>
                <a:spcPct val="60000"/>
              </a:spcBef>
              <a:buClr>
                <a:srgbClr val="FFFF99"/>
              </a:buClr>
              <a:buFont typeface="Symbol" pitchFamily="18" charset="2"/>
              <a:buNone/>
            </a:pPr>
            <a:endParaRPr lang="en-US" sz="1200">
              <a:solidFill>
                <a:srgbClr val="DA5500"/>
              </a:solidFill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52400" y="3048000"/>
            <a:ext cx="18696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Accomplishments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152400" y="3429000"/>
            <a:ext cx="4572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300" b="0" dirty="0" smtClean="0">
                <a:solidFill>
                  <a:schemeClr val="tx1"/>
                </a:solidFill>
              </a:rPr>
              <a:t>Developed and implemented an algorithmically scalable block preconditioner for shallow water </a:t>
            </a:r>
            <a:r>
              <a:rPr lang="en-US" sz="1300" b="0" dirty="0" smtClean="0">
                <a:solidFill>
                  <a:schemeClr val="tx1"/>
                </a:solidFill>
              </a:rPr>
              <a:t>equations, 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in 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trunk of </a:t>
            </a:r>
            <a:r>
              <a:rPr lang="en-US" sz="1300" b="0" dirty="0" smtClean="0">
                <a:solidFill>
                  <a:schemeClr val="tx1"/>
                </a:solidFill>
                <a:cs typeface="Arial" charset="0"/>
              </a:rPr>
              <a:t>CAM:</a:t>
            </a:r>
            <a:endParaRPr lang="en-US" sz="1300" b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8" name="Content Placeholder 5"/>
          <p:cNvSpPr txBox="1">
            <a:spLocks/>
          </p:cNvSpPr>
          <p:nvPr/>
        </p:nvSpPr>
        <p:spPr>
          <a:xfrm>
            <a:off x="4800600" y="32004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  <a:cs typeface="Arial" charset="0"/>
              </a:rPr>
              <a:t>Mathematical and Computational advances in:</a:t>
            </a:r>
          </a:p>
          <a:p>
            <a:pPr marL="633413" lvl="1" indent="-233363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  <a:cs typeface="Arial" charset="0"/>
              </a:rPr>
              <a:t>Block preconditioners</a:t>
            </a:r>
          </a:p>
          <a:p>
            <a:pPr marL="633413" lvl="1" indent="-233363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cs typeface="Arial" charset="0"/>
              </a:rPr>
              <a:t>Impact within operational climate models</a:t>
            </a:r>
            <a:endParaRPr lang="en-US" sz="1400" b="0" dirty="0" smtClean="0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275814"/>
              </p:ext>
            </p:extLst>
          </p:nvPr>
        </p:nvGraphicFramePr>
        <p:xfrm>
          <a:off x="1295400" y="4038600"/>
          <a:ext cx="3352800" cy="1691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85800"/>
                <a:gridCol w="1063487"/>
                <a:gridCol w="839658"/>
                <a:gridCol w="763855"/>
              </a:tblGrid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# </a:t>
                      </a:r>
                      <a:r>
                        <a:rPr lang="en-US" sz="1300" dirty="0" err="1" smtClean="0"/>
                        <a:t>Procs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# Unknowns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Lin. Its. (no PC)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Lin. Its. (w/ PC)</a:t>
                      </a:r>
                      <a:endParaRPr lang="en-US" sz="1300" dirty="0"/>
                    </a:p>
                  </a:txBody>
                  <a:tcPr/>
                </a:tc>
              </a:tr>
              <a:tr h="235044"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96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1,916,928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5,105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491</a:t>
                      </a:r>
                      <a:endParaRPr lang="en-US" sz="1300" dirty="0"/>
                    </a:p>
                  </a:txBody>
                  <a:tcPr/>
                </a:tc>
              </a:tr>
              <a:tr h="235044"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216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4,313,088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7,854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489</a:t>
                      </a:r>
                      <a:endParaRPr lang="en-US" sz="1300" dirty="0"/>
                    </a:p>
                  </a:txBody>
                  <a:tcPr/>
                </a:tc>
              </a:tr>
              <a:tr h="235044"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384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7,667,712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10,544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484</a:t>
                      </a:r>
                      <a:endParaRPr lang="en-US" sz="1300" dirty="0"/>
                    </a:p>
                  </a:txBody>
                  <a:tcPr/>
                </a:tc>
              </a:tr>
              <a:tr h="235044"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600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11,980,800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13,490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484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5"/>
          <p:cNvSpPr txBox="1">
            <a:spLocks/>
          </p:cNvSpPr>
          <p:nvPr/>
        </p:nvSpPr>
        <p:spPr>
          <a:xfrm>
            <a:off x="152401" y="5715000"/>
            <a:ext cx="5333999" cy="3810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200" i="1" dirty="0" smtClean="0"/>
              <a:t>Left table: </a:t>
            </a:r>
            <a:r>
              <a:rPr lang="en-US" sz="1200" i="1" dirty="0" smtClean="0"/>
              <a:t># </a:t>
            </a:r>
            <a:r>
              <a:rPr lang="en-US" sz="1200" i="1" dirty="0" smtClean="0"/>
              <a:t>linear iterations with implicit solver with and without a </a:t>
            </a:r>
            <a:r>
              <a:rPr lang="en-US" sz="1200" i="1" dirty="0" err="1" smtClean="0"/>
              <a:t>preconditioner</a:t>
            </a:r>
            <a:r>
              <a:rPr lang="en-US" sz="1200" i="1" dirty="0" smtClean="0"/>
              <a:t>, using a 720s time step size, </a:t>
            </a:r>
            <a:r>
              <a:rPr lang="en-US" sz="1200" i="1" dirty="0" smtClean="0"/>
              <a:t>Williamson </a:t>
            </a:r>
            <a:r>
              <a:rPr lang="en-US" sz="1200" i="1" dirty="0" smtClean="0"/>
              <a:t>et al. </a:t>
            </a:r>
            <a:r>
              <a:rPr lang="en-US" sz="1200" i="1" dirty="0" smtClean="0"/>
              <a:t>1992 test case; 1 day;</a:t>
            </a:r>
            <a:endParaRPr lang="en-US" sz="1200" i="1" dirty="0" smtClean="0"/>
          </a:p>
        </p:txBody>
      </p:sp>
      <p:pic>
        <p:nvPicPr>
          <p:cNvPr id="20" name="Picture 19" descr="LLNL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324600"/>
            <a:ext cx="520175" cy="533400"/>
          </a:xfrm>
          <a:prstGeom prst="rect">
            <a:avLst/>
          </a:prstGeom>
        </p:spPr>
      </p:pic>
      <p:pic>
        <p:nvPicPr>
          <p:cNvPr id="21" name="Picture 20" descr="ccsi-dev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361822"/>
            <a:ext cx="1571303" cy="483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0" y="4343400"/>
            <a:ext cx="3810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 P. A. Lott, C.S. Woodward, K.J. Evans (2014). Algorithmically scalable block pre-</a:t>
            </a:r>
          </a:p>
          <a:p>
            <a:r>
              <a:rPr lang="en-US" sz="1500" dirty="0"/>
              <a:t>conditioner for fully implicit shallow water equations in CAM-SE. Comp. </a:t>
            </a:r>
            <a:r>
              <a:rPr lang="en-US" sz="1500" dirty="0" err="1"/>
              <a:t>Geosci</a:t>
            </a:r>
            <a:r>
              <a:rPr lang="en-US" sz="1500" dirty="0"/>
              <a:t>. ,</a:t>
            </a:r>
          </a:p>
          <a:p>
            <a:r>
              <a:rPr lang="fr-FR" sz="1500" dirty="0"/>
              <a:t>19:49-61, </a:t>
            </a:r>
            <a:r>
              <a:rPr lang="fr-FR" sz="1500" dirty="0" err="1"/>
              <a:t>doi</a:t>
            </a:r>
            <a:r>
              <a:rPr lang="fr-FR" sz="1500" dirty="0"/>
              <a:t>: 10.1007/s10596-014-9447-6.</a:t>
            </a:r>
            <a:endParaRPr lang="en-US" sz="15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25400"/>
            <a:ext cx="9144000" cy="7620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6600"/>
                </a:solidFill>
                <a:cs typeface="Arial"/>
              </a:rPr>
              <a:t>Block </a:t>
            </a:r>
            <a:r>
              <a:rPr lang="en-US" sz="2000" b="1" dirty="0" err="1">
                <a:solidFill>
                  <a:srgbClr val="006600"/>
                </a:solidFill>
                <a:cs typeface="Arial"/>
              </a:rPr>
              <a:t>Preconditioners</a:t>
            </a:r>
            <a:r>
              <a:rPr lang="en-US" sz="2000" b="1" dirty="0">
                <a:solidFill>
                  <a:srgbClr val="006600"/>
                </a:solidFill>
                <a:cs typeface="Arial"/>
              </a:rPr>
              <a:t> for Implicit Atmospheric Climate </a:t>
            </a:r>
            <a:r>
              <a:rPr lang="en-US" sz="2000" b="1" dirty="0" smtClean="0">
                <a:solidFill>
                  <a:srgbClr val="006600"/>
                </a:solidFill>
                <a:cs typeface="Arial"/>
              </a:rPr>
              <a:t>Simulations</a:t>
            </a:r>
            <a:endParaRPr lang="en-US" sz="1600" b="1" dirty="0" smtClean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304800" y="838200"/>
            <a:ext cx="1130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Summary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1900" y="3568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ccsi-dev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361822"/>
            <a:ext cx="1571303" cy="4834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5486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P. A. Lott, C.S. Woodward, K.J. Evans (2014). Algorithmically scalable block </a:t>
            </a:r>
            <a:r>
              <a:rPr lang="en-US" sz="1400" dirty="0" err="1" smtClean="0"/>
              <a:t>preconditioner</a:t>
            </a:r>
            <a:r>
              <a:rPr lang="en-US" sz="1400" dirty="0" smtClean="0"/>
              <a:t> </a:t>
            </a:r>
            <a:r>
              <a:rPr lang="en-US" sz="1400" dirty="0"/>
              <a:t>for fully implicit shallow water equations in CAM-SE. Comp. </a:t>
            </a:r>
            <a:r>
              <a:rPr lang="en-US" sz="1400" dirty="0" err="1"/>
              <a:t>Geosci</a:t>
            </a:r>
            <a:r>
              <a:rPr lang="en-US" sz="1400" dirty="0" smtClean="0"/>
              <a:t>., </a:t>
            </a:r>
            <a:r>
              <a:rPr lang="fr-FR" sz="1400" dirty="0" smtClean="0"/>
              <a:t>19</a:t>
            </a:r>
            <a:r>
              <a:rPr lang="fr-FR" sz="1400" dirty="0"/>
              <a:t>:49-61, </a:t>
            </a:r>
            <a:r>
              <a:rPr lang="fr-FR" sz="1400" dirty="0" err="1"/>
              <a:t>doi</a:t>
            </a:r>
            <a:r>
              <a:rPr lang="fr-FR" sz="1400" dirty="0"/>
              <a:t>: 10.1007/s10596-014-9447-6.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2954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paper, we </a:t>
            </a:r>
            <a:r>
              <a:rPr lang="en-US" dirty="0" smtClean="0"/>
              <a:t>introduce a scalable </a:t>
            </a:r>
            <a:r>
              <a:rPr lang="en-US" dirty="0" err="1"/>
              <a:t>preconditioner</a:t>
            </a:r>
            <a:r>
              <a:rPr lang="en-US" dirty="0"/>
              <a:t> </a:t>
            </a:r>
            <a:r>
              <a:rPr lang="en-US" dirty="0" smtClean="0"/>
              <a:t>within the </a:t>
            </a:r>
            <a:r>
              <a:rPr lang="en-US" dirty="0"/>
              <a:t>Community Atmospheric Model </a:t>
            </a:r>
            <a:r>
              <a:rPr lang="en-US" dirty="0" smtClean="0"/>
              <a:t>(CAM) model that is designed to improve </a:t>
            </a:r>
            <a:r>
              <a:rPr lang="en-US" dirty="0"/>
              <a:t>the </a:t>
            </a:r>
            <a:r>
              <a:rPr lang="en-US" dirty="0" smtClean="0"/>
              <a:t>efficiency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linear system </a:t>
            </a:r>
            <a:r>
              <a:rPr lang="en-US" dirty="0" smtClean="0"/>
              <a:t>solves in the implicit dynamics solver.  </a:t>
            </a:r>
            <a:r>
              <a:rPr lang="en-US" dirty="0"/>
              <a:t>Performing accurate and efficient numerical </a:t>
            </a:r>
            <a:r>
              <a:rPr lang="en-US" dirty="0" smtClean="0"/>
              <a:t>simulation </a:t>
            </a:r>
            <a:r>
              <a:rPr lang="en-US" dirty="0"/>
              <a:t>of global atmospheric climate models is challenging due to the disparate length and time scales over which </a:t>
            </a:r>
            <a:r>
              <a:rPr lang="en-US" dirty="0" smtClean="0"/>
              <a:t>physical </a:t>
            </a:r>
            <a:r>
              <a:rPr lang="en-US" dirty="0"/>
              <a:t>processes interact. Implicit solvers enable the physical system to be integrated with a time step commensurate with processes being </a:t>
            </a:r>
            <a:r>
              <a:rPr lang="en-US" dirty="0" smtClean="0"/>
              <a:t>studied rather than to maintain stability. </a:t>
            </a:r>
            <a:r>
              <a:rPr lang="en-US" dirty="0"/>
              <a:t>The dominant cost of an implicit time step is the ancillary linear system solves, </a:t>
            </a:r>
            <a:r>
              <a:rPr lang="en-US" dirty="0" smtClean="0"/>
              <a:t>so the </a:t>
            </a:r>
            <a:r>
              <a:rPr lang="en-US" dirty="0" err="1" smtClean="0"/>
              <a:t>preconditioner</a:t>
            </a:r>
            <a:r>
              <a:rPr lang="en-US" dirty="0" smtClean="0"/>
              <a:t>, which </a:t>
            </a:r>
            <a:r>
              <a:rPr lang="en-US" dirty="0"/>
              <a:t>is based on an approximate block factorization of the </a:t>
            </a:r>
            <a:r>
              <a:rPr lang="en-US" dirty="0" smtClean="0"/>
              <a:t>linearized </a:t>
            </a:r>
            <a:r>
              <a:rPr lang="en-US" dirty="0"/>
              <a:t>shallow-water </a:t>
            </a:r>
            <a:r>
              <a:rPr lang="en-US" dirty="0" smtClean="0"/>
              <a:t>equations, </a:t>
            </a:r>
            <a:r>
              <a:rPr lang="en-US" dirty="0"/>
              <a:t>has been implemented within the spectral element dynamical core </a:t>
            </a:r>
            <a:r>
              <a:rPr lang="en-US" dirty="0" smtClean="0"/>
              <a:t>of CAM to minimize this expense. In </a:t>
            </a:r>
            <a:r>
              <a:rPr lang="en-US" dirty="0"/>
              <a:t>this paper, we discuss the development and scalability of the </a:t>
            </a:r>
            <a:r>
              <a:rPr lang="en-US" dirty="0" err="1" smtClean="0"/>
              <a:t>preconditioner</a:t>
            </a:r>
            <a:r>
              <a:rPr lang="en-US" dirty="0" smtClean="0"/>
              <a:t> </a:t>
            </a:r>
            <a:r>
              <a:rPr lang="en-US" dirty="0"/>
              <a:t>for a suite of test cases with the implicit shallow-water solver within </a:t>
            </a:r>
            <a:r>
              <a:rPr lang="en-US" dirty="0" smtClean="0"/>
              <a:t>CAM, and show how the choice of solver parameter settings affects the behavior of both the solver and </a:t>
            </a:r>
            <a:r>
              <a:rPr lang="en-US" dirty="0" err="1" smtClean="0"/>
              <a:t>preconditioner</a:t>
            </a:r>
            <a:r>
              <a:rPr lang="en-US" dirty="0" smtClean="0"/>
              <a:t>. We also present the remaining steps to gain efficiency using this solver strategy.</a:t>
            </a:r>
            <a:endParaRPr lang="en-US" dirty="0"/>
          </a:p>
        </p:txBody>
      </p:sp>
      <p:pic>
        <p:nvPicPr>
          <p:cNvPr id="9" name="Picture 8" descr="LLNL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324600"/>
            <a:ext cx="52017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84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</TotalTime>
  <Words>529</Words>
  <Application>Microsoft Macintosh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Custom Design</vt:lpstr>
      <vt:lpstr>Block Preconditioners for Implicit Atmospheric Climate Simulations P. A. Lott (LLNL), C.S. Woodward (LLNL), K.J. Evans (ORNL)</vt:lpstr>
      <vt:lpstr>Block Preconditioners for Implicit Atmospheric Climate Simulations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Budget Template</dc:title>
  <dc:creator>helpdesk</dc:creator>
  <cp:lastModifiedBy>Evans, Katherine J.</cp:lastModifiedBy>
  <cp:revision>494</cp:revision>
  <cp:lastPrinted>2013-07-17T20:47:32Z</cp:lastPrinted>
  <dcterms:created xsi:type="dcterms:W3CDTF">2011-04-04T14:41:56Z</dcterms:created>
  <dcterms:modified xsi:type="dcterms:W3CDTF">2015-05-11T15:53:41Z</dcterms:modified>
</cp:coreProperties>
</file>