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5" r:id="rId1"/>
  </p:sldMasterIdLst>
  <p:notesMasterIdLst>
    <p:notesMasterId r:id="rId3"/>
  </p:notesMasterIdLst>
  <p:sldIdLst>
    <p:sldId id="260" r:id="rId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9441" autoAdjust="0"/>
  </p:normalViewPr>
  <p:slideViewPr>
    <p:cSldViewPr snapToGrid="0" showGuides="1">
      <p:cViewPr varScale="1">
        <p:scale>
          <a:sx n="101" d="100"/>
          <a:sy n="101" d="100"/>
        </p:scale>
        <p:origin x="-666" y="-96"/>
      </p:cViewPr>
      <p:guideLst>
        <p:guide orient="horz" pos="4170"/>
        <p:guide pos="2869"/>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ACF9529-6053-458B-924A-832E053D4809}" type="datetimeFigureOut">
              <a:rPr lang="en-US" smtClean="0"/>
              <a:t>2/5/2016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DA688C8-4494-4141-AA78-11AF68C30559}" type="slidenum">
              <a:rPr lang="en-US" smtClean="0"/>
              <a:t>‹#›</a:t>
            </a:fld>
            <a:endParaRPr lang="en-US"/>
          </a:p>
        </p:txBody>
      </p:sp>
    </p:spTree>
    <p:extLst>
      <p:ext uri="{BB962C8B-B14F-4D97-AF65-F5344CB8AC3E}">
        <p14:creationId xmlns:p14="http://schemas.microsoft.com/office/powerpoint/2010/main" val="4047975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4C499E-0E57-6E44-B184-384C814FFF57}" type="slidenum">
              <a:rPr lang="en-US" smtClean="0"/>
              <a:pPr/>
              <a:t>1</a:t>
            </a:fld>
            <a:endParaRPr lang="en-US"/>
          </a:p>
        </p:txBody>
      </p:sp>
    </p:spTree>
    <p:extLst>
      <p:ext uri="{BB962C8B-B14F-4D97-AF65-F5344CB8AC3E}">
        <p14:creationId xmlns:p14="http://schemas.microsoft.com/office/powerpoint/2010/main" val="1519310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userDrawn="1"/>
        </p:nvSpPr>
        <p:spPr bwMode="auto">
          <a:xfrm>
            <a:off x="5791200" y="0"/>
            <a:ext cx="3365146" cy="6858000"/>
          </a:xfrm>
          <a:prstGeom prst="rect">
            <a:avLst/>
          </a:prstGeom>
          <a:solidFill>
            <a:schemeClr val="tx2"/>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cs typeface="Arial" pitchFamily="34" charset="0"/>
            </a:endParaRPr>
          </a:p>
        </p:txBody>
      </p:sp>
      <p:sp>
        <p:nvSpPr>
          <p:cNvPr id="2" name="Title 1"/>
          <p:cNvSpPr>
            <a:spLocks noGrp="1"/>
          </p:cNvSpPr>
          <p:nvPr>
            <p:ph type="ctrTitle"/>
          </p:nvPr>
        </p:nvSpPr>
        <p:spPr>
          <a:xfrm>
            <a:off x="192024" y="502645"/>
            <a:ext cx="4160172" cy="1621430"/>
          </a:xfrm>
        </p:spPr>
        <p:txBody>
          <a:bodyPr/>
          <a:lstStyle>
            <a:lvl1pPr algn="l">
              <a:defRPr sz="4000" b="1">
                <a:solidFill>
                  <a:schemeClr val="tx2"/>
                </a:solidFill>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92753" y="2904402"/>
            <a:ext cx="3255297" cy="1839047"/>
          </a:xfrm>
        </p:spPr>
        <p:txBody>
          <a:bodyPr/>
          <a:lstStyle>
            <a:lvl1pPr marL="0" indent="0" algn="l">
              <a:buNone/>
              <a:defRPr sz="2400">
                <a:solidFill>
                  <a:schemeClr val="tx1"/>
                </a:solidFill>
                <a:latin typeface="Calibri" panose="020F050202020403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62621" y="6350181"/>
            <a:ext cx="3383280" cy="450184"/>
          </a:xfrm>
          <a:prstGeom prst="rect">
            <a:avLst/>
          </a:prstGeom>
        </p:spPr>
      </p:pic>
      <p:pic>
        <p:nvPicPr>
          <p:cNvPr id="11" name="Picture 10" descr="Slide 3.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58208" y="2260600"/>
            <a:ext cx="4197653" cy="25714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133722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2024" y="256031"/>
            <a:ext cx="8636290" cy="629793"/>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01168" y="1443385"/>
            <a:ext cx="8642640" cy="4195415"/>
          </a:xfrm>
        </p:spPr>
        <p:txBody>
          <a:bodyPr/>
          <a:lstStyle>
            <a:lvl1pPr>
              <a:defRPr>
                <a:latin typeface="Calibri" panose="020F0502020204030204" pitchFamily="34" charset="0"/>
                <a:cs typeface="Arial" panose="020B0604020202020204" pitchFamily="34" charset="0"/>
              </a:defRPr>
            </a:lvl1pPr>
            <a:lvl2pPr>
              <a:defRPr>
                <a:latin typeface="Calibri" panose="020F0502020204030204" pitchFamily="34" charset="0"/>
                <a:cs typeface="Arial" panose="020B0604020202020204" pitchFamily="34" charset="0"/>
              </a:defRPr>
            </a:lvl2pPr>
            <a:lvl3pPr>
              <a:defRPr>
                <a:latin typeface="Calibri" panose="020F0502020204030204" pitchFamily="34" charset="0"/>
                <a:cs typeface="Arial" panose="020B0604020202020204" pitchFamily="34" charset="0"/>
              </a:defRPr>
            </a:lvl3pPr>
            <a:lvl4pPr>
              <a:defRPr>
                <a:latin typeface="Calibri" panose="020F0502020204030204" pitchFamily="34" charset="0"/>
                <a:cs typeface="Arial" panose="020B0604020202020204" pitchFamily="34" charset="0"/>
              </a:defRPr>
            </a:lvl4pPr>
            <a:lvl5pPr marL="1482725" indent="-222250">
              <a:buFont typeface="Arial" panose="020B0604020202020204" pitchFamily="34" charset="0"/>
              <a:buChar char="•"/>
              <a:defRPr>
                <a:latin typeface="Calibri" panose="020F050202020403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092206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2024" y="256032"/>
            <a:ext cx="8636290" cy="544068"/>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90047" y="1444752"/>
            <a:ext cx="4198258" cy="4275744"/>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97398" y="1444752"/>
            <a:ext cx="4198258" cy="4275744"/>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006602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8387" y="256032"/>
            <a:ext cx="8628678" cy="582168"/>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95948" y="1444752"/>
            <a:ext cx="4192528" cy="82119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95948" y="2270334"/>
            <a:ext cx="4192528" cy="3674610"/>
          </a:xfrm>
        </p:spPr>
        <p:txBody>
          <a:bodyPr/>
          <a:lstStyle>
            <a:lvl1pPr>
              <a:defRPr sz="2400"/>
            </a:lvl1pPr>
            <a:lvl2pPr>
              <a:defRPr sz="2000"/>
            </a:lvl2pPr>
            <a:lvl3pPr>
              <a:defRPr sz="1800"/>
            </a:lvl3pPr>
            <a:lvl4pPr>
              <a:defRPr sz="1600"/>
            </a:lvl4pPr>
            <a:lvl5pPr marL="1482725" indent="-2222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444752"/>
            <a:ext cx="4194175" cy="82119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70334"/>
            <a:ext cx="4194175" cy="3674610"/>
          </a:xfrm>
        </p:spPr>
        <p:txBody>
          <a:bodyPr/>
          <a:lstStyle>
            <a:lvl1pPr>
              <a:defRPr sz="2400"/>
            </a:lvl1pPr>
            <a:lvl2pPr>
              <a:defRPr sz="2000"/>
            </a:lvl2pPr>
            <a:lvl3pPr>
              <a:defRPr sz="1800"/>
            </a:lvl3pPr>
            <a:lvl4pPr>
              <a:defRPr sz="1600"/>
            </a:lvl4pPr>
            <a:lvl5pPr marL="1482725" indent="-222250">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48649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3" name="Rectangle 2"/>
          <p:cNvSpPr/>
          <p:nvPr userDrawn="1"/>
        </p:nvSpPr>
        <p:spPr bwMode="auto">
          <a:xfrm>
            <a:off x="5791200" y="0"/>
            <a:ext cx="3365146" cy="6858000"/>
          </a:xfrm>
          <a:prstGeom prst="rect">
            <a:avLst/>
          </a:prstGeom>
          <a:solidFill>
            <a:schemeClr val="bg2"/>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cs typeface="Arial" pitchFamily="34" charset="0"/>
            </a:endParaRPr>
          </a:p>
        </p:txBody>
      </p:sp>
      <p:cxnSp>
        <p:nvCxnSpPr>
          <p:cNvPr id="7" name="Straight Arrow Connector 6"/>
          <p:cNvCxnSpPr/>
          <p:nvPr userDrawn="1"/>
        </p:nvCxnSpPr>
        <p:spPr>
          <a:xfrm>
            <a:off x="5791200" y="0"/>
            <a:ext cx="0" cy="6858000"/>
          </a:xfrm>
          <a:prstGeom prst="straightConnector1">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61354" t="1250" r="1844"/>
          <a:stretch/>
        </p:blipFill>
        <p:spPr>
          <a:xfrm>
            <a:off x="5791201" y="0"/>
            <a:ext cx="3365146" cy="6772274"/>
          </a:xfrm>
          <a:prstGeom prst="rect">
            <a:avLst/>
          </a:prstGeom>
        </p:spPr>
      </p:pic>
      <p:sp>
        <p:nvSpPr>
          <p:cNvPr id="2" name="Title 1"/>
          <p:cNvSpPr>
            <a:spLocks noGrp="1"/>
          </p:cNvSpPr>
          <p:nvPr>
            <p:ph type="title"/>
          </p:nvPr>
        </p:nvSpPr>
        <p:spPr>
          <a:xfrm>
            <a:off x="193385" y="253529"/>
            <a:ext cx="3911890" cy="1117600"/>
          </a:xfrm>
        </p:spPr>
        <p:txBody>
          <a:bodyPr/>
          <a:lstStyle/>
          <a:p>
            <a:r>
              <a:rPr lang="en-US" dirty="0" smtClean="0"/>
              <a:t>Click to edit Master title style</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30439" y="6368035"/>
            <a:ext cx="3291840" cy="369745"/>
          </a:xfrm>
          <a:prstGeom prst="rect">
            <a:avLst/>
          </a:prstGeom>
        </p:spPr>
      </p:pic>
    </p:spTree>
    <p:extLst>
      <p:ext uri="{BB962C8B-B14F-4D97-AF65-F5344CB8AC3E}">
        <p14:creationId xmlns:p14="http://schemas.microsoft.com/office/powerpoint/2010/main" val="612109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3385" y="253528"/>
            <a:ext cx="8628678" cy="565621"/>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1988677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2264" y="6310883"/>
            <a:ext cx="3636271" cy="408433"/>
          </a:xfrm>
          <a:prstGeom prst="rect">
            <a:avLst/>
          </a:prstGeom>
        </p:spPr>
      </p:pic>
    </p:spTree>
    <p:extLst>
      <p:ext uri="{BB962C8B-B14F-4D97-AF65-F5344CB8AC3E}">
        <p14:creationId xmlns:p14="http://schemas.microsoft.com/office/powerpoint/2010/main" val="18133367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rg Chart layout">
    <p:spTree>
      <p:nvGrpSpPr>
        <p:cNvPr id="1" name=""/>
        <p:cNvGrpSpPr/>
        <p:nvPr/>
      </p:nvGrpSpPr>
      <p:grpSpPr>
        <a:xfrm>
          <a:off x="0" y="0"/>
          <a:ext cx="0" cy="0"/>
          <a:chOff x="0" y="0"/>
          <a:chExt cx="0" cy="0"/>
        </a:xfrm>
      </p:grpSpPr>
      <p:sp>
        <p:nvSpPr>
          <p:cNvPr id="9" name="Title Placeholder 1"/>
          <p:cNvSpPr>
            <a:spLocks noGrp="1"/>
          </p:cNvSpPr>
          <p:nvPr>
            <p:ph type="title"/>
          </p:nvPr>
        </p:nvSpPr>
        <p:spPr bwMode="auto">
          <a:xfrm>
            <a:off x="457200" y="249001"/>
            <a:ext cx="8229600" cy="579673"/>
          </a:xfrm>
          <a:prstGeom prst="rect">
            <a:avLst/>
          </a:prstGeom>
          <a:noFill/>
          <a:ln w="9525">
            <a:noFill/>
            <a:miter lim="800000"/>
            <a:headEnd/>
            <a:tailEnd/>
          </a:ln>
        </p:spPr>
        <p:txBody>
          <a:bodyPr/>
          <a:lstStyle>
            <a:lvl1pPr algn="ctr">
              <a:defRPr/>
            </a:lvl1pPr>
          </a:lstStyle>
          <a:p>
            <a:pPr lvl="0"/>
            <a:r>
              <a:rPr lang="en-US" dirty="0" smtClean="0"/>
              <a:t>Click to edit Master title style</a:t>
            </a:r>
          </a:p>
        </p:txBody>
      </p:sp>
    </p:spTree>
    <p:extLst>
      <p:ext uri="{BB962C8B-B14F-4D97-AF65-F5344CB8AC3E}">
        <p14:creationId xmlns:p14="http://schemas.microsoft.com/office/powerpoint/2010/main" val="26711078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 y="65"/>
            <a:ext cx="9143825" cy="6857868"/>
          </a:xfrm>
          <a:prstGeom prst="rect">
            <a:avLst/>
          </a:prstGeom>
        </p:spPr>
      </p:pic>
      <p:sp>
        <p:nvSpPr>
          <p:cNvPr id="1026" name="Title Placeholder 1"/>
          <p:cNvSpPr>
            <a:spLocks noGrp="1"/>
          </p:cNvSpPr>
          <p:nvPr>
            <p:ph type="title"/>
          </p:nvPr>
        </p:nvSpPr>
        <p:spPr bwMode="auto">
          <a:xfrm>
            <a:off x="183860" y="244475"/>
            <a:ext cx="8628678" cy="6155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8688" y="1445477"/>
            <a:ext cx="8642640"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3" name="Picture 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92264" y="6310883"/>
            <a:ext cx="3636271" cy="408433"/>
          </a:xfrm>
          <a:prstGeom prst="rect">
            <a:avLst/>
          </a:prstGeom>
        </p:spPr>
      </p:pic>
    </p:spTree>
    <p:extLst>
      <p:ext uri="{BB962C8B-B14F-4D97-AF65-F5344CB8AC3E}">
        <p14:creationId xmlns:p14="http://schemas.microsoft.com/office/powerpoint/2010/main" val="2081848127"/>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Lst>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sz="4000" b="1" kern="1200">
          <a:solidFill>
            <a:schemeClr val="tx2"/>
          </a:solidFill>
          <a:latin typeface="Calibri" panose="020F050202020403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1" fontAlgn="base" hangingPunct="1">
        <a:lnSpc>
          <a:spcPct val="90000"/>
        </a:lnSpc>
        <a:spcBef>
          <a:spcPts val="1400"/>
        </a:spcBef>
        <a:spcAft>
          <a:spcPct val="0"/>
        </a:spcAft>
        <a:buClr>
          <a:schemeClr val="tx2"/>
        </a:buClr>
        <a:buFont typeface="Arial" charset="0"/>
        <a:buChar char="•"/>
        <a:defRPr sz="3200" kern="1200">
          <a:solidFill>
            <a:schemeClr val="tx1"/>
          </a:solidFill>
          <a:latin typeface="Calibri" panose="020F0502020204030204" pitchFamily="34" charset="0"/>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800" kern="1200">
          <a:solidFill>
            <a:schemeClr val="tx1"/>
          </a:solidFill>
          <a:latin typeface="Calibri" panose="020F0502020204030204" pitchFamily="34" charset="0"/>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Calibri" panose="020F0502020204030204" pitchFamily="34" charset="0"/>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Calibri" panose="020F0502020204030204" pitchFamily="34" charset="0"/>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0" name="Picture 6" descr="C:\Users\ipt\Documents\ornl\ber\highlights\2016\ccsi_logo_left.PNG"/>
          <p:cNvPicPr>
            <a:picLocks noChangeAspect="1" noChangeArrowheads="1"/>
          </p:cNvPicPr>
          <p:nvPr/>
        </p:nvPicPr>
        <p:blipFill rotWithShape="1">
          <a:blip r:embed="rId3">
            <a:extLst>
              <a:ext uri="{28A0092B-C50C-407E-A947-70E740481C1C}">
                <a14:useLocalDpi xmlns:a14="http://schemas.microsoft.com/office/drawing/2010/main" val="0"/>
              </a:ext>
            </a:extLst>
          </a:blip>
          <a:srcRect r="1460"/>
          <a:stretch/>
        </p:blipFill>
        <p:spPr bwMode="auto">
          <a:xfrm>
            <a:off x="207394" y="4696685"/>
            <a:ext cx="3796145" cy="21640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ipt\Documents\ornl\ber\highlights\2016\MAO-RICC-2016_fig_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3065" y="2950592"/>
            <a:ext cx="3160965" cy="220132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5"/>
          <p:cNvSpPr txBox="1">
            <a:spLocks/>
          </p:cNvSpPr>
          <p:nvPr/>
        </p:nvSpPr>
        <p:spPr bwMode="auto">
          <a:xfrm>
            <a:off x="88901" y="915935"/>
            <a:ext cx="5844164" cy="42776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Calibri" pitchFamily="34" charset="0"/>
              </a:defRPr>
            </a:lvl2pPr>
            <a:lvl3pPr marL="1143000" indent="-228600" algn="l" rtl="0" eaLnBrk="1" fontAlgn="base" hangingPunct="1">
              <a:spcBef>
                <a:spcPct val="20000"/>
              </a:spcBef>
              <a:spcAft>
                <a:spcPct val="0"/>
              </a:spcAft>
              <a:buChar char="•"/>
              <a:defRPr sz="24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 typeface="Symbol" charset="0"/>
              <a:buNone/>
              <a:defRPr/>
            </a:pPr>
            <a:r>
              <a:rPr lang="en-US" sz="1400" b="1" u="sng" dirty="0" smtClean="0">
                <a:solidFill>
                  <a:srgbClr val="006600"/>
                </a:solidFill>
                <a:ea typeface="ＭＳ Ｐゴシック" charset="0"/>
                <a:cs typeface="ＭＳ Ｐゴシック" charset="0"/>
              </a:rPr>
              <a:t>Objective</a:t>
            </a:r>
          </a:p>
          <a:p>
            <a:pPr marL="73152" indent="-73152">
              <a:spcBef>
                <a:spcPts val="0"/>
              </a:spcBef>
              <a:spcAft>
                <a:spcPts val="200"/>
              </a:spcAft>
              <a:buFont typeface="Arial"/>
              <a:buChar char="•"/>
            </a:pPr>
            <a:r>
              <a:rPr lang="en-US" sz="1200" dirty="0"/>
              <a:t>Understand the timing and magnitude of carbon fluxes through leaves, stem, roots, and soil at the </a:t>
            </a:r>
            <a:r>
              <a:rPr lang="en-US" sz="1200" dirty="0" err="1"/>
              <a:t>PiTS</a:t>
            </a:r>
            <a:r>
              <a:rPr lang="en-US" sz="1200" dirty="0"/>
              <a:t> site. </a:t>
            </a:r>
            <a:r>
              <a:rPr lang="en-US" sz="1200" dirty="0" smtClean="0"/>
              <a:t>Use carbon isotope and other data to test and improve </a:t>
            </a:r>
            <a:r>
              <a:rPr lang="en-US" sz="1200" dirty="0" smtClean="0"/>
              <a:t>the </a:t>
            </a:r>
            <a:r>
              <a:rPr lang="en-US" sz="1200" dirty="0"/>
              <a:t>performance of </a:t>
            </a:r>
            <a:r>
              <a:rPr lang="en-US" sz="1200" dirty="0" smtClean="0"/>
              <a:t>CLM4 </a:t>
            </a:r>
            <a:r>
              <a:rPr lang="en-US" sz="1200" dirty="0"/>
              <a:t>in capturing short-term carbon and water dynamics in </a:t>
            </a:r>
            <a:r>
              <a:rPr lang="en-US" sz="1200" dirty="0" smtClean="0"/>
              <a:t>response </a:t>
            </a:r>
            <a:r>
              <a:rPr lang="en-US" sz="1200" dirty="0"/>
              <a:t>to manipulative shading </a:t>
            </a:r>
            <a:r>
              <a:rPr lang="en-US" sz="1200" dirty="0" smtClean="0"/>
              <a:t>treatments. </a:t>
            </a:r>
            <a:endParaRPr lang="en-US" sz="1200" dirty="0"/>
          </a:p>
          <a:p>
            <a:pPr marL="0" indent="0">
              <a:spcBef>
                <a:spcPts val="0"/>
              </a:spcBef>
              <a:spcAft>
                <a:spcPts val="200"/>
              </a:spcAft>
              <a:buNone/>
            </a:pPr>
            <a:r>
              <a:rPr lang="en-US" sz="1400" b="1" u="sng" dirty="0" smtClean="0">
                <a:solidFill>
                  <a:srgbClr val="00673E"/>
                </a:solidFill>
                <a:ea typeface="ＭＳ Ｐゴシック" charset="0"/>
                <a:cs typeface="ＭＳ Ｐゴシック" charset="0"/>
              </a:rPr>
              <a:t>New Science</a:t>
            </a:r>
          </a:p>
          <a:p>
            <a:pPr marL="73152" indent="-73152">
              <a:spcBef>
                <a:spcPts val="0"/>
              </a:spcBef>
              <a:spcAft>
                <a:spcPts val="200"/>
              </a:spcAft>
              <a:buFont typeface="Arial"/>
              <a:buChar char="•"/>
            </a:pPr>
            <a:r>
              <a:rPr lang="en-US" sz="1200" dirty="0" smtClean="0"/>
              <a:t>The calibrated CLM4 </a:t>
            </a:r>
            <a:r>
              <a:rPr lang="en-US" sz="1200" dirty="0" smtClean="0"/>
              <a:t>accurately simulates stand-level </a:t>
            </a:r>
            <a:r>
              <a:rPr lang="en-US" sz="1200" dirty="0" smtClean="0"/>
              <a:t>biomass, transpiration</a:t>
            </a:r>
            <a:r>
              <a:rPr lang="en-US" sz="1200" dirty="0"/>
              <a:t>, leaf-level photosynthesis (Fig. A), and pre-labeling </a:t>
            </a:r>
            <a:r>
              <a:rPr lang="en-US" sz="1200" baseline="30000" dirty="0"/>
              <a:t>13</a:t>
            </a:r>
            <a:r>
              <a:rPr lang="en-US" sz="1200" dirty="0"/>
              <a:t>C </a:t>
            </a:r>
            <a:r>
              <a:rPr lang="en-US" sz="1200" dirty="0" smtClean="0"/>
              <a:t>values</a:t>
            </a:r>
            <a:r>
              <a:rPr lang="en-US" sz="1200" dirty="0"/>
              <a:t>. </a:t>
            </a:r>
            <a:endParaRPr lang="en-US" sz="1200" dirty="0" smtClean="0"/>
          </a:p>
          <a:p>
            <a:pPr marL="73152" indent="-73152">
              <a:spcBef>
                <a:spcPts val="0"/>
              </a:spcBef>
              <a:spcAft>
                <a:spcPts val="200"/>
              </a:spcAft>
              <a:buFont typeface="Arial"/>
              <a:buChar char="•"/>
            </a:pPr>
            <a:r>
              <a:rPr lang="en-US" sz="1200" dirty="0" smtClean="0"/>
              <a:t>Over </a:t>
            </a:r>
            <a:r>
              <a:rPr lang="en-US" sz="1200" dirty="0"/>
              <a:t>the </a:t>
            </a:r>
            <a:r>
              <a:rPr lang="en-US" sz="1200" dirty="0" smtClean="0"/>
              <a:t>treatment </a:t>
            </a:r>
            <a:r>
              <a:rPr lang="en-US" sz="1200" dirty="0"/>
              <a:t>period, CLM4 generally </a:t>
            </a:r>
            <a:r>
              <a:rPr lang="en-US" sz="1200" dirty="0" smtClean="0"/>
              <a:t>reproduced </a:t>
            </a:r>
            <a:r>
              <a:rPr lang="en-US" sz="1200" dirty="0"/>
              <a:t>the impacts of shading on soil moisture changes, relative change in stem </a:t>
            </a:r>
            <a:r>
              <a:rPr lang="en-US" sz="1200" dirty="0" smtClean="0"/>
              <a:t>carbon (Fig. B), </a:t>
            </a:r>
            <a:r>
              <a:rPr lang="en-US" sz="1200" dirty="0"/>
              <a:t>and soil CO</a:t>
            </a:r>
            <a:r>
              <a:rPr lang="en-US" sz="1200" baseline="-25000" dirty="0"/>
              <a:t>2</a:t>
            </a:r>
            <a:r>
              <a:rPr lang="en-US" sz="1200" dirty="0"/>
              <a:t> efflux </a:t>
            </a:r>
            <a:r>
              <a:rPr lang="en-US" sz="1200" dirty="0" smtClean="0"/>
              <a:t>rate.</a:t>
            </a:r>
            <a:r>
              <a:rPr lang="en-US" sz="1200" dirty="0"/>
              <a:t> </a:t>
            </a:r>
            <a:endParaRPr lang="en-US" sz="1200" dirty="0" smtClean="0"/>
          </a:p>
          <a:p>
            <a:pPr marL="73152" indent="-73152">
              <a:spcBef>
                <a:spcPts val="0"/>
              </a:spcBef>
              <a:spcAft>
                <a:spcPts val="200"/>
              </a:spcAft>
              <a:buFont typeface="Arial"/>
              <a:buChar char="•"/>
            </a:pPr>
            <a:r>
              <a:rPr lang="en-US" sz="1200" dirty="0" smtClean="0"/>
              <a:t>The </a:t>
            </a:r>
            <a:r>
              <a:rPr lang="en-US" sz="1200" dirty="0" smtClean="0"/>
              <a:t>lack of short-term carbohydrate storage pools in the model prevented it from simulating the observed timing of the carbon isotope labeling pulse as it moved from leaves through stems and roots and into the soil. </a:t>
            </a:r>
          </a:p>
          <a:p>
            <a:pPr marL="73152" indent="-73152">
              <a:spcBef>
                <a:spcPts val="0"/>
              </a:spcBef>
              <a:spcAft>
                <a:spcPts val="200"/>
              </a:spcAft>
              <a:buFont typeface="Arial"/>
              <a:buChar char="•"/>
            </a:pPr>
            <a:r>
              <a:rPr lang="en-US" sz="1200" dirty="0" smtClean="0"/>
              <a:t>A new conceptual </a:t>
            </a:r>
            <a:r>
              <a:rPr lang="en-US" sz="1200" dirty="0" smtClean="0"/>
              <a:t>model of short-term </a:t>
            </a:r>
            <a:r>
              <a:rPr lang="en-US" sz="1200" dirty="0" err="1" smtClean="0"/>
              <a:t>photosynthate</a:t>
            </a:r>
            <a:r>
              <a:rPr lang="en-US" sz="1200" dirty="0" smtClean="0"/>
              <a:t> storage and transport </a:t>
            </a:r>
            <a:r>
              <a:rPr lang="en-US" sz="1200" dirty="0" smtClean="0"/>
              <a:t>based on the experimental observations is proposed </a:t>
            </a:r>
            <a:r>
              <a:rPr lang="en-US" sz="1200" dirty="0" smtClean="0"/>
              <a:t>(Fig. </a:t>
            </a:r>
            <a:r>
              <a:rPr lang="en-US" sz="1200" dirty="0"/>
              <a:t>C</a:t>
            </a:r>
            <a:r>
              <a:rPr lang="en-US" sz="1200" dirty="0" smtClean="0"/>
              <a:t>).</a:t>
            </a:r>
            <a:endParaRPr lang="en-US" sz="1200" dirty="0">
              <a:cs typeface="Arial Narrow"/>
            </a:endParaRPr>
          </a:p>
          <a:p>
            <a:pPr marL="0" indent="0">
              <a:spcBef>
                <a:spcPts val="0"/>
              </a:spcBef>
              <a:spcAft>
                <a:spcPts val="200"/>
              </a:spcAft>
              <a:buNone/>
            </a:pPr>
            <a:r>
              <a:rPr lang="en-US" sz="1400" b="1" u="sng" dirty="0" smtClean="0">
                <a:solidFill>
                  <a:srgbClr val="00673E"/>
                </a:solidFill>
                <a:ea typeface="ＭＳ Ｐゴシック" charset="0"/>
                <a:cs typeface="ＭＳ Ｐゴシック" charset="0"/>
              </a:rPr>
              <a:t>Significance</a:t>
            </a:r>
          </a:p>
          <a:p>
            <a:pPr marL="73152" indent="-73152">
              <a:spcBef>
                <a:spcPts val="0"/>
              </a:spcBef>
              <a:spcAft>
                <a:spcPts val="200"/>
              </a:spcAft>
              <a:buFont typeface="Arial"/>
              <a:buChar char="•"/>
            </a:pPr>
            <a:r>
              <a:rPr lang="en-US" sz="1200" dirty="0" smtClean="0"/>
              <a:t>Demonstrates the fidelity of many model processes and highlights </a:t>
            </a:r>
            <a:r>
              <a:rPr lang="en-US" sz="1200" dirty="0"/>
              <a:t>the </a:t>
            </a:r>
            <a:r>
              <a:rPr lang="en-US" sz="1200" dirty="0" smtClean="0"/>
              <a:t>utility </a:t>
            </a:r>
            <a:r>
              <a:rPr lang="en-US" sz="1200" dirty="0"/>
              <a:t>of </a:t>
            </a:r>
            <a:r>
              <a:rPr lang="en-US" sz="1200" dirty="0" smtClean="0"/>
              <a:t>evaluating biophysical and </a:t>
            </a:r>
            <a:r>
              <a:rPr lang="en-US" sz="1200" dirty="0" err="1" smtClean="0"/>
              <a:t>ecophysiological</a:t>
            </a:r>
            <a:r>
              <a:rPr lang="en-US" sz="1200" dirty="0" smtClean="0"/>
              <a:t> processes </a:t>
            </a:r>
            <a:r>
              <a:rPr lang="en-US" sz="1200" dirty="0" smtClean="0"/>
              <a:t>against </a:t>
            </a:r>
            <a:r>
              <a:rPr lang="en-US" sz="1200" dirty="0" smtClean="0"/>
              <a:t>targeted experimental manipulations. </a:t>
            </a:r>
          </a:p>
          <a:p>
            <a:pPr marL="73152" indent="-73152">
              <a:spcBef>
                <a:spcPts val="0"/>
              </a:spcBef>
              <a:spcAft>
                <a:spcPts val="200"/>
              </a:spcAft>
              <a:buFont typeface="Arial"/>
              <a:buChar char="•"/>
            </a:pPr>
            <a:r>
              <a:rPr lang="en-US" sz="1200" dirty="0" smtClean="0"/>
              <a:t>Presents a </a:t>
            </a:r>
            <a:r>
              <a:rPr lang="en-US" sz="1200" b="1" i="1" dirty="0" smtClean="0"/>
              <a:t>new and testable hypothesis </a:t>
            </a:r>
            <a:r>
              <a:rPr lang="en-US" sz="1200" dirty="0" smtClean="0"/>
              <a:t>for the mechanism and dynamics of plant carbohydrate storage and transport in leaves, phloem, and roots.</a:t>
            </a:r>
            <a:endParaRPr lang="en-US" sz="1200" dirty="0"/>
          </a:p>
        </p:txBody>
      </p:sp>
      <p:sp>
        <p:nvSpPr>
          <p:cNvPr id="19" name="Rectangle 18"/>
          <p:cNvSpPr/>
          <p:nvPr/>
        </p:nvSpPr>
        <p:spPr>
          <a:xfrm>
            <a:off x="0" y="0"/>
            <a:ext cx="9144000" cy="779732"/>
          </a:xfrm>
          <a:prstGeom prst="rect">
            <a:avLst/>
          </a:prstGeom>
          <a:solidFill>
            <a:srgbClr val="008000"/>
          </a:solidFill>
          <a:ln>
            <a:solidFill>
              <a:srgbClr val="2975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9322" y="-1467"/>
            <a:ext cx="9017000" cy="769441"/>
          </a:xfrm>
          <a:prstGeom prst="rect">
            <a:avLst/>
          </a:prstGeom>
          <a:noFill/>
        </p:spPr>
        <p:txBody>
          <a:bodyPr wrap="square" rtlCol="0">
            <a:spAutoFit/>
          </a:bodyPr>
          <a:lstStyle/>
          <a:p>
            <a:pPr algn="ctr"/>
            <a:r>
              <a:rPr lang="en-US" sz="2200" dirty="0">
                <a:solidFill>
                  <a:schemeClr val="bg1"/>
                </a:solidFill>
                <a:latin typeface="Calibri" panose="020F0502020204030204" pitchFamily="34" charset="0"/>
              </a:rPr>
              <a:t>Evaluating the Community Land Model in a pine stand with shading </a:t>
            </a:r>
          </a:p>
          <a:p>
            <a:pPr algn="ctr"/>
            <a:r>
              <a:rPr lang="en-US" sz="2200" dirty="0">
                <a:solidFill>
                  <a:schemeClr val="bg1"/>
                </a:solidFill>
                <a:latin typeface="Calibri" panose="020F0502020204030204" pitchFamily="34" charset="0"/>
              </a:rPr>
              <a:t>manipulations and </a:t>
            </a:r>
            <a:r>
              <a:rPr lang="en-US" sz="2200" baseline="30000" dirty="0">
                <a:solidFill>
                  <a:schemeClr val="bg1"/>
                </a:solidFill>
                <a:latin typeface="Calibri" panose="020F0502020204030204" pitchFamily="34" charset="0"/>
              </a:rPr>
              <a:t>13</a:t>
            </a:r>
            <a:r>
              <a:rPr lang="en-US" sz="2200" dirty="0">
                <a:solidFill>
                  <a:schemeClr val="bg1"/>
                </a:solidFill>
                <a:latin typeface="Calibri" panose="020F0502020204030204" pitchFamily="34" charset="0"/>
              </a:rPr>
              <a:t>CO</a:t>
            </a:r>
            <a:r>
              <a:rPr lang="en-US" sz="2200" baseline="-25000" dirty="0">
                <a:solidFill>
                  <a:schemeClr val="bg1"/>
                </a:solidFill>
                <a:latin typeface="Calibri" panose="020F0502020204030204" pitchFamily="34" charset="0"/>
              </a:rPr>
              <a:t>2</a:t>
            </a:r>
            <a:r>
              <a:rPr lang="en-US" sz="2200" dirty="0">
                <a:solidFill>
                  <a:schemeClr val="bg1"/>
                </a:solidFill>
                <a:latin typeface="Calibri" panose="020F0502020204030204" pitchFamily="34" charset="0"/>
              </a:rPr>
              <a:t> labeling </a:t>
            </a:r>
          </a:p>
        </p:txBody>
      </p:sp>
      <p:sp>
        <p:nvSpPr>
          <p:cNvPr id="14" name="Rectangle 7"/>
          <p:cNvSpPr>
            <a:spLocks noChangeArrowheads="1"/>
          </p:cNvSpPr>
          <p:nvPr/>
        </p:nvSpPr>
        <p:spPr bwMode="auto">
          <a:xfrm>
            <a:off x="154913" y="5076954"/>
            <a:ext cx="5778152" cy="1200329"/>
          </a:xfrm>
          <a:prstGeom prst="rect">
            <a:avLst/>
          </a:prstGeom>
          <a:noFill/>
          <a:ln>
            <a:noFill/>
          </a:ln>
          <a:extLst/>
        </p:spPr>
        <p:txBody>
          <a:bodyPr wrap="square">
            <a:spAutoFit/>
          </a:bodyPr>
          <a:lstStyle/>
          <a:p>
            <a:pPr>
              <a:defRPr/>
            </a:pPr>
            <a:r>
              <a:rPr lang="en-US" sz="1200" i="1" dirty="0">
                <a:latin typeface="Calibri" panose="020F0502020204030204" pitchFamily="34" charset="0"/>
                <a:cs typeface="Arial Narrow"/>
              </a:rPr>
              <a:t>Contact: </a:t>
            </a:r>
            <a:r>
              <a:rPr lang="en-US" sz="1200" b="1" i="1" dirty="0" smtClean="0">
                <a:latin typeface="Calibri" panose="020F0502020204030204" pitchFamily="34" charset="0"/>
                <a:cs typeface="Arial Narrow"/>
              </a:rPr>
              <a:t>Jiafu Mao, 865-576-7815, </a:t>
            </a:r>
            <a:r>
              <a:rPr lang="en-US" sz="1200" b="1" i="1" dirty="0" err="1" smtClean="0">
                <a:latin typeface="Calibri" panose="020F0502020204030204" pitchFamily="34" charset="0"/>
                <a:cs typeface="Arial Narrow"/>
              </a:rPr>
              <a:t>maoj@ornl.gov</a:t>
            </a:r>
            <a:endParaRPr lang="en-US" sz="1200" b="1" i="1" dirty="0">
              <a:latin typeface="Calibri" panose="020F0502020204030204" pitchFamily="34" charset="0"/>
              <a:cs typeface="Arial Narrow"/>
            </a:endParaRPr>
          </a:p>
          <a:p>
            <a:pPr>
              <a:defRPr/>
            </a:pPr>
            <a:r>
              <a:rPr lang="en-US" sz="1200" i="1" dirty="0">
                <a:latin typeface="Calibri" panose="020F0502020204030204" pitchFamily="34" charset="0"/>
                <a:cs typeface="Arial Narrow"/>
              </a:rPr>
              <a:t>Funding: DOE Office of Science, Biological and Environmental </a:t>
            </a:r>
            <a:r>
              <a:rPr lang="en-US" sz="1200" i="1" dirty="0" smtClean="0">
                <a:latin typeface="Calibri" panose="020F0502020204030204" pitchFamily="34" charset="0"/>
                <a:cs typeface="Arial Narrow"/>
              </a:rPr>
              <a:t>Research </a:t>
            </a:r>
          </a:p>
          <a:p>
            <a:pPr>
              <a:defRPr/>
            </a:pPr>
            <a:r>
              <a:rPr lang="en-US" sz="1200" i="1" dirty="0" smtClean="0">
                <a:latin typeface="Calibri" panose="020F0502020204030204" pitchFamily="34" charset="0"/>
                <a:cs typeface="Arial Narrow"/>
              </a:rPr>
              <a:t>Citation: J. Mao, D.M. </a:t>
            </a:r>
            <a:r>
              <a:rPr lang="en-US" sz="1200" i="1" dirty="0" err="1" smtClean="0">
                <a:latin typeface="Calibri" panose="020F0502020204030204" pitchFamily="34" charset="0"/>
                <a:cs typeface="Arial Narrow"/>
              </a:rPr>
              <a:t>Ricciuto</a:t>
            </a:r>
            <a:r>
              <a:rPr lang="en-US" sz="1200" i="1" dirty="0" smtClean="0">
                <a:latin typeface="Calibri" panose="020F0502020204030204" pitchFamily="34" charset="0"/>
                <a:cs typeface="Arial Narrow"/>
              </a:rPr>
              <a:t>, P.E. Thornton, J.M. Warren, A.W. King, X. Shi, C.M. </a:t>
            </a:r>
            <a:r>
              <a:rPr lang="en-US" sz="1200" i="1" dirty="0" err="1" smtClean="0">
                <a:latin typeface="Calibri" panose="020F0502020204030204" pitchFamily="34" charset="0"/>
                <a:cs typeface="Arial Narrow"/>
              </a:rPr>
              <a:t>Iversen</a:t>
            </a:r>
            <a:r>
              <a:rPr lang="en-US" sz="1200" i="1" dirty="0" smtClean="0">
                <a:latin typeface="Calibri" panose="020F0502020204030204" pitchFamily="34" charset="0"/>
                <a:cs typeface="Arial Narrow"/>
              </a:rPr>
              <a:t>, and R.J. </a:t>
            </a:r>
            <a:r>
              <a:rPr lang="en-US" sz="1200" i="1" dirty="0" err="1" smtClean="0">
                <a:latin typeface="Calibri" panose="020F0502020204030204" pitchFamily="34" charset="0"/>
                <a:cs typeface="Arial Narrow"/>
              </a:rPr>
              <a:t>Norby</a:t>
            </a:r>
            <a:r>
              <a:rPr lang="en-US" sz="1200" i="1" dirty="0" smtClean="0">
                <a:latin typeface="Calibri" panose="020F0502020204030204" pitchFamily="34" charset="0"/>
                <a:cs typeface="Arial Narrow"/>
              </a:rPr>
              <a:t>.</a:t>
            </a:r>
            <a:r>
              <a:rPr lang="en-US" sz="1200" i="1" dirty="0" smtClean="0">
                <a:latin typeface="Calibri" panose="020F0502020204030204" pitchFamily="34" charset="0"/>
              </a:rPr>
              <a:t> Evaluating the Community Land Model in a pine stand with </a:t>
            </a:r>
            <a:endParaRPr lang="en-US" sz="1200" i="1" dirty="0">
              <a:latin typeface="Calibri" panose="020F0502020204030204" pitchFamily="34" charset="0"/>
            </a:endParaRPr>
          </a:p>
          <a:p>
            <a:pPr>
              <a:defRPr/>
            </a:pPr>
            <a:r>
              <a:rPr lang="en-US" sz="1200" i="1" dirty="0" smtClean="0">
                <a:latin typeface="Calibri" panose="020F0502020204030204" pitchFamily="34" charset="0"/>
              </a:rPr>
              <a:t>shading manipulations and </a:t>
            </a:r>
            <a:r>
              <a:rPr lang="en-US" sz="1200" i="1" baseline="30000" dirty="0" smtClean="0">
                <a:latin typeface="Calibri" panose="020F0502020204030204" pitchFamily="34" charset="0"/>
              </a:rPr>
              <a:t>13</a:t>
            </a:r>
            <a:r>
              <a:rPr lang="en-US" sz="1200" i="1" dirty="0" smtClean="0">
                <a:latin typeface="Calibri" panose="020F0502020204030204" pitchFamily="34" charset="0"/>
              </a:rPr>
              <a:t>CO</a:t>
            </a:r>
            <a:r>
              <a:rPr lang="en-US" sz="1200" i="1" baseline="-25000" dirty="0" smtClean="0">
                <a:latin typeface="Calibri" panose="020F0502020204030204" pitchFamily="34" charset="0"/>
              </a:rPr>
              <a:t>2</a:t>
            </a:r>
            <a:r>
              <a:rPr lang="en-US" sz="1200" i="1" dirty="0" smtClean="0">
                <a:latin typeface="Calibri" panose="020F0502020204030204" pitchFamily="34" charset="0"/>
              </a:rPr>
              <a:t> labeling, </a:t>
            </a:r>
            <a:r>
              <a:rPr lang="en-US" sz="1200" i="1" dirty="0" err="1" smtClean="0">
                <a:latin typeface="Calibri" panose="020F0502020204030204" pitchFamily="34" charset="0"/>
              </a:rPr>
              <a:t>Biogeosciences</a:t>
            </a:r>
            <a:r>
              <a:rPr lang="en-US" sz="1200" i="1" dirty="0" smtClean="0">
                <a:latin typeface="Calibri" panose="020F0502020204030204" pitchFamily="34" charset="0"/>
              </a:rPr>
              <a:t>, 13, 641-657, </a:t>
            </a:r>
          </a:p>
          <a:p>
            <a:pPr>
              <a:defRPr/>
            </a:pPr>
            <a:r>
              <a:rPr lang="en-US" sz="1200" i="1" dirty="0" smtClean="0">
                <a:latin typeface="Calibri" panose="020F0502020204030204" pitchFamily="34" charset="0"/>
              </a:rPr>
              <a:t>DOI: 10.5194/bg-13-641-2016.</a:t>
            </a:r>
            <a:endParaRPr lang="en-US" sz="1200" i="1" dirty="0">
              <a:latin typeface="Calibri" panose="020F0502020204030204" pitchFamily="34" charset="0"/>
              <a:cs typeface="Arial Narrow"/>
            </a:endParaRPr>
          </a:p>
        </p:txBody>
      </p:sp>
      <p:pic>
        <p:nvPicPr>
          <p:cNvPr id="1031" name="Picture 7" descr="C:\Users\ipt\Documents\ornl\ber\highlights\2016\MAO-RICC-2016_fig_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3016" y="798020"/>
            <a:ext cx="3300984" cy="220396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ipt\Documents\ornl\ber\highlights\2016\MAO-RICC-2016_fig_c.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3065" y="5170768"/>
            <a:ext cx="3116678" cy="161968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024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ORNL corporate palette May 28 saturation adjust">
      <a:dk1>
        <a:sysClr val="windowText" lastClr="000000"/>
      </a:dk1>
      <a:lt1>
        <a:sysClr val="window" lastClr="FFFFFF"/>
      </a:lt1>
      <a:dk2>
        <a:srgbClr val="1E7640"/>
      </a:dk2>
      <a:lt2>
        <a:srgbClr val="FFFFFF"/>
      </a:lt2>
      <a:accent1>
        <a:srgbClr val="306DBE"/>
      </a:accent1>
      <a:accent2>
        <a:srgbClr val="84B641"/>
      </a:accent2>
      <a:accent3>
        <a:srgbClr val="DE762D"/>
      </a:accent3>
      <a:accent4>
        <a:srgbClr val="2ABDDA"/>
      </a:accent4>
      <a:accent5>
        <a:srgbClr val="A03123"/>
      </a:accent5>
      <a:accent6>
        <a:srgbClr val="FFCD00"/>
      </a:accent6>
      <a:hlink>
        <a:srgbClr val="0070B9"/>
      </a:hlink>
      <a:folHlink>
        <a:srgbClr val="1E7640"/>
      </a:folHlink>
    </a:clrScheme>
    <a:fontScheme name="ORNL 2013">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balanced" dir="t">
            <a:rot lat="0" lon="0" rev="0"/>
          </a:lightRig>
        </a:scene3d>
        <a:sp3d>
          <a:contourClr>
            <a:schemeClr val="lt1"/>
          </a:contourClr>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1658</TotalTime>
  <Words>311</Words>
  <Application>Microsoft Office PowerPoint</Application>
  <PresentationFormat>On-screen Show (4:3)</PresentationFormat>
  <Paragraphs>18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Theme</vt:lpstr>
      <vt:lpstr>PowerPoint Presentation</vt:lpstr>
    </vt:vector>
  </TitlesOfParts>
  <Company>ORNL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Analytics  at the Health Data Sciences Institute</dc:title>
  <dc:creator>Roy, Donna Jo</dc:creator>
  <cp:lastModifiedBy>Thornton, Peter E.</cp:lastModifiedBy>
  <cp:revision>298</cp:revision>
  <dcterms:created xsi:type="dcterms:W3CDTF">2014-07-09T16:38:52Z</dcterms:created>
  <dcterms:modified xsi:type="dcterms:W3CDTF">2016-02-05T17:26:34Z</dcterms:modified>
</cp:coreProperties>
</file>