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12762-4FB1-49D1-8F60-E9CC1909376A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0039BC-D7D9-4192-97DB-5DC415C5F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5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30766" indent="-281064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24255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573957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23659" indent="-224851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473361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23062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372764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22466" indent="-224851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83080573-466E-0D49-B6BC-EBEA80FCFC0D}" type="slidenum">
              <a:rPr lang="en-US" sz="1200"/>
              <a:pPr eaLnBrk="1" hangingPunct="1"/>
              <a:t>1</a:t>
            </a:fld>
            <a:endParaRPr lang="en-US" sz="1200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z="1000">
                <a:latin typeface="Calibri" charset="0"/>
              </a:rPr>
              <a:t>http://</a:t>
            </a:r>
            <a:r>
              <a:rPr lang="en-US" sz="1000" smtClean="0">
                <a:latin typeface="Calibri" charset="0"/>
              </a:rPr>
              <a:t>www.pnnl.gov/science/highlights/highlights.asp?division=749</a:t>
            </a:r>
            <a:endParaRPr lang="en-US" sz="1000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72301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26846E00-DF14-3542-B49C-9633578FDFE8}" type="datetimeFigureOut">
              <a:rPr lang="en-US"/>
              <a:pPr>
                <a:defRPr/>
              </a:pPr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9EE6D12C-F370-684C-B240-CDCFD753E0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25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endParaRPr lang="en-US" sz="1600"/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066800"/>
            <a:ext cx="38100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ea typeface="+mn-ea"/>
                <a:cs typeface="Arial" charset="0"/>
              </a:rPr>
              <a:t>Explore the resolution sensitivity </a:t>
            </a:r>
            <a:r>
              <a:rPr lang="en-US" sz="1600" dirty="0" smtClean="0">
                <a:latin typeface="Calibri" pitchFamily="34" charset="0"/>
                <a:ea typeface="+mn-ea"/>
                <a:cs typeface="Arial" charset="0"/>
              </a:rPr>
              <a:t>of parameterizations </a:t>
            </a:r>
            <a:r>
              <a:rPr lang="en-US" sz="1600" dirty="0">
                <a:latin typeface="Calibri" pitchFamily="34" charset="0"/>
                <a:ea typeface="+mn-ea"/>
                <a:cs typeface="Arial" charset="0"/>
              </a:rPr>
              <a:t>associated with aerosol-cloud </a:t>
            </a:r>
            <a:r>
              <a:rPr lang="en-US" sz="1600" dirty="0" smtClean="0">
                <a:latin typeface="Calibri" pitchFamily="34" charset="0"/>
                <a:ea typeface="+mn-ea"/>
                <a:cs typeface="Arial" charset="0"/>
              </a:rPr>
              <a:t>interactions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cs typeface="Arial" charset="0"/>
              </a:rPr>
              <a:t>I</a:t>
            </a:r>
            <a:r>
              <a:rPr lang="en-US" sz="1600" dirty="0" smtClean="0">
                <a:latin typeface="Calibri" pitchFamily="34" charset="0"/>
                <a:cs typeface="Arial" charset="0"/>
              </a:rPr>
              <a:t>dentify </a:t>
            </a:r>
            <a:r>
              <a:rPr lang="en-US" sz="1600" dirty="0">
                <a:latin typeface="Calibri" pitchFamily="34" charset="0"/>
                <a:cs typeface="Arial" charset="0"/>
              </a:rPr>
              <a:t>the physical mechanisms driving the sensitivity 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b="1" dirty="0">
                <a:latin typeface="Calibri" pitchFamily="34" charset="0"/>
                <a:ea typeface="+mn-ea"/>
                <a:cs typeface="Arial" pitchFamily="34" charset="0"/>
              </a:rPr>
              <a:t>Approach</a:t>
            </a:r>
            <a:endParaRPr lang="en-US" sz="1600" b="1" dirty="0">
              <a:latin typeface="Calibri" pitchFamily="34" charset="0"/>
              <a:ea typeface="+mn-ea"/>
              <a:cs typeface="Arial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ea typeface="+mn-ea"/>
                <a:cs typeface="Arial" charset="0"/>
              </a:rPr>
              <a:t>Perform CAM5 simulations in the “nudged mode” at 4 resolutions </a:t>
            </a:r>
            <a:endParaRPr lang="en-US" sz="1600" dirty="0" smtClean="0">
              <a:latin typeface="Calibri" pitchFamily="34" charset="0"/>
              <a:ea typeface="+mn-ea"/>
              <a:cs typeface="Arial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charset="0"/>
              </a:rPr>
              <a:t>Use </a:t>
            </a:r>
            <a:r>
              <a:rPr lang="en-US" sz="1600" dirty="0">
                <a:latin typeface="Calibri" pitchFamily="34" charset="0"/>
                <a:ea typeface="+mn-ea"/>
                <a:cs typeface="Arial" charset="0"/>
              </a:rPr>
              <a:t>very high resolution </a:t>
            </a:r>
            <a:r>
              <a:rPr lang="en-US" sz="1600" dirty="0" smtClean="0">
                <a:latin typeface="Calibri" pitchFamily="34" charset="0"/>
                <a:ea typeface="+mn-ea"/>
                <a:cs typeface="Arial" charset="0"/>
              </a:rPr>
              <a:t>“Year </a:t>
            </a:r>
            <a:r>
              <a:rPr lang="en-US" sz="1600" dirty="0">
                <a:latin typeface="Calibri" pitchFamily="34" charset="0"/>
                <a:ea typeface="+mn-ea"/>
                <a:cs typeface="Arial" charset="0"/>
              </a:rPr>
              <a:t>of Tropical </a:t>
            </a:r>
            <a:r>
              <a:rPr lang="en-US" sz="1600" dirty="0" smtClean="0">
                <a:latin typeface="Calibri" pitchFamily="34" charset="0"/>
                <a:ea typeface="+mn-ea"/>
                <a:cs typeface="Arial" charset="0"/>
              </a:rPr>
              <a:t>Convection“ </a:t>
            </a:r>
            <a:r>
              <a:rPr lang="en-US" sz="1600" dirty="0">
                <a:latin typeface="Calibri" pitchFamily="34" charset="0"/>
                <a:ea typeface="+mn-ea"/>
                <a:cs typeface="Arial" charset="0"/>
              </a:rPr>
              <a:t>analysis to constrain the model meteorology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ea typeface="+mn-ea"/>
                <a:cs typeface="Arial" charset="0"/>
              </a:rPr>
              <a:t>Use cloud simulator and corresponding satellite observations to evaluate model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>
                <a:latin typeface="Calibri" pitchFamily="34" charset="0"/>
                <a:ea typeface="+mn-ea"/>
                <a:cs typeface="Arial" charset="0"/>
              </a:rPr>
              <a:t>Implement in-situ diagnostics in the model to provide process-level understanding of the resolution sensitivity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52400" y="162580"/>
            <a:ext cx="8915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/>
              <a:t>Probing </a:t>
            </a:r>
            <a:r>
              <a:rPr lang="en-US" sz="2800" b="1" dirty="0" smtClean="0"/>
              <a:t>Mechanisms Driving </a:t>
            </a:r>
            <a:r>
              <a:rPr lang="en-US" sz="2800" b="1" dirty="0"/>
              <a:t>the </a:t>
            </a:r>
            <a:r>
              <a:rPr lang="en-US" sz="2800" b="1" dirty="0" smtClean="0"/>
              <a:t>Resolution Dependence of Aerosol Indirect Forcing</a:t>
            </a:r>
            <a:endParaRPr lang="en-US" sz="2800" b="1" dirty="0">
              <a:latin typeface="+mn-lt"/>
              <a:ea typeface="+mn-ea"/>
              <a:cs typeface="Arial" pitchFamily="34" charset="0"/>
            </a:endParaRPr>
          </a:p>
        </p:txBody>
      </p:sp>
      <p:sp>
        <p:nvSpPr>
          <p:cNvPr id="14340" name="Text Box 6"/>
          <p:cNvSpPr txBox="1">
            <a:spLocks noChangeArrowheads="1"/>
          </p:cNvSpPr>
          <p:nvPr/>
        </p:nvSpPr>
        <p:spPr bwMode="auto">
          <a:xfrm>
            <a:off x="152400" y="5920026"/>
            <a:ext cx="3810000" cy="861774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000" dirty="0"/>
              <a:t>Ma </a:t>
            </a:r>
            <a:r>
              <a:rPr lang="en-US" sz="1000" dirty="0" smtClean="0"/>
              <a:t>P-L, </a:t>
            </a:r>
            <a:r>
              <a:rPr lang="en-US" sz="1000" dirty="0"/>
              <a:t>PJ Rasch,  M Wang,  H Wang,  SJ Ghan,  RC Easter,  WI Gustafson Jr.,  X Liu,  Y Zhang, and  H-Y Ma. 2015. “How </a:t>
            </a:r>
            <a:r>
              <a:rPr lang="en-US" sz="1000" dirty="0" smtClean="0"/>
              <a:t>Does Increasing </a:t>
            </a:r>
            <a:r>
              <a:rPr lang="en-US" sz="1000" dirty="0"/>
              <a:t>Horizontal Resolution in a Global Climate Model Improve the Simulation of Aerosol-Cloud Interactions?” </a:t>
            </a:r>
            <a:r>
              <a:rPr lang="en-US" sz="1000" i="1" dirty="0"/>
              <a:t>Geophysical Research </a:t>
            </a:r>
            <a:r>
              <a:rPr lang="en-US" sz="1000" i="1" dirty="0" smtClean="0"/>
              <a:t>Letters</a:t>
            </a:r>
            <a:r>
              <a:rPr lang="en-US" sz="1000" dirty="0" smtClean="0"/>
              <a:t> 42: 5058-5065. </a:t>
            </a:r>
            <a:r>
              <a:rPr lang="en-US" sz="1000" dirty="0"/>
              <a:t>DOI:10.1002/2015GL064183.</a:t>
            </a:r>
            <a:endParaRPr lang="en-US" sz="1000" dirty="0">
              <a:latin typeface="Arial" charset="0"/>
            </a:endParaRPr>
          </a:p>
        </p:txBody>
      </p:sp>
      <p:sp>
        <p:nvSpPr>
          <p:cNvPr id="14341" name="TextBox 9"/>
          <p:cNvSpPr txBox="1">
            <a:spLocks noChangeArrowheads="1"/>
          </p:cNvSpPr>
          <p:nvPr/>
        </p:nvSpPr>
        <p:spPr bwMode="auto">
          <a:xfrm>
            <a:off x="7543800" y="1524000"/>
            <a:ext cx="1600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Aerosol indirect forcing from anthropogenic aerosols reduces at higher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resolution.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3733800" y="4800600"/>
            <a:ext cx="5410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1313" indent="-287338" algn="ctr">
              <a:spcBef>
                <a:spcPct val="15000"/>
              </a:spcBef>
              <a:tabLst>
                <a:tab pos="338138" algn="l"/>
              </a:tabLst>
              <a:defRPr/>
            </a:pPr>
            <a:r>
              <a:rPr lang="en-US" b="1" dirty="0">
                <a:cs typeface="Arial" charset="0"/>
              </a:rPr>
              <a:t>Impact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ea typeface="+mn-ea"/>
                <a:cs typeface="Arial" charset="0"/>
              </a:rPr>
              <a:t>Resolution </a:t>
            </a:r>
            <a:r>
              <a:rPr lang="en-US" sz="1600" dirty="0">
                <a:latin typeface="Calibri" pitchFamily="34" charset="0"/>
                <a:ea typeface="+mn-ea"/>
                <a:cs typeface="Arial" charset="0"/>
              </a:rPr>
              <a:t>sensitivity is attributed to the droplet nucleation and precipitation </a:t>
            </a:r>
            <a:r>
              <a:rPr lang="en-US" sz="1600" dirty="0" smtClean="0">
                <a:latin typeface="Calibri" pitchFamily="34" charset="0"/>
                <a:ea typeface="+mn-ea"/>
                <a:cs typeface="Arial" charset="0"/>
              </a:rPr>
              <a:t>parameterizations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600" dirty="0" smtClean="0">
                <a:latin typeface="Calibri" pitchFamily="34" charset="0"/>
                <a:cs typeface="Arial" charset="0"/>
              </a:rPr>
              <a:t>Susceptibilities of </a:t>
            </a:r>
            <a:r>
              <a:rPr lang="en-US" sz="1600" smtClean="0">
                <a:latin typeface="Calibri" pitchFamily="34" charset="0"/>
                <a:cs typeface="Arial" charset="0"/>
              </a:rPr>
              <a:t>droplet size </a:t>
            </a:r>
            <a:r>
              <a:rPr lang="en-US" sz="1600" dirty="0" smtClean="0">
                <a:latin typeface="Calibri" pitchFamily="34" charset="0"/>
                <a:cs typeface="Arial" charset="0"/>
              </a:rPr>
              <a:t>increases and </a:t>
            </a:r>
            <a:r>
              <a:rPr lang="en-US" sz="1600" smtClean="0">
                <a:latin typeface="Calibri" pitchFamily="34" charset="0"/>
                <a:cs typeface="Arial" charset="0"/>
              </a:rPr>
              <a:t>precipitation probability</a:t>
            </a:r>
            <a:r>
              <a:rPr lang="en-US" sz="1600" baseline="-25000" smtClean="0">
                <a:latin typeface="Calibri" pitchFamily="34" charset="0"/>
                <a:cs typeface="Arial" charset="0"/>
              </a:rPr>
              <a:t> </a:t>
            </a:r>
            <a:r>
              <a:rPr lang="en-US" sz="1600" dirty="0" smtClean="0">
                <a:latin typeface="Calibri" pitchFamily="34" charset="0"/>
                <a:cs typeface="Arial" charset="0"/>
              </a:rPr>
              <a:t>decreases with </a:t>
            </a:r>
            <a:r>
              <a:rPr lang="en-US" sz="1600" dirty="0">
                <a:latin typeface="Calibri" pitchFamily="34" charset="0"/>
                <a:cs typeface="Arial" charset="0"/>
              </a:rPr>
              <a:t>increasing resolution, in better agreement with the satellite estimates</a:t>
            </a:r>
          </a:p>
          <a:p>
            <a:pPr>
              <a:spcBef>
                <a:spcPct val="15000"/>
              </a:spcBef>
              <a:defRPr/>
            </a:pPr>
            <a:endParaRPr lang="en-US" sz="1600" dirty="0">
              <a:latin typeface="Calibri" pitchFamily="34" charset="0"/>
              <a:ea typeface="+mn-ea"/>
              <a:cs typeface="Arial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581400" y="1295400"/>
            <a:ext cx="3886200" cy="3476625"/>
            <a:chOff x="3505200" y="762000"/>
            <a:chExt cx="3886200" cy="3476625"/>
          </a:xfrm>
        </p:grpSpPr>
        <p:pic>
          <p:nvPicPr>
            <p:cNvPr id="14343" name="Picture 8" descr="Macintosh HD:Users:mapo092:work:zm_aiflwp.png"/>
            <p:cNvPicPr>
              <a:picLocks noChangeAspect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33800" y="762000"/>
              <a:ext cx="3657600" cy="1658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4" name="Picture 11" descr="fig1.jpg"/>
            <p:cNvPicPr>
              <a:picLocks noChangeAspect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5200" y="2590800"/>
              <a:ext cx="3886200" cy="16478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345" name="TextBox 9"/>
          <p:cNvSpPr txBox="1">
            <a:spLocks noChangeArrowheads="1"/>
          </p:cNvSpPr>
          <p:nvPr/>
        </p:nvSpPr>
        <p:spPr bwMode="auto">
          <a:xfrm>
            <a:off x="7543801" y="3048000"/>
            <a:ext cx="1600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b="1" dirty="0">
                <a:solidFill>
                  <a:srgbClr val="0000FF"/>
                </a:solidFill>
                <a:latin typeface="Arial" charset="0"/>
              </a:rPr>
              <a:t>Cloud and precipitation susceptibilities to aerosols agree better with satellite estimates at higher </a:t>
            </a:r>
            <a:r>
              <a:rPr lang="en-US" sz="1200" b="1" dirty="0" smtClean="0">
                <a:solidFill>
                  <a:srgbClr val="0000FF"/>
                </a:solidFill>
                <a:latin typeface="Arial" charset="0"/>
              </a:rPr>
              <a:t>resolution.</a:t>
            </a:r>
            <a:endParaRPr lang="en-US" sz="1200" b="1" dirty="0">
              <a:solidFill>
                <a:srgbClr val="0000F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36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A_Resolution_Aerosol_Cloud_Interac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resentation xmlns="http://schemas.microsoft.com/sharepoint/v3" xsi:nil="true"/>
    <Funding xmlns="98b00cf3-a6ce-40de-8923-f140beb786e9">ESM
Early Career</Funding>
    <SlideDescription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Slide" ma:contentTypeID="0x010100A22E315B1F3C42B49A0E90D2F9AB5AB100A3ADA40348D53C4EA114B46FA9468BEB" ma:contentTypeVersion="1" ma:contentTypeDescription="Microsoft PowerPoint Slide" ma:contentTypeScope="" ma:versionID="dbc4f2fd50e8b674fa18556b083337e9">
  <xsd:schema xmlns:xsd="http://www.w3.org/2001/XMLSchema" xmlns:xs="http://www.w3.org/2001/XMLSchema" xmlns:p="http://schemas.microsoft.com/office/2006/metadata/properties" xmlns:ns1="http://schemas.microsoft.com/sharepoint/v3" xmlns:ns2="98b00cf3-a6ce-40de-8923-f140beb786e9" targetNamespace="http://schemas.microsoft.com/office/2006/metadata/properties" ma:root="true" ma:fieldsID="369ecde004d64f13dca5f1ba268ab172" ns1:_="" ns2:_="">
    <xsd:import namespace="http://schemas.microsoft.com/sharepoint/v3"/>
    <xsd:import namespace="98b00cf3-a6ce-40de-8923-f140beb786e9"/>
    <xsd:element name="properties">
      <xsd:complexType>
        <xsd:sequence>
          <xsd:element name="documentManagement">
            <xsd:complexType>
              <xsd:all>
                <xsd:element ref="ns1:Presentation" minOccurs="0"/>
                <xsd:element ref="ns1:SlideDescription" minOccurs="0"/>
                <xsd:element ref="ns2:Funding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Presentation" ma:internalName="Presentation">
      <xsd:simpleType>
        <xsd:restriction base="dms:Text"/>
      </xsd:simpleType>
    </xsd:element>
    <xsd:element name="SlideDescription" ma:index="2" nillable="true" ma:displayName="Description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b00cf3-a6ce-40de-8923-f140beb786e9" elementFormDefault="qualified">
    <xsd:import namespace="http://schemas.microsoft.com/office/2006/documentManagement/types"/>
    <xsd:import namespace="http://schemas.microsoft.com/office/infopath/2007/PartnerControls"/>
    <xsd:element name="Funding" ma:index="7" ma:displayName="Funding" ma:description="Funding Soure" ma:internalName="Funding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ED744E-D797-4B40-837B-0DE20EF1C157}">
  <ds:schemaRefs>
    <ds:schemaRef ds:uri="http://purl.org/dc/terms/"/>
    <ds:schemaRef ds:uri="http://purl.org/dc/dcmitype/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http://schemas.microsoft.com/office/2006/metadata/properties"/>
    <ds:schemaRef ds:uri="98b00cf3-a6ce-40de-8923-f140beb786e9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51FCA4D7-10ED-4935-91C6-598B6D8009E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b00cf3-a6ce-40de-8923-f140beb786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PMA_Resolution_Aerosol_Cloud_Interaction.pot</Template>
  <TotalTime>172</TotalTime>
  <Words>204</Words>
  <Application>Microsoft Office PowerPoint</Application>
  <PresentationFormat>On-screen Show (4:3)</PresentationFormat>
  <Paragraphs>17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PMA_Resolution_Aerosol_Cloud_Interaction</vt:lpstr>
      <vt:lpstr>PowerPoint Presentation</vt:lpstr>
    </vt:vector>
  </TitlesOfParts>
  <Company>PNNL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Ma-IncreasingHorizontalResolution-GRL-July2015f_001</dc:title>
  <dc:creator>JOvink</dc:creator>
  <cp:lastModifiedBy>test</cp:lastModifiedBy>
  <cp:revision>16</cp:revision>
  <cp:lastPrinted>2011-05-11T17:30:12Z</cp:lastPrinted>
  <dcterms:created xsi:type="dcterms:W3CDTF">2012-10-05T18:57:41Z</dcterms:created>
  <dcterms:modified xsi:type="dcterms:W3CDTF">2015-12-08T19:39:37Z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EP6D6TSR2XSE-15-9</vt:lpwstr>
  </property>
  <property fmtid="{D5CDD505-2E9C-101B-9397-08002B2CF9AE}" pid="3" name="_dlc_DocIdItemGuid">
    <vt:lpwstr>911fad3e-52e2-4c13-bee4-bc40eaf09e24</vt:lpwstr>
  </property>
  <property fmtid="{D5CDD505-2E9C-101B-9397-08002B2CF9AE}" pid="4" name="_dlc_DocIdUrl">
    <vt:lpwstr>https://collaborate.pnl.gov/projects/asgc/research_highlights/_layouts/DocIdRedir.aspx?ID=EP6D6TSR2XSE-15-9, EP6D6TSR2XSE-15-9</vt:lpwstr>
  </property>
  <property fmtid="{D5CDD505-2E9C-101B-9397-08002B2CF9AE}" pid="5" name="Highlight">
    <vt:lpwstr/>
  </property>
  <property fmtid="{D5CDD505-2E9C-101B-9397-08002B2CF9AE}" pid="6" name="FY">
    <vt:lpwstr/>
  </property>
  <property fmtid="{D5CDD505-2E9C-101B-9397-08002B2CF9AE}" pid="7" name="Funding">
    <vt:lpwstr>ESM; Early Career</vt:lpwstr>
  </property>
  <property fmtid="{D5CDD505-2E9C-101B-9397-08002B2CF9AE}" pid="8" name="ContentTypeId">
    <vt:lpwstr>0x010100A22E315B1F3C42B49A0E90D2F9AB5AB100A3ADA40348D53C4EA114B46FA9468BEB</vt:lpwstr>
  </property>
  <property fmtid="{D5CDD505-2E9C-101B-9397-08002B2CF9AE}" pid="9" name="ContentType">
    <vt:lpwstr>Slide</vt:lpwstr>
  </property>
  <property fmtid="{D5CDD505-2E9C-101B-9397-08002B2CF9AE}" pid="10" name="Presentation">
    <vt:lpwstr>Ma-IncreasingHorizontalResolution-GRL-July2015f_001</vt:lpwstr>
  </property>
  <property fmtid="{D5CDD505-2E9C-101B-9397-08002B2CF9AE}" pid="11" name="SlideDescription">
    <vt:lpwstr/>
  </property>
</Properties>
</file>