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5"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87220" autoAdjust="0"/>
  </p:normalViewPr>
  <p:slideViewPr>
    <p:cSldViewPr>
      <p:cViewPr varScale="1">
        <p:scale>
          <a:sx n="170" d="100"/>
          <a:sy n="170" d="100"/>
        </p:scale>
        <p:origin x="-9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586A74D-81BC-4965-8D76-20C793EE69AD}" type="datetimeFigureOut">
              <a:rPr lang="en-US" smtClean="0"/>
              <a:pPr/>
              <a:t>6/14/16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BD793DC-401D-445D-9E15-8375BE67FA78}" type="slidenum">
              <a:rPr lang="en-US" smtClean="0"/>
              <a:pPr/>
              <a:t>‹#›</a:t>
            </a:fld>
            <a:endParaRPr lang="en-US" dirty="0"/>
          </a:p>
        </p:txBody>
      </p:sp>
    </p:spTree>
    <p:extLst>
      <p:ext uri="{BB962C8B-B14F-4D97-AF65-F5344CB8AC3E}">
        <p14:creationId xmlns:p14="http://schemas.microsoft.com/office/powerpoint/2010/main" val="4071687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mn-ea"/>
                <a:cs typeface="+mn-cs"/>
              </a:rPr>
              <a:t>Compensation between cloud phase partitioning and cloud cover in GCMs and its implications for cloud feedback</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Clouds at temperatures between 0°C and −40°C consist of a mixture of liquid and ice, and these two phases have different microphysical and radiative properties. Global climate models struggle to properly simulate the relative amounts of liquid and ice in such “</a:t>
            </a:r>
            <a:r>
              <a:rPr lang="en-US" sz="1200" kern="1200" dirty="0" err="1" smtClean="0">
                <a:solidFill>
                  <a:schemeClr val="tx1"/>
                </a:solidFill>
                <a:effectLst/>
                <a:latin typeface="+mn-lt"/>
                <a:ea typeface="+mn-ea"/>
                <a:cs typeface="+mn-cs"/>
              </a:rPr>
              <a:t>supercooled</a:t>
            </a:r>
            <a:r>
              <a:rPr lang="en-US" sz="1200" kern="1200" dirty="0" smtClean="0">
                <a:solidFill>
                  <a:schemeClr val="tx1"/>
                </a:solidFill>
                <a:effectLst/>
                <a:latin typeface="+mn-lt"/>
                <a:ea typeface="+mn-ea"/>
                <a:cs typeface="+mn-cs"/>
              </a:rPr>
              <a:t>” clouds.  A simple measure of the phase partitioning is the temperature at which ice and liquid are found in equal proportions: T5050. In this study, the authors investigate the implications of the wide range of T5050 values across 26 climate models.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In models with higher T5050, </a:t>
            </a:r>
            <a:r>
              <a:rPr lang="en-US" sz="1200" kern="1200" dirty="0" err="1" smtClean="0">
                <a:solidFill>
                  <a:schemeClr val="tx1"/>
                </a:solidFill>
                <a:effectLst/>
                <a:latin typeface="+mn-lt"/>
                <a:ea typeface="+mn-ea"/>
                <a:cs typeface="+mn-cs"/>
              </a:rPr>
              <a:t>supercooled</a:t>
            </a:r>
            <a:r>
              <a:rPr lang="en-US" sz="1200" kern="1200" dirty="0" smtClean="0">
                <a:solidFill>
                  <a:schemeClr val="tx1"/>
                </a:solidFill>
                <a:effectLst/>
                <a:latin typeface="+mn-lt"/>
                <a:ea typeface="+mn-ea"/>
                <a:cs typeface="+mn-cs"/>
              </a:rPr>
              <a:t> clouds contain less liquid and more ice (which makes sense physically), but their cloud cover is also larger (which does not make sense given that ice crystals should precipitate more readily and decrease cloud cover). Compensation between increased ice concentrations (which decreases reflectivity) and increased cloud fraction (which increases reflectivity) leads to roughly the same amount of sunlight being reflected by all the different GCMs, and points toward model tuning as a cause. This apparent tuning also affected cloud feedbacks in the models. In high-T5050 models, the cloud optical depth feedback in regions with abundant mixed-phase clouds was more negative (which makes sense physically), but the cloud amount feedback in the subtropics was also more positive owing to larger decreases in low cloud coverage.  The latter effect appears to be due to the aforementioned tuning between cloud cover and mixed-phase partitioning in the current climate.  Importantly, it suggests that the across-model compensation between subtropical amount feedback and extra-tropical optical depth feedbacks -- which acts to reduce inter-model spread in climate sensitivity – may be an artifact of model </a:t>
            </a:r>
            <a:r>
              <a:rPr lang="en-US" sz="1200" kern="1200" smtClean="0">
                <a:solidFill>
                  <a:schemeClr val="tx1"/>
                </a:solidFill>
                <a:effectLst/>
                <a:latin typeface="+mn-lt"/>
                <a:ea typeface="+mn-ea"/>
                <a:cs typeface="+mn-cs"/>
              </a:rPr>
              <a:t>tuning.</a:t>
            </a:r>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2BC80B9A-C993-4CEA-8A39-3AFD6A021F27}"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5" name="Rectangle 7"/>
          <p:cNvSpPr/>
          <p:nvPr userDrawn="1"/>
        </p:nvSpPr>
        <p:spPr bwMode="auto">
          <a:xfrm>
            <a:off x="2360613" y="6634163"/>
            <a:ext cx="678497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6" name="Rectangle 8"/>
          <p:cNvSpPr/>
          <p:nvPr userDrawn="1"/>
        </p:nvSpPr>
        <p:spPr bwMode="auto">
          <a:xfrm>
            <a:off x="0" y="6634163"/>
            <a:ext cx="2333625" cy="228600"/>
          </a:xfrm>
          <a:prstGeom prst="rect">
            <a:avLst/>
          </a:prstGeom>
          <a:solidFill>
            <a:schemeClr val="accent3"/>
          </a:solidFill>
          <a:ln w="9525" cap="flat" cmpd="sng" algn="ctr">
            <a:noFill/>
            <a:prstDash val="solid"/>
            <a:round/>
            <a:headEnd type="none" w="med" len="med"/>
            <a:tailEnd type="none" w="med" len="med"/>
          </a:ln>
          <a:effectLst/>
        </p:spPr>
        <p:txBody>
          <a:bodyPr/>
          <a:lstStyle/>
          <a:p>
            <a:pPr eaLnBrk="0" hangingPunct="0">
              <a:defRPr/>
            </a:pPr>
            <a:endParaRPr lang="en-US" dirty="0">
              <a:latin typeface="Arial" pitchFamily="34" charset="0"/>
            </a:endParaRPr>
          </a:p>
        </p:txBody>
      </p:sp>
      <p:sp>
        <p:nvSpPr>
          <p:cNvPr id="7" name="Rectangle 235"/>
          <p:cNvSpPr>
            <a:spLocks noChangeArrowheads="1"/>
          </p:cNvSpPr>
          <p:nvPr/>
        </p:nvSpPr>
        <p:spPr bwMode="auto">
          <a:xfrm>
            <a:off x="2398713" y="6646863"/>
            <a:ext cx="6588125" cy="211137"/>
          </a:xfrm>
          <a:prstGeom prst="rect">
            <a:avLst/>
          </a:prstGeom>
          <a:noFill/>
          <a:ln w="9525" algn="ctr">
            <a:noFill/>
            <a:miter lim="800000"/>
            <a:headEnd/>
            <a:tailEnd/>
          </a:ln>
          <a:effectLst/>
        </p:spPr>
        <p:txBody>
          <a:bodyPr/>
          <a:lstStyle/>
          <a:p>
            <a:pPr marL="171450" indent="-171450" algn="r" eaLnBrk="0" hangingPunct="0">
              <a:lnSpc>
                <a:spcPct val="90000"/>
              </a:lnSpc>
              <a:defRPr/>
            </a:pPr>
            <a:r>
              <a:rPr lang="en-US" sz="1200" b="1" dirty="0">
                <a:solidFill>
                  <a:schemeClr val="bg1"/>
                </a:solidFill>
                <a:ea typeface="Rod"/>
                <a:cs typeface="Rod"/>
              </a:rPr>
              <a:t>Department of Energy  •  Office of Science  •  Biological and Environmental Research</a:t>
            </a:r>
          </a:p>
        </p:txBody>
      </p:sp>
      <p:sp>
        <p:nvSpPr>
          <p:cNvPr id="2" name="Title 1"/>
          <p:cNvSpPr>
            <a:spLocks noGrp="1"/>
          </p:cNvSpPr>
          <p:nvPr>
            <p:ph type="title"/>
          </p:nvPr>
        </p:nvSpPr>
        <p:spPr>
          <a:xfrm>
            <a:off x="457200" y="3810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838200" y="1600200"/>
            <a:ext cx="38481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838700" y="1600200"/>
            <a:ext cx="3848100" cy="4525963"/>
          </a:xfrm>
        </p:spPr>
        <p:txBody>
          <a:bodyPr/>
          <a:lstStyle/>
          <a:p>
            <a:pPr lvl="0"/>
            <a:endParaRPr lang="en-US" noProof="0" dirty="0"/>
          </a:p>
        </p:txBody>
      </p:sp>
      <p:sp>
        <p:nvSpPr>
          <p:cNvPr id="9" name="Slide Number Placeholder 4"/>
          <p:cNvSpPr>
            <a:spLocks noGrp="1"/>
          </p:cNvSpPr>
          <p:nvPr>
            <p:ph type="sldNum" sz="quarter" idx="10"/>
          </p:nvPr>
        </p:nvSpPr>
        <p:spPr/>
        <p:txBody>
          <a:bodyPr/>
          <a:lstStyle>
            <a:lvl1pPr eaLnBrk="0" hangingPunct="0">
              <a:defRPr>
                <a:latin typeface="Arial" charset="0"/>
              </a:defRPr>
            </a:lvl1pPr>
          </a:lstStyle>
          <a:p>
            <a:pPr>
              <a:defRPr/>
            </a:pPr>
            <a:fld id="{2113C00A-46C3-4695-A1BF-A4D51761E616}" type="slidenum">
              <a:rPr lang="en-US"/>
              <a:pPr>
                <a:defRPr/>
              </a:pPr>
              <a:t>‹#›</a:t>
            </a:fld>
            <a:endParaRPr lang="en-US" dirty="0"/>
          </a:p>
        </p:txBody>
      </p:sp>
      <p:sp>
        <p:nvSpPr>
          <p:cNvPr id="10" name="Rectangle 235"/>
          <p:cNvSpPr>
            <a:spLocks noChangeArrowheads="1"/>
          </p:cNvSpPr>
          <p:nvPr userDrawn="1"/>
        </p:nvSpPr>
        <p:spPr bwMode="auto">
          <a:xfrm>
            <a:off x="-34926" y="6646863"/>
            <a:ext cx="2320925" cy="274637"/>
          </a:xfrm>
          <a:prstGeom prst="rect">
            <a:avLst/>
          </a:prstGeom>
          <a:noFill/>
          <a:ln w="9525" algn="ctr">
            <a:noFill/>
            <a:miter lim="800000"/>
            <a:headEnd/>
            <a:tailEnd/>
          </a:ln>
          <a:effectLst/>
        </p:spPr>
        <p:txBody>
          <a:bodyPr/>
          <a:lstStyle/>
          <a:p>
            <a:pPr marL="171450" indent="-171450" eaLnBrk="0" hangingPunct="0">
              <a:lnSpc>
                <a:spcPct val="90000"/>
              </a:lnSpc>
              <a:defRPr/>
            </a:pPr>
            <a:fld id="{3CF22588-4ED6-4D73-B710-A92B6386A90D}" type="slidenum">
              <a:rPr lang="en-US" sz="1000">
                <a:solidFill>
                  <a:schemeClr val="bg1"/>
                </a:solidFill>
                <a:ea typeface="Rod"/>
                <a:cs typeface="Rod"/>
              </a:rPr>
              <a:pPr marL="171450" indent="-171450" eaLnBrk="0" hangingPunct="0">
                <a:lnSpc>
                  <a:spcPct val="90000"/>
                </a:lnSpc>
                <a:defRPr/>
              </a:pPr>
              <a:t>‹#›</a:t>
            </a:fld>
            <a:r>
              <a:rPr lang="en-US" sz="1000" dirty="0">
                <a:solidFill>
                  <a:schemeClr val="bg1"/>
                </a:solidFill>
                <a:ea typeface="Rod"/>
                <a:cs typeface="Rod"/>
              </a:rPr>
              <a:t>	 </a:t>
            </a:r>
            <a:r>
              <a:rPr lang="en-US" sz="1200" b="1" dirty="0" smtClean="0">
                <a:solidFill>
                  <a:schemeClr val="bg1"/>
                </a:solidFill>
                <a:ea typeface="Rod"/>
                <a:cs typeface="Rod"/>
              </a:rPr>
              <a:t>BER Climate Research</a:t>
            </a:r>
            <a:endParaRPr lang="en-US" sz="1200" b="1" dirty="0">
              <a:solidFill>
                <a:schemeClr val="bg1"/>
              </a:solidFill>
              <a:ea typeface="Rod"/>
              <a:cs typeface="Rod"/>
            </a:endParaRPr>
          </a:p>
        </p:txBody>
      </p:sp>
    </p:spTree>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7636D64-B606-4833-8E9E-A8FC51B35A1D}" type="datetimeFigureOut">
              <a:rPr lang="en-US" smtClean="0"/>
              <a:pPr/>
              <a:t>6/14/16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BC275B-07AD-4C9E-AB1F-13419A9373DE}"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636D64-B606-4833-8E9E-A8FC51B35A1D}" type="datetimeFigureOut">
              <a:rPr lang="en-US" smtClean="0"/>
              <a:pPr/>
              <a:t>6/14/16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C275B-07AD-4C9E-AB1F-13419A9373D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a:spLocks noChangeArrowheads="1"/>
          </p:cNvSpPr>
          <p:nvPr/>
        </p:nvSpPr>
        <p:spPr bwMode="auto">
          <a:xfrm>
            <a:off x="444500" y="3759200"/>
            <a:ext cx="184150" cy="369888"/>
          </a:xfrm>
          <a:prstGeom prst="rect">
            <a:avLst/>
          </a:prstGeom>
          <a:noFill/>
          <a:ln w="9525">
            <a:noFill/>
            <a:miter lim="800000"/>
            <a:headEnd/>
            <a:tailEnd/>
          </a:ln>
        </p:spPr>
        <p:txBody>
          <a:bodyPr wrap="none">
            <a:spAutoFit/>
          </a:bodyPr>
          <a:lstStyle/>
          <a:p>
            <a:endParaRPr lang="en-US" dirty="0"/>
          </a:p>
        </p:txBody>
      </p:sp>
      <p:sp>
        <p:nvSpPr>
          <p:cNvPr id="5" name="TextBox 4"/>
          <p:cNvSpPr txBox="1"/>
          <p:nvPr/>
        </p:nvSpPr>
        <p:spPr>
          <a:xfrm>
            <a:off x="0" y="76200"/>
            <a:ext cx="8915400" cy="830997"/>
          </a:xfrm>
          <a:prstGeom prst="rect">
            <a:avLst/>
          </a:prstGeom>
          <a:noFill/>
        </p:spPr>
        <p:txBody>
          <a:bodyPr wrap="square">
            <a:spAutoFit/>
          </a:bodyPr>
          <a:lstStyle/>
          <a:p>
            <a:r>
              <a:rPr lang="en-US" sz="2400" b="1" dirty="0"/>
              <a:t>Compensation between cloud </a:t>
            </a:r>
            <a:r>
              <a:rPr lang="en-US" sz="2400" b="1" dirty="0" smtClean="0"/>
              <a:t>phase </a:t>
            </a:r>
            <a:r>
              <a:rPr lang="en-US" sz="2400" b="1" dirty="0"/>
              <a:t>partitioning </a:t>
            </a:r>
            <a:r>
              <a:rPr lang="en-US" sz="2400" b="1" dirty="0" smtClean="0"/>
              <a:t>&amp; </a:t>
            </a:r>
            <a:r>
              <a:rPr lang="en-US" sz="2400" b="1" dirty="0"/>
              <a:t>cloud cover </a:t>
            </a:r>
            <a:r>
              <a:rPr lang="en-US" sz="2400" b="1" dirty="0" smtClean="0"/>
              <a:t/>
            </a:r>
            <a:br>
              <a:rPr lang="en-US" sz="2400" b="1" dirty="0" smtClean="0"/>
            </a:br>
            <a:r>
              <a:rPr lang="en-US" sz="2400" b="1" dirty="0" smtClean="0"/>
              <a:t>in GCMs and its implications for cloud feedback</a:t>
            </a:r>
            <a:endParaRPr lang="en-US" sz="2400" dirty="0"/>
          </a:p>
        </p:txBody>
      </p:sp>
      <p:sp>
        <p:nvSpPr>
          <p:cNvPr id="12" name="TextBox 11"/>
          <p:cNvSpPr txBox="1"/>
          <p:nvPr/>
        </p:nvSpPr>
        <p:spPr>
          <a:xfrm>
            <a:off x="76200" y="6096000"/>
            <a:ext cx="8839200" cy="43088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GB" sz="1100" b="1" dirty="0"/>
              <a:t>Reference</a:t>
            </a:r>
            <a:r>
              <a:rPr lang="en-GB" sz="1100" b="1" dirty="0" smtClean="0"/>
              <a:t>: </a:t>
            </a:r>
            <a:r>
              <a:rPr lang="en-GB" sz="1100" dirty="0"/>
              <a:t>McCoy, D. T., I. Tan, D. L. Hartmann, M. D. Zelinka, and T. </a:t>
            </a:r>
            <a:r>
              <a:rPr lang="en-GB" sz="1100" dirty="0" err="1"/>
              <a:t>Storelvmo</a:t>
            </a:r>
            <a:r>
              <a:rPr lang="en-GB" sz="1100" dirty="0"/>
              <a:t> (2016), On the relationships among cloud cover, mixed-phase partitioning, and planetary albedo in GCMs, </a:t>
            </a:r>
            <a:r>
              <a:rPr lang="en-GB" sz="1100" i="1" dirty="0"/>
              <a:t>J. Adv. Model. Earth Syst.</a:t>
            </a:r>
            <a:r>
              <a:rPr lang="en-GB" sz="1100" dirty="0"/>
              <a:t>, 8, doi:10.1002/2015MS000589</a:t>
            </a:r>
            <a:r>
              <a:rPr lang="en-GB" sz="1100" dirty="0" smtClean="0"/>
              <a:t>.</a:t>
            </a:r>
            <a:endParaRPr lang="en-GB" sz="1100" dirty="0"/>
          </a:p>
        </p:txBody>
      </p:sp>
      <p:sp>
        <p:nvSpPr>
          <p:cNvPr id="2" name="Rectangle 1"/>
          <p:cNvSpPr/>
          <p:nvPr/>
        </p:nvSpPr>
        <p:spPr>
          <a:xfrm>
            <a:off x="7775378" y="762000"/>
            <a:ext cx="381000" cy="457200"/>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TextBox 12"/>
          <p:cNvSpPr txBox="1"/>
          <p:nvPr/>
        </p:nvSpPr>
        <p:spPr>
          <a:xfrm>
            <a:off x="76200" y="990600"/>
            <a:ext cx="4648200" cy="5016759"/>
          </a:xfrm>
          <a:prstGeom prst="rect">
            <a:avLst/>
          </a:prstGeom>
          <a:noFill/>
        </p:spPr>
        <p:txBody>
          <a:bodyPr wrap="square" rtlCol="0">
            <a:spAutoFit/>
          </a:bodyPr>
          <a:lstStyle/>
          <a:p>
            <a:r>
              <a:rPr lang="en-US" sz="1600" b="1" u="sng" dirty="0" smtClean="0"/>
              <a:t>Objective</a:t>
            </a:r>
            <a:r>
              <a:rPr lang="en-US" sz="1600" b="1" dirty="0"/>
              <a:t>: </a:t>
            </a:r>
            <a:r>
              <a:rPr lang="en-US" sz="1600" dirty="0"/>
              <a:t>Global climate models struggle to properly simulate the relative amounts of liquid and ice in </a:t>
            </a:r>
            <a:r>
              <a:rPr lang="en-US" sz="1600" dirty="0" smtClean="0"/>
              <a:t>“</a:t>
            </a:r>
            <a:r>
              <a:rPr lang="en-US" sz="1600" dirty="0" err="1" smtClean="0"/>
              <a:t>supercooled</a:t>
            </a:r>
            <a:r>
              <a:rPr lang="en-US" sz="1600" dirty="0" smtClean="0"/>
              <a:t>” clouds below freezing. Using T5050, the temperature </a:t>
            </a:r>
            <a:r>
              <a:rPr lang="en-US" sz="1600" dirty="0"/>
              <a:t>at which ice and liquid are found in equal </a:t>
            </a:r>
            <a:r>
              <a:rPr lang="en-US" sz="1600" dirty="0" smtClean="0"/>
              <a:t>proportions, the authors investigate </a:t>
            </a:r>
            <a:r>
              <a:rPr lang="en-US" sz="1600" dirty="0"/>
              <a:t>the implications of </a:t>
            </a:r>
            <a:r>
              <a:rPr lang="en-US" sz="1600" dirty="0" smtClean="0"/>
              <a:t>how phase is partitioned on mean state clouds and cloud feedback across 26 global climate models.</a:t>
            </a:r>
            <a:br>
              <a:rPr lang="en-US" sz="1600" dirty="0" smtClean="0"/>
            </a:br>
            <a:endParaRPr lang="en-US" sz="1600" dirty="0" smtClean="0"/>
          </a:p>
          <a:p>
            <a:r>
              <a:rPr lang="en-US" sz="1600" b="1" u="sng" dirty="0" smtClean="0"/>
              <a:t>Research</a:t>
            </a:r>
            <a:r>
              <a:rPr lang="en-US" sz="1600" b="1" dirty="0"/>
              <a:t>:</a:t>
            </a:r>
            <a:br>
              <a:rPr lang="en-US" sz="1600" b="1" dirty="0"/>
            </a:br>
            <a:r>
              <a:rPr lang="en-US" sz="1600" dirty="0"/>
              <a:t>In </a:t>
            </a:r>
            <a:r>
              <a:rPr lang="en-US" sz="1600" dirty="0" smtClean="0"/>
              <a:t>high-T5050 models, </a:t>
            </a:r>
            <a:r>
              <a:rPr lang="en-US" sz="1600" dirty="0" err="1"/>
              <a:t>supercooled</a:t>
            </a:r>
            <a:r>
              <a:rPr lang="en-US" sz="1600" dirty="0"/>
              <a:t> clouds </a:t>
            </a:r>
            <a:r>
              <a:rPr lang="en-US" sz="1600" dirty="0" smtClean="0"/>
              <a:t>contain </a:t>
            </a:r>
            <a:r>
              <a:rPr lang="en-US" sz="1600" dirty="0"/>
              <a:t>less liquid and more </a:t>
            </a:r>
            <a:r>
              <a:rPr lang="en-US" sz="1600" dirty="0" smtClean="0"/>
              <a:t>ice, and hence their negative optical depth feedback is larger in magnitude due to larger transitions from ice to liquid. However, cloud </a:t>
            </a:r>
            <a:r>
              <a:rPr lang="en-US" sz="1600" dirty="0"/>
              <a:t>cover is also </a:t>
            </a:r>
            <a:r>
              <a:rPr lang="en-US" sz="1600" dirty="0" smtClean="0"/>
              <a:t>larger in these models, and the positive subtropical cloud </a:t>
            </a:r>
            <a:r>
              <a:rPr lang="en-US" sz="1600" dirty="0"/>
              <a:t>amount feedback </a:t>
            </a:r>
            <a:r>
              <a:rPr lang="en-US" sz="1600" dirty="0" smtClean="0"/>
              <a:t>is larger owing </a:t>
            </a:r>
            <a:r>
              <a:rPr lang="en-US" sz="1600" dirty="0"/>
              <a:t>to larger decreases in low cloud coverage.  </a:t>
            </a:r>
            <a:r>
              <a:rPr lang="en-US" sz="1600" dirty="0" smtClean="0"/>
              <a:t>The relationship between T5050 and cloud cover and its change under global warming are likely a result of model tuning.</a:t>
            </a:r>
            <a:endParaRPr lang="en-US" sz="1600" u="sng" dirty="0" smtClean="0"/>
          </a:p>
        </p:txBody>
      </p:sp>
      <p:sp>
        <p:nvSpPr>
          <p:cNvPr id="14" name="TextBox 13"/>
          <p:cNvSpPr txBox="1"/>
          <p:nvPr/>
        </p:nvSpPr>
        <p:spPr>
          <a:xfrm>
            <a:off x="4767011" y="3962400"/>
            <a:ext cx="4343400" cy="1815882"/>
          </a:xfrm>
          <a:prstGeom prst="rect">
            <a:avLst/>
          </a:prstGeom>
          <a:noFill/>
        </p:spPr>
        <p:txBody>
          <a:bodyPr wrap="square" rtlCol="0">
            <a:spAutoFit/>
          </a:bodyPr>
          <a:lstStyle/>
          <a:p>
            <a:r>
              <a:rPr lang="en-US" sz="1600" b="1" u="sng" dirty="0" smtClean="0"/>
              <a:t>Impact</a:t>
            </a:r>
            <a:r>
              <a:rPr lang="en-US" sz="1600" b="1" dirty="0"/>
              <a:t>:</a:t>
            </a:r>
            <a:br>
              <a:rPr lang="en-US" sz="1600" b="1" dirty="0"/>
            </a:br>
            <a:r>
              <a:rPr lang="en-US" sz="1600" dirty="0" smtClean="0"/>
              <a:t>The results suggest that </a:t>
            </a:r>
            <a:r>
              <a:rPr lang="en-US" sz="1600" dirty="0"/>
              <a:t>the across-model compensation between subtropical amount feedback and extra-tropical optical depth </a:t>
            </a:r>
            <a:r>
              <a:rPr lang="en-US" sz="1600" dirty="0" smtClean="0"/>
              <a:t>feedbacks may </a:t>
            </a:r>
            <a:r>
              <a:rPr lang="en-US" sz="1600" dirty="0"/>
              <a:t>be an artifact of model tuning</a:t>
            </a:r>
            <a:r>
              <a:rPr lang="en-US" sz="1600" dirty="0" smtClean="0"/>
              <a:t>. </a:t>
            </a:r>
            <a:br>
              <a:rPr lang="en-US" sz="1600" dirty="0" smtClean="0"/>
            </a:br>
            <a:r>
              <a:rPr lang="en-US" sz="1600" dirty="0" smtClean="0"/>
              <a:t>This may be artificially suppressing inter-model spread in climate sensitivity.</a:t>
            </a:r>
            <a:endParaRPr lang="en-US" sz="1600" dirty="0" smtClean="0"/>
          </a:p>
        </p:txBody>
      </p:sp>
      <p:sp>
        <p:nvSpPr>
          <p:cNvPr id="10" name="Rectangle 9"/>
          <p:cNvSpPr/>
          <p:nvPr/>
        </p:nvSpPr>
        <p:spPr>
          <a:xfrm>
            <a:off x="4701393" y="2819400"/>
            <a:ext cx="4442607" cy="1015663"/>
          </a:xfrm>
          <a:prstGeom prst="rect">
            <a:avLst/>
          </a:prstGeom>
        </p:spPr>
        <p:txBody>
          <a:bodyPr wrap="square">
            <a:spAutoFit/>
          </a:bodyPr>
          <a:lstStyle/>
          <a:p>
            <a:r>
              <a:rPr lang="en-US" sz="1200" i="1" dirty="0" smtClean="0"/>
              <a:t>Across-model correlation between T5050 and the change in (orange) </a:t>
            </a:r>
            <a:r>
              <a:rPr lang="en-US" sz="1200" i="1" dirty="0" smtClean="0"/>
              <a:t>in-cloud </a:t>
            </a:r>
            <a:r>
              <a:rPr lang="en-US" sz="1200" i="1" dirty="0" smtClean="0"/>
              <a:t>liquid water path and (blue) cloud </a:t>
            </a:r>
            <a:r>
              <a:rPr lang="en-US" sz="1200" i="1" dirty="0" smtClean="0"/>
              <a:t>fraction between </a:t>
            </a:r>
            <a:r>
              <a:rPr lang="en-US" sz="1200" i="1" dirty="0"/>
              <a:t>the historical and RCP8.5 </a:t>
            </a:r>
            <a:r>
              <a:rPr lang="en-US" sz="1200" i="1" dirty="0" smtClean="0"/>
              <a:t>simulations, normalized </a:t>
            </a:r>
            <a:r>
              <a:rPr lang="en-US" sz="1200" i="1" dirty="0"/>
              <a:t>by changes in local surface temperature. If the correlation </a:t>
            </a:r>
            <a:r>
              <a:rPr lang="en-US" sz="1200" i="1" dirty="0" smtClean="0"/>
              <a:t>coefficient is </a:t>
            </a:r>
            <a:r>
              <a:rPr lang="en-US" sz="1200" i="1" dirty="0"/>
              <a:t>significant at 95% confidence a solid line is used.</a:t>
            </a:r>
            <a:endParaRPr lang="en-US" sz="1200" i="1" dirty="0"/>
          </a:p>
        </p:txBody>
      </p:sp>
      <p:pic>
        <p:nvPicPr>
          <p:cNvPr id="3" name="Picture 2"/>
          <p:cNvPicPr>
            <a:picLocks noChangeAspect="1"/>
          </p:cNvPicPr>
          <p:nvPr/>
        </p:nvPicPr>
        <p:blipFill rotWithShape="1">
          <a:blip r:embed="rId3"/>
          <a:srcRect r="33133"/>
          <a:stretch/>
        </p:blipFill>
        <p:spPr>
          <a:xfrm>
            <a:off x="4953000" y="990600"/>
            <a:ext cx="3465584" cy="1828800"/>
          </a:xfrm>
          <a:prstGeom prst="rect">
            <a:avLst/>
          </a:prstGeom>
        </p:spPr>
      </p:pic>
    </p:spTree>
    <p:extLst>
      <p:ext uri="{BB962C8B-B14F-4D97-AF65-F5344CB8AC3E}">
        <p14:creationId xmlns:p14="http://schemas.microsoft.com/office/powerpoint/2010/main" val="418036436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4387</TotalTime>
  <Words>312</Words>
  <Application>Microsoft Macintosh PowerPoint</Application>
  <PresentationFormat>On-screen Show (4:3)</PresentationFormat>
  <Paragraphs>11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Office of Science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renu</dc:creator>
  <cp:lastModifiedBy>Mark Zelinka</cp:lastModifiedBy>
  <cp:revision>125</cp:revision>
  <dcterms:created xsi:type="dcterms:W3CDTF">2011-09-07T23:26:42Z</dcterms:created>
  <dcterms:modified xsi:type="dcterms:W3CDTF">2016-06-14T21:05:19Z</dcterms:modified>
</cp:coreProperties>
</file>