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841" autoAdjust="0"/>
  </p:normalViewPr>
  <p:slideViewPr>
    <p:cSldViewPr>
      <p:cViewPr>
        <p:scale>
          <a:sx n="67" d="100"/>
          <a:sy n="67" d="100"/>
        </p:scale>
        <p:origin x="-1954" y="-65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11/18/2015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a:p>
        </p:txBody>
      </p:sp>
    </p:spTree>
    <p:extLst>
      <p:ext uri="{BB962C8B-B14F-4D97-AF65-F5344CB8AC3E}">
        <p14:creationId xmlns:p14="http://schemas.microsoft.com/office/powerpoint/2010/main" val="3499189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mailto:veronika.eyring@dlr.de"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article was initially inspired by last summer's Aspen Institute, which Jerry </a:t>
            </a:r>
            <a:r>
              <a:rPr lang="en-US" dirty="0" err="1" smtClean="0"/>
              <a:t>Meehl</a:t>
            </a:r>
            <a:r>
              <a:rPr lang="en-US" dirty="0" smtClean="0"/>
              <a:t>, Richard Moss and I convened, and evolved further after the WGCM meeting in the fall.  It proposes a restructuring of CMIP, such that a relatively few "benchmark" experiments would be routinely performed whenever a modeling group developed a new model version.   The CMIP panel will oversee these experiments and also endorse additional MIPs whose aims fit in with the WCRP's "Grand Challenges".  Periodically, probably in sync with the IPCC, a small subset of the endorsed-MIP experiments would be selected, along with the DECK, to constitute CMIP6.  As noted in the article, comments and suggestions about this newly proposed CMIP structure are invited and should be sent before the end of September 2014 to CMIP Panel chair </a:t>
            </a:r>
            <a:r>
              <a:rPr lang="en-US" dirty="0" err="1" smtClean="0"/>
              <a:t>Veronika</a:t>
            </a:r>
            <a:r>
              <a:rPr lang="en-US" dirty="0" smtClean="0"/>
              <a:t> </a:t>
            </a:r>
            <a:r>
              <a:rPr lang="en-US" dirty="0" err="1" smtClean="0"/>
              <a:t>Eyring</a:t>
            </a:r>
            <a:r>
              <a:rPr lang="en-US" dirty="0" smtClean="0"/>
              <a:t> ( </a:t>
            </a:r>
            <a:r>
              <a:rPr lang="en-US" dirty="0" smtClean="0">
                <a:hlinkClick r:id="rId3"/>
              </a:rPr>
              <a:t>veronika.eyring@dlr.de</a:t>
            </a:r>
            <a:r>
              <a:rPr lang="en-US" dirty="0" smtClean="0"/>
              <a:t>).</a:t>
            </a:r>
            <a:endParaRPr lang="en-US" dirty="0"/>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11/18/2015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11/18/2015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a:p>
        </p:txBody>
      </p:sp>
      <p:sp>
        <p:nvSpPr>
          <p:cNvPr id="5" name="TextBox 4"/>
          <p:cNvSpPr txBox="1"/>
          <p:nvPr/>
        </p:nvSpPr>
        <p:spPr>
          <a:xfrm>
            <a:off x="228601" y="304800"/>
            <a:ext cx="8915400" cy="461665"/>
          </a:xfrm>
          <a:prstGeom prst="rect">
            <a:avLst/>
          </a:prstGeom>
          <a:noFill/>
        </p:spPr>
        <p:txBody>
          <a:bodyPr wrap="square">
            <a:spAutoFit/>
          </a:bodyPr>
          <a:lstStyle/>
          <a:p>
            <a:r>
              <a:rPr lang="en-US" sz="2400" b="1" dirty="0" smtClean="0">
                <a:solidFill>
                  <a:srgbClr val="0000FF"/>
                </a:solidFill>
              </a:rPr>
              <a:t>Preparing for the Next Phase of CMIP</a:t>
            </a:r>
            <a:endParaRPr lang="en-US" sz="2400" b="1" dirty="0">
              <a:solidFill>
                <a:srgbClr val="0000FF"/>
              </a:solidFill>
            </a:endParaRPr>
          </a:p>
        </p:txBody>
      </p:sp>
      <p:cxnSp>
        <p:nvCxnSpPr>
          <p:cNvPr id="7" name="Straight Connector 6"/>
          <p:cNvCxnSpPr/>
          <p:nvPr/>
        </p:nvCxnSpPr>
        <p:spPr>
          <a:xfrm rot="16200000" flipH="1">
            <a:off x="1755652" y="3508248"/>
            <a:ext cx="548029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52400" y="3657600"/>
            <a:ext cx="8915400" cy="0"/>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304800" y="875199"/>
            <a:ext cx="3962400" cy="2846933"/>
          </a:xfrm>
          <a:prstGeom prst="rect">
            <a:avLst/>
          </a:prstGeom>
          <a:noFill/>
        </p:spPr>
        <p:txBody>
          <a:bodyPr wrap="square" rtlCol="0">
            <a:spAutoFit/>
          </a:bodyPr>
          <a:lstStyle/>
          <a:p>
            <a:pPr>
              <a:spcAft>
                <a:spcPts val="600"/>
              </a:spcAft>
            </a:pPr>
            <a:r>
              <a:rPr lang="en-US" sz="2000" u="sng" dirty="0" smtClean="0"/>
              <a:t>Objectives:</a:t>
            </a:r>
          </a:p>
          <a:p>
            <a:pPr marL="342900" indent="-342900">
              <a:spcAft>
                <a:spcPts val="600"/>
              </a:spcAft>
              <a:buClr>
                <a:srgbClr val="FF0000"/>
              </a:buClr>
              <a:buFont typeface="Arial"/>
              <a:buChar char="•"/>
            </a:pPr>
            <a:r>
              <a:rPr lang="en-US" dirty="0" smtClean="0"/>
              <a:t>Report on outcome of an Aspen Global Change Institute workshop (sponsored, in part, by DOE)</a:t>
            </a:r>
          </a:p>
          <a:p>
            <a:pPr marL="342900" indent="-342900">
              <a:spcAft>
                <a:spcPts val="600"/>
              </a:spcAft>
              <a:buClr>
                <a:srgbClr val="FF0000"/>
              </a:buClr>
              <a:buFont typeface="Arial"/>
              <a:buChar char="•"/>
            </a:pPr>
            <a:r>
              <a:rPr lang="en-US" dirty="0" smtClean="0"/>
              <a:t>Propose a reorganization of WCRP-endorsed model </a:t>
            </a:r>
            <a:r>
              <a:rPr lang="en-US" dirty="0" err="1" smtClean="0"/>
              <a:t>intercomparison</a:t>
            </a:r>
            <a:r>
              <a:rPr lang="en-US" dirty="0" smtClean="0"/>
              <a:t> activities.</a:t>
            </a:r>
          </a:p>
          <a:p>
            <a:pPr marL="342900" indent="-342900">
              <a:spcAft>
                <a:spcPts val="600"/>
              </a:spcAft>
              <a:buClr>
                <a:srgbClr val="FF0000"/>
              </a:buClr>
              <a:buFont typeface="Arial"/>
              <a:buChar char="•"/>
            </a:pPr>
            <a:r>
              <a:rPr lang="en-US" dirty="0" smtClean="0"/>
              <a:t>Invite community input on the design of CMIP6</a:t>
            </a:r>
          </a:p>
        </p:txBody>
      </p:sp>
      <p:sp>
        <p:nvSpPr>
          <p:cNvPr id="19" name="TextBox 18"/>
          <p:cNvSpPr txBox="1"/>
          <p:nvPr/>
        </p:nvSpPr>
        <p:spPr>
          <a:xfrm>
            <a:off x="228600" y="3657600"/>
            <a:ext cx="4191000" cy="2970044"/>
          </a:xfrm>
          <a:prstGeom prst="rect">
            <a:avLst/>
          </a:prstGeom>
          <a:noFill/>
        </p:spPr>
        <p:txBody>
          <a:bodyPr wrap="square" rtlCol="0">
            <a:spAutoFit/>
          </a:bodyPr>
          <a:lstStyle/>
          <a:p>
            <a:pPr>
              <a:spcAft>
                <a:spcPts val="600"/>
              </a:spcAft>
            </a:pPr>
            <a:r>
              <a:rPr lang="en-US" u="sng" dirty="0" smtClean="0"/>
              <a:t>Summary:</a:t>
            </a:r>
            <a:endParaRPr lang="en-US" dirty="0" smtClean="0"/>
          </a:p>
          <a:p>
            <a:r>
              <a:rPr lang="en-US" dirty="0" smtClean="0"/>
              <a:t>The CMIP panel will oversee benchmark “DECK” experiments that will be performed </a:t>
            </a:r>
            <a:r>
              <a:rPr lang="en-US" dirty="0"/>
              <a:t>whenever a </a:t>
            </a:r>
            <a:r>
              <a:rPr lang="en-US" dirty="0" smtClean="0"/>
              <a:t>new model version is developed and will endorse </a:t>
            </a:r>
            <a:r>
              <a:rPr lang="en-US" dirty="0"/>
              <a:t>additional MIPs whose aims fit in with the WCRP's "Grand Challenges".  </a:t>
            </a:r>
            <a:r>
              <a:rPr lang="en-US" dirty="0" smtClean="0"/>
              <a:t>A small </a:t>
            </a:r>
            <a:r>
              <a:rPr lang="en-US" dirty="0"/>
              <a:t>subset of the endorsed-MIP experiments would be selected, along with the DECK, to constitute CMIP6. </a:t>
            </a:r>
            <a:endParaRPr lang="en-US" u="sng" dirty="0" smtClean="0"/>
          </a:p>
        </p:txBody>
      </p:sp>
      <p:sp>
        <p:nvSpPr>
          <p:cNvPr id="20" name="TextBox 19"/>
          <p:cNvSpPr txBox="1"/>
          <p:nvPr/>
        </p:nvSpPr>
        <p:spPr>
          <a:xfrm>
            <a:off x="4572000" y="3962400"/>
            <a:ext cx="4572000" cy="2015936"/>
          </a:xfrm>
          <a:prstGeom prst="rect">
            <a:avLst/>
          </a:prstGeom>
          <a:noFill/>
        </p:spPr>
        <p:txBody>
          <a:bodyPr wrap="square" rtlCol="0">
            <a:spAutoFit/>
          </a:bodyPr>
          <a:lstStyle/>
          <a:p>
            <a:pPr>
              <a:spcAft>
                <a:spcPts val="600"/>
              </a:spcAft>
            </a:pPr>
            <a:r>
              <a:rPr lang="en-US" sz="2000" u="sng" dirty="0" smtClean="0"/>
              <a:t>Impact:</a:t>
            </a:r>
            <a:endParaRPr lang="en-US" sz="2000" dirty="0"/>
          </a:p>
          <a:p>
            <a:pPr>
              <a:spcAft>
                <a:spcPts val="600"/>
              </a:spcAft>
            </a:pPr>
            <a:r>
              <a:rPr lang="en-US" sz="2000" dirty="0" smtClean="0"/>
              <a:t>A more flexible and manageable CMIP will allow it to evolve in response to new science questions and potentially could reduce the strain on modeling groups in meeting CMIP deadlines. </a:t>
            </a:r>
            <a:endParaRPr lang="en-US" sz="2000" u="sng" dirty="0" smtClean="0"/>
          </a:p>
        </p:txBody>
      </p:sp>
      <p:sp>
        <p:nvSpPr>
          <p:cNvPr id="12" name="TextBox 11"/>
          <p:cNvSpPr txBox="1"/>
          <p:nvPr/>
        </p:nvSpPr>
        <p:spPr>
          <a:xfrm>
            <a:off x="3180728" y="6229290"/>
            <a:ext cx="5810872" cy="400110"/>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000" b="1" dirty="0" smtClean="0"/>
              <a:t>Reference: </a:t>
            </a:r>
            <a:r>
              <a:rPr lang="en-US" sz="1000" dirty="0"/>
              <a:t>G. A. </a:t>
            </a:r>
            <a:r>
              <a:rPr lang="en-US" sz="1000" dirty="0" err="1" smtClean="0"/>
              <a:t>Meehl</a:t>
            </a:r>
            <a:r>
              <a:rPr lang="en-US" sz="1000" dirty="0" smtClean="0"/>
              <a:t>, </a:t>
            </a:r>
            <a:r>
              <a:rPr lang="en-US" sz="1000" dirty="0"/>
              <a:t>R. </a:t>
            </a:r>
            <a:r>
              <a:rPr lang="en-US" sz="1000" dirty="0" smtClean="0"/>
              <a:t>Moss, </a:t>
            </a:r>
            <a:r>
              <a:rPr lang="en-US" sz="1000" dirty="0"/>
              <a:t>K. E. </a:t>
            </a:r>
            <a:r>
              <a:rPr lang="en-US" sz="1000" dirty="0" smtClean="0"/>
              <a:t>Taylor, </a:t>
            </a:r>
            <a:r>
              <a:rPr lang="en-US" sz="1000" dirty="0"/>
              <a:t>V. </a:t>
            </a:r>
            <a:r>
              <a:rPr lang="en-US" sz="1000" dirty="0" err="1" smtClean="0"/>
              <a:t>Eyring</a:t>
            </a:r>
            <a:r>
              <a:rPr lang="en-US" sz="1000" dirty="0" smtClean="0"/>
              <a:t>,</a:t>
            </a:r>
            <a:r>
              <a:rPr lang="en-US" sz="1000" dirty="0"/>
              <a:t> </a:t>
            </a:r>
            <a:r>
              <a:rPr lang="en-US" sz="1000" dirty="0" smtClean="0"/>
              <a:t>R</a:t>
            </a:r>
            <a:r>
              <a:rPr lang="en-US" sz="1000" dirty="0"/>
              <a:t>. J. </a:t>
            </a:r>
            <a:r>
              <a:rPr lang="en-US" sz="1000" dirty="0" smtClean="0"/>
              <a:t>Stouffer, </a:t>
            </a:r>
            <a:r>
              <a:rPr lang="en-US" sz="1000" dirty="0"/>
              <a:t>S. </a:t>
            </a:r>
            <a:r>
              <a:rPr lang="en-US" sz="1000" dirty="0" smtClean="0"/>
              <a:t>Bony, and B</a:t>
            </a:r>
            <a:r>
              <a:rPr lang="en-US" sz="1000" dirty="0"/>
              <a:t>. </a:t>
            </a:r>
            <a:r>
              <a:rPr lang="en-US" sz="1000" dirty="0" smtClean="0"/>
              <a:t>Stevens:  Climate Model </a:t>
            </a:r>
            <a:r>
              <a:rPr lang="en-US" sz="1000" dirty="0" err="1" smtClean="0"/>
              <a:t>Intercomparisons</a:t>
            </a:r>
            <a:r>
              <a:rPr lang="en-US" sz="1000" dirty="0" smtClean="0"/>
              <a:t>: Preparing for the Next Phase.  </a:t>
            </a:r>
            <a:r>
              <a:rPr lang="en-US" sz="1000" i="1" dirty="0" smtClean="0"/>
              <a:t>EOS </a:t>
            </a:r>
            <a:r>
              <a:rPr lang="en-US" sz="1000" i="1" dirty="0"/>
              <a:t>Trans. AGU</a:t>
            </a:r>
            <a:r>
              <a:rPr lang="en-US" sz="1000" dirty="0"/>
              <a:t>, </a:t>
            </a:r>
            <a:r>
              <a:rPr lang="en-US" sz="1000" b="1" dirty="0"/>
              <a:t>95</a:t>
            </a:r>
            <a:r>
              <a:rPr lang="en-US" sz="1000" dirty="0"/>
              <a:t>, doi:10.1002/2014EO090001 </a:t>
            </a:r>
            <a:r>
              <a:rPr lang="en-US" sz="1000" dirty="0" smtClean="0"/>
              <a:t>2014.</a:t>
            </a:r>
            <a:endParaRPr lang="en-US" sz="1000" i="1" dirty="0"/>
          </a:p>
        </p:txBody>
      </p:sp>
      <p:pic>
        <p:nvPicPr>
          <p:cNvPr id="2" name="Picture 1" descr="CMIP6_Organigramm_VS5a.jpg"/>
          <p:cNvPicPr>
            <a:picLocks noChangeAspect="1"/>
          </p:cNvPicPr>
          <p:nvPr/>
        </p:nvPicPr>
        <p:blipFill rotWithShape="1">
          <a:blip r:embed="rId3" cstate="print">
            <a:extLst>
              <a:ext uri="{28A0092B-C50C-407E-A947-70E740481C1C}">
                <a14:useLocalDpi xmlns:a14="http://schemas.microsoft.com/office/drawing/2010/main" val="0"/>
              </a:ext>
            </a:extLst>
          </a:blip>
          <a:srcRect l="26127" t="14270" r="22830" b="13012"/>
          <a:stretch/>
        </p:blipFill>
        <p:spPr>
          <a:xfrm>
            <a:off x="5486400" y="112259"/>
            <a:ext cx="3215052" cy="3240541"/>
          </a:xfrm>
          <a:prstGeom prst="rect">
            <a:avLst/>
          </a:prstGeom>
        </p:spPr>
      </p:pic>
      <p:sp>
        <p:nvSpPr>
          <p:cNvPr id="13" name="TextBox 12"/>
          <p:cNvSpPr txBox="1"/>
          <p:nvPr/>
        </p:nvSpPr>
        <p:spPr>
          <a:xfrm>
            <a:off x="4648200" y="3242846"/>
            <a:ext cx="4419600" cy="338554"/>
          </a:xfrm>
          <a:prstGeom prst="rect">
            <a:avLst/>
          </a:prstGeom>
          <a:noFill/>
        </p:spPr>
        <p:txBody>
          <a:bodyPr wrap="square" rtlCol="0">
            <a:spAutoFit/>
          </a:bodyPr>
          <a:lstStyle/>
          <a:p>
            <a:r>
              <a:rPr lang="en-US" sz="1600" dirty="0" smtClean="0"/>
              <a:t>Proposed design of CMIP6. </a:t>
            </a:r>
            <a:endParaRPr lang="en-US" sz="1600" dirty="0"/>
          </a:p>
        </p:txBody>
      </p:sp>
    </p:spTree>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1223</TotalTime>
  <Words>212</Words>
  <Application>Microsoft Office PowerPoint</Application>
  <PresentationFormat>On-screen Show (4:3)</PresentationFormat>
  <Paragraphs>13</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Stephanie Shearer</cp:lastModifiedBy>
  <cp:revision>86</cp:revision>
  <dcterms:created xsi:type="dcterms:W3CDTF">2011-09-07T23:26:42Z</dcterms:created>
  <dcterms:modified xsi:type="dcterms:W3CDTF">2015-11-18T20:54:09Z</dcterms:modified>
</cp:coreProperties>
</file>