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7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32E3-00C3-4DD6-BCB6-CFAF81A1EDF5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FF1C-1EA2-4853-9B0C-5E90386E5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397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32E3-00C3-4DD6-BCB6-CFAF81A1EDF5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FF1C-1EA2-4853-9B0C-5E90386E5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622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32E3-00C3-4DD6-BCB6-CFAF81A1EDF5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FF1C-1EA2-4853-9B0C-5E90386E5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62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32E3-00C3-4DD6-BCB6-CFAF81A1EDF5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FF1C-1EA2-4853-9B0C-5E90386E5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704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32E3-00C3-4DD6-BCB6-CFAF81A1EDF5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FF1C-1EA2-4853-9B0C-5E90386E5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022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32E3-00C3-4DD6-BCB6-CFAF81A1EDF5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FF1C-1EA2-4853-9B0C-5E90386E5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74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32E3-00C3-4DD6-BCB6-CFAF81A1EDF5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FF1C-1EA2-4853-9B0C-5E90386E5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1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32E3-00C3-4DD6-BCB6-CFAF81A1EDF5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FF1C-1EA2-4853-9B0C-5E90386E5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10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32E3-00C3-4DD6-BCB6-CFAF81A1EDF5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FF1C-1EA2-4853-9B0C-5E90386E5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647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32E3-00C3-4DD6-BCB6-CFAF81A1EDF5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FF1C-1EA2-4853-9B0C-5E90386E5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8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32E3-00C3-4DD6-BCB6-CFAF81A1EDF5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FF1C-1EA2-4853-9B0C-5E90386E5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0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232E3-00C3-4DD6-BCB6-CFAF81A1EDF5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0FF1C-1EA2-4853-9B0C-5E90386E5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68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>
            <a:spLocks noGrp="1"/>
          </p:cNvSpPr>
          <p:nvPr/>
        </p:nvSpPr>
        <p:spPr>
          <a:xfrm>
            <a:off x="585413" y="334075"/>
            <a:ext cx="7973174" cy="508904"/>
          </a:xfrm>
          <a:prstGeom prst="rect">
            <a:avLst/>
          </a:prstGeom>
        </p:spPr>
        <p:txBody>
          <a:bodyPr vert="horz" lIns="82058" tIns="41029" rIns="82058" bIns="41029" rtlCol="0" anchor="ctr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Mixed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-phase clouds cause climate model biases in Arctic wintertime temperature inversions</a:t>
            </a:r>
          </a:p>
        </p:txBody>
      </p:sp>
      <p:sp>
        <p:nvSpPr>
          <p:cNvPr id="10" name="Text Placeholder 5"/>
          <p:cNvSpPr>
            <a:spLocks noGrp="1"/>
          </p:cNvSpPr>
          <p:nvPr/>
        </p:nvSpPr>
        <p:spPr>
          <a:xfrm>
            <a:off x="376791" y="1114569"/>
            <a:ext cx="3250045" cy="4512769"/>
          </a:xfrm>
          <a:prstGeom prst="rect">
            <a:avLst/>
          </a:prstGeom>
        </p:spPr>
        <p:txBody>
          <a:bodyPr vert="horz" lIns="82058" tIns="41029" rIns="82058" bIns="41029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OBJECTIVE</a:t>
            </a:r>
          </a:p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We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show how the formation of Arctic air masses leads to the emergence of a cloudy and a clear state of the Arctic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wintertime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boundary layer.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cloudy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state contains liquid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water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in the cloud, has little surface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radiative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cooling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and inversions are elevated and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weak. Surface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radiative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cooling leads to strong surface-based temperature inversions in the clear state. Comparing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climate model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output to observations, we find that most climate models lack a realistic representation of the cloudy state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APPROACH</a:t>
            </a:r>
          </a:p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CMIP5 output is used to evaluate the Arctic wintertime boundary layer compared to SHEBA and ARM observations and ERA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reanalyses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Single-column experiments are used to show the evolution of an idealized air mass. Several aspects of the parameterized physics are modified to show the effects on mixed-phase clouds.</a:t>
            </a:r>
          </a:p>
          <a:p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IMPACT</a:t>
            </a:r>
          </a:p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This study exposes the origins of the bi-modal distribution of inversion strength at high latitudes. Advection of relatively warm, moist air masses from lower latitudes forms weak, elevated inversions. The boundary layer then evolves under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radiative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cooling. The representation of mixed-phase clouds in climate models is key to successfully modeling the two quasi-stable boundary layer states. Most models overestimate the stability of the lower-troposphere, showing that they are unable to capture the cloudy boundary layer state frequently enough.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51288" y="5627770"/>
            <a:ext cx="3659896" cy="49835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Bivariate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pdfs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of NDJF low-level stability and surface net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longwave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radiation from CMIP5 models, 6-hourly values from the ocean area north of 64 °N for 1990–1999 of the historical runs</a:t>
            </a:r>
          </a:p>
        </p:txBody>
      </p:sp>
      <p:pic>
        <p:nvPicPr>
          <p:cNvPr id="13" name="Content Placeholder 2"/>
          <p:cNvPicPr>
            <a:picLocks noGrp="1" noChangeAspect="1"/>
          </p:cNvPicPr>
          <p:nvPr/>
        </p:nvPicPr>
        <p:blipFill>
          <a:blip r:embed="rId2"/>
          <a:srcRect t="-27157" b="-27157"/>
          <a:stretch>
            <a:fillRect/>
          </a:stretch>
        </p:blipFill>
        <p:spPr>
          <a:xfrm>
            <a:off x="3911541" y="1359414"/>
            <a:ext cx="4647045" cy="51645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5946" y="1118932"/>
            <a:ext cx="3138715" cy="1099216"/>
          </a:xfrm>
          <a:prstGeom prst="rect">
            <a:avLst/>
          </a:prstGeom>
        </p:spPr>
      </p:pic>
      <p:sp>
        <p:nvSpPr>
          <p:cNvPr id="15" name="TextBox 9"/>
          <p:cNvSpPr txBox="1"/>
          <p:nvPr/>
        </p:nvSpPr>
        <p:spPr>
          <a:xfrm>
            <a:off x="7195549" y="1231863"/>
            <a:ext cx="1363039" cy="636857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Sketch of the formation of Arctic air. Dashed boxes mark unstable transition states</a:t>
            </a: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68216" y="6315883"/>
            <a:ext cx="88293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820583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 err="1"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Pithan</a:t>
            </a:r>
            <a:r>
              <a:rPr lang="en-US" sz="1100" b="1" dirty="0"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, F., B. Medeiros, and T. </a:t>
            </a:r>
            <a:r>
              <a:rPr lang="en-US" sz="1100" b="1" dirty="0" err="1"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Mauritsen</a:t>
            </a:r>
            <a:r>
              <a:rPr lang="en-US" sz="1100" b="1" dirty="0"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, 2013: Mixed-phase clouds cause climate model biases in Arctic wintertime temperature inversions. </a:t>
            </a:r>
          </a:p>
          <a:p>
            <a:pPr defTabSz="820583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latin typeface="Arial Unicode MS" pitchFamily="34" charset="-128"/>
                <a:ea typeface="Times New Roman" pitchFamily="18" charset="0"/>
                <a:cs typeface="Courier New" pitchFamily="49" charset="0"/>
              </a:rPr>
              <a:t>Climate Dynamics, 15 pp., doi:10.1007/s00382-013-1964-9.</a:t>
            </a:r>
            <a:r>
              <a:rPr lang="en-US" sz="500" dirty="0">
                <a:latin typeface="Arial" pitchFamily="34" charset="0"/>
                <a:cs typeface="Arial" pitchFamily="34" charset="0"/>
              </a:rPr>
              <a:t> 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549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317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test</cp:lastModifiedBy>
  <cp:revision>1</cp:revision>
  <dcterms:created xsi:type="dcterms:W3CDTF">2014-12-09T22:03:36Z</dcterms:created>
  <dcterms:modified xsi:type="dcterms:W3CDTF">2014-12-09T22:05:57Z</dcterms:modified>
</cp:coreProperties>
</file>