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71" d="100"/>
          <a:sy n="71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2C0CF0-CD2B-8D4D-8312-EEBB7204FDC7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64E17C-A4AF-6B44-994E-FD1E121D5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5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BABC3D-95B6-AA42-A574-1D6AB3C14F86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E353E-A94C-B243-A8B6-36BCFC607E74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7CFEE-12A1-6F43-B4FE-CB0D16C1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C67FE-68BF-6840-8052-859D8E27A1CD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D4940-5828-A046-A294-5BA3BA44D5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8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FAAC8-10A9-D646-AB15-8531C930EBC4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34CFA-6033-4D47-B0F9-3392B76A0D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01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149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695CC-0A17-3945-A1EB-636DDEEC8224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62C9-A7AB-E444-9B7C-FA940F3815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149840-9A9C-574A-8DF7-1AE81A3CC920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8CB63-D9DC-D442-B722-98BCA5C7A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6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D40E4-66CF-D541-BE89-A847DCCF85DD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8FD96-69F8-5144-BC7A-E441E4986D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5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0EFFC5-55A8-DC4A-A4D6-22EDDD8CC1CB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AFDD4-FEB8-FB45-BF78-74E9D681C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472F28-52F6-5648-95DE-B8F99A081CE8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0D95B-D704-DA4C-99C2-D8B0FFC4D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2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61992F-5675-6345-AD89-D15045F8DAE0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00F29-B1C9-3B41-BC0C-58C84F306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2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78209-7CB9-4A4C-9190-9C917E590B64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EFBD1-1F13-A141-877B-BBDE254A1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F32D17-AA22-3A42-91E5-64A805DBF2F1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E36A9-B422-8840-8738-4E6992397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5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CA89BF0E-B818-0140-882F-BF9BB70A45ED}" type="datetimeFigureOut">
              <a:rPr lang="en-US"/>
              <a:pPr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1C0703-BB07-9249-B221-1654780D85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505200" cy="558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Evaluate the usefulness of a multi-resolution climate model, </a:t>
            </a:r>
            <a:r>
              <a:rPr lang="en-US" sz="1600" dirty="0" smtClean="0"/>
              <a:t>the </a:t>
            </a:r>
            <a:r>
              <a:rPr lang="en-US" sz="1600" dirty="0"/>
              <a:t>Model for Prediction Across Scales - Atmosphere (MPAS-A</a:t>
            </a:r>
            <a:r>
              <a:rPr lang="en-US" sz="1600" dirty="0" smtClean="0"/>
              <a:t>),  for regional climate </a:t>
            </a:r>
            <a:r>
              <a:rPr lang="en-US" sz="1600" dirty="0" smtClean="0"/>
              <a:t>simulations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Comprehensive evaluation of a series of decadal simulations at different grid resolutions: globally high-resolution (30km grid cells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), globally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low-resolution (120km), and multi-resolution simulations (30km grid over a particular region and 120km grid elsewhere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).</a:t>
            </a:r>
            <a:endParaRPr lang="en-US" sz="1600" dirty="0" smtClean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Model evaluation includes precipitation, surface energy exchange, and atmospheric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circulations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smtClean="0"/>
              <a:t>Global, </a:t>
            </a:r>
            <a:r>
              <a:rPr lang="en-US" sz="3200" b="1" dirty="0" smtClean="0"/>
              <a:t>Multi-resolution Model Shows Promising Results </a:t>
            </a:r>
            <a:r>
              <a:rPr lang="en-US" sz="3200" b="1" dirty="0" smtClean="0"/>
              <a:t>for </a:t>
            </a:r>
            <a:r>
              <a:rPr lang="en-US" sz="3200" b="1" dirty="0" smtClean="0"/>
              <a:t>Regional Climate Simulations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52400" y="6019800"/>
            <a:ext cx="36576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/>
              <a:t>Sakaguchi K, LR Leung, C Zhao, Q Yang, J Lu, S Hagos, SA Rauscher, L Dong, TD </a:t>
            </a:r>
            <a:r>
              <a:rPr lang="en-US" sz="1000" dirty="0" err="1"/>
              <a:t>Ringler</a:t>
            </a:r>
            <a:r>
              <a:rPr lang="en-US" sz="1000" dirty="0"/>
              <a:t>, and PH </a:t>
            </a:r>
            <a:r>
              <a:rPr lang="en-US" sz="1000" dirty="0" err="1"/>
              <a:t>Lauritzen</a:t>
            </a:r>
            <a:r>
              <a:rPr lang="en-US" sz="1000" dirty="0"/>
              <a:t>. 2015. “Exploring a Multi-resolution Approach using AMIP Simulations.” Journal of Climate, early online. DOI: 10.1175/JCLI-D-14-00729.1</a:t>
            </a:r>
            <a:endParaRPr lang="en-US" sz="1000" dirty="0"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10000" y="5105400"/>
            <a:ext cx="533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Climate prediction at regional scales requires higher resolution while global simulation is necessary to allow the interactions with the target region and the rest of </a:t>
            </a:r>
            <a:r>
              <a:rPr lang="en-US" sz="1600" dirty="0" smtClean="0"/>
              <a:t>Earth. </a:t>
            </a:r>
            <a:r>
              <a:rPr lang="en-US" sz="1600" dirty="0" smtClean="0"/>
              <a:t>MPAS-A shows some promise of achieving both at reduced computational costs. 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3886200" y="1066800"/>
            <a:ext cx="3676650" cy="1746250"/>
            <a:chOff x="3886200" y="1143000"/>
            <a:chExt cx="3676650" cy="17462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86200" y="1371600"/>
              <a:ext cx="3676650" cy="151765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267200" y="1143000"/>
              <a:ext cx="8731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GPCP (</a:t>
              </a:r>
              <a:r>
                <a:rPr lang="en-US" sz="1200" dirty="0" err="1" smtClean="0"/>
                <a:t>obs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3600" y="1143000"/>
              <a:ext cx="9100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TMPA (</a:t>
              </a:r>
              <a:r>
                <a:rPr lang="en-US" sz="1200" dirty="0" err="1" smtClean="0"/>
                <a:t>obs</a:t>
              </a:r>
              <a:r>
                <a:rPr lang="en-US" sz="1200" dirty="0" smtClean="0"/>
                <a:t>)</a:t>
              </a:r>
              <a:endParaRPr lang="en-US" sz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86200" y="2771001"/>
            <a:ext cx="4979417" cy="1724799"/>
            <a:chOff x="3886200" y="2847201"/>
            <a:chExt cx="4979417" cy="172479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86200" y="3067050"/>
              <a:ext cx="4870450" cy="150495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114800" y="2847201"/>
              <a:ext cx="1191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MPAS-A, 120km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20494" y="2847201"/>
              <a:ext cx="11137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MPAS-A, 30km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39000" y="2847201"/>
              <a:ext cx="16266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MPAS-A, 120 to 30km* </a:t>
              </a:r>
              <a:endParaRPr lang="en-US" sz="12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886200" y="44958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Comparison of wet-season precipitation over S.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America between the observational data sets (top row) and MPAS-A simulations at three resolutions (bottom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).  *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  <a:ea typeface="+mn-ea"/>
                <a:cs typeface="+mn-cs"/>
              </a:rPr>
              <a:t>30km grid inside the circle transitioning to 120km 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153</TotalTime>
  <Words>241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13</cp:revision>
  <cp:lastPrinted>2011-05-11T17:30:12Z</cp:lastPrinted>
  <dcterms:created xsi:type="dcterms:W3CDTF">2012-10-05T18:57:41Z</dcterms:created>
  <dcterms:modified xsi:type="dcterms:W3CDTF">2015-05-11T23:01:40Z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