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vink" initials="JDO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8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90988A-B1F8-4F3A-AAD7-8ABD8564B2F7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645738-F089-4C63-86F4-DC042693C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095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30250" indent="-280988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23950" indent="-223838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573213" indent="-223838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22475" indent="-223838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4796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368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3940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512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163484F-2281-43B6-BFF6-93F70712FE1C}" type="slidenum">
              <a:rPr lang="en-US" alt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>
              <a:cs typeface="Arial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 smtClean="0"/>
              <a:t>http://www.pnnl.gov/science/highlights/highlights.asp?division=749</a:t>
            </a:r>
            <a:endParaRPr lang="en-US" altLang="en-US" sz="10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2230642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288929F4-C5A6-401A-A1C8-F9E29B57FF4B}" type="datetimeFigureOut">
              <a:rPr lang="en-US" altLang="en-US"/>
              <a:pPr>
                <a:defRPr/>
              </a:pPr>
              <a:t>5/24/2016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38D836DC-8003-470E-BCFB-52F4AE687D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3229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cs typeface="Arial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52400" y="112693"/>
            <a:ext cx="89154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b="1" dirty="0"/>
              <a:t>Improving Our Fundamental Understanding of the Role of Aerosol-Cloud Interactions in the Climate System 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304799" y="6305490"/>
            <a:ext cx="8458199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000" dirty="0"/>
              <a:t>J. Seinfeld , C. S. Bretherton, K. S. </a:t>
            </a:r>
            <a:r>
              <a:rPr lang="en-US" sz="1000" dirty="0" err="1"/>
              <a:t>Carslaw</a:t>
            </a:r>
            <a:r>
              <a:rPr lang="en-US" sz="1000" dirty="0"/>
              <a:t>, H. Coe, et al., “Improving Our Fundamental Understanding of the Role of Aerosol-Cloud Interactions in the Climate System.” </a:t>
            </a:r>
            <a:r>
              <a:rPr lang="en-US" sz="1000" i="1" dirty="0"/>
              <a:t>Proceedings of the National Academy of Sciences</a:t>
            </a:r>
            <a:r>
              <a:rPr lang="en-US" sz="1000" dirty="0"/>
              <a:t> </a:t>
            </a:r>
            <a:r>
              <a:rPr lang="en-US" sz="1000" b="1" dirty="0"/>
              <a:t>113</a:t>
            </a:r>
            <a:r>
              <a:rPr lang="en-US" sz="1000" dirty="0"/>
              <a:t>(21): 5781-5790. (2016) [DOI:10.1073/pnas.1514043113] </a:t>
            </a:r>
          </a:p>
        </p:txBody>
      </p:sp>
      <p:sp>
        <p:nvSpPr>
          <p:cNvPr id="3079" name="TextBox 9"/>
          <p:cNvSpPr txBox="1">
            <a:spLocks noChangeArrowheads="1"/>
          </p:cNvSpPr>
          <p:nvPr/>
        </p:nvSpPr>
        <p:spPr bwMode="auto">
          <a:xfrm>
            <a:off x="4648200" y="5572780"/>
            <a:ext cx="437856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1400" b="1" dirty="0" smtClean="0">
                <a:solidFill>
                  <a:srgbClr val="0000FF"/>
                </a:solidFill>
                <a:latin typeface="+mn-lt"/>
                <a:cs typeface="Arial" charset="0"/>
              </a:rPr>
              <a:t>Mechanism by which ice nucleating particles (INP) affect clouds and the Earth’s energy balance </a:t>
            </a: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76200" y="4724400"/>
            <a:ext cx="4876799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313" indent="-287338" eaLnBrk="0" hangingPunct="0"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15000"/>
              </a:spcBef>
            </a:pPr>
            <a:endParaRPr lang="en-US" altLang="en-US" sz="1600" dirty="0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152400" y="990600"/>
            <a:ext cx="40386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15000"/>
              </a:spcBef>
            </a:pPr>
            <a:r>
              <a:rPr lang="en-US" altLang="en-US" sz="1800" b="1" dirty="0"/>
              <a:t>Objective</a:t>
            </a:r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 smtClean="0"/>
              <a:t>Define a strategy for reducing uncertainty in estimates of aerosol effects on cloud radiative forcing</a:t>
            </a:r>
            <a:endParaRPr lang="en-US" altLang="en-US" sz="1600" dirty="0"/>
          </a:p>
          <a:p>
            <a:pPr algn="ctr" eaLnBrk="1" hangingPunct="1">
              <a:spcBef>
                <a:spcPts val="1200"/>
              </a:spcBef>
            </a:pPr>
            <a:r>
              <a:rPr lang="en-US" altLang="en-US" sz="1800" b="1" dirty="0"/>
              <a:t>Approach</a:t>
            </a:r>
            <a:endParaRPr lang="en-US" altLang="en-US" sz="1600" b="1" dirty="0"/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 smtClean="0"/>
              <a:t>Convene a </a:t>
            </a:r>
            <a:r>
              <a:rPr lang="en-US" sz="1600" dirty="0" err="1"/>
              <a:t>Sackler</a:t>
            </a:r>
            <a:r>
              <a:rPr lang="en-US" sz="1600" dirty="0"/>
              <a:t> Colloquium on “Improving Our Fundamental Understanding of the Role of Aerosol- Cloud Interactions in the Climate </a:t>
            </a:r>
            <a:r>
              <a:rPr lang="en-US" sz="1600" dirty="0" smtClean="0"/>
              <a:t>System” </a:t>
            </a:r>
            <a:endParaRPr lang="en-US" altLang="en-US" sz="1600" dirty="0" smtClean="0"/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 smtClean="0"/>
              <a:t>Manuscripts published in </a:t>
            </a:r>
            <a:r>
              <a:rPr lang="en-US" altLang="en-US" sz="1600" i="1" dirty="0" smtClean="0"/>
              <a:t>Proceedings of the National Academy of Sciences</a:t>
            </a:r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 smtClean="0"/>
              <a:t>Summarize findings in an overview manuscript</a:t>
            </a:r>
            <a:endParaRPr lang="en-US" altLang="en-US" sz="1600" dirty="0"/>
          </a:p>
          <a:p>
            <a:pPr algn="ctr" eaLnBrk="1" hangingPunct="1">
              <a:spcBef>
                <a:spcPct val="15000"/>
              </a:spcBef>
            </a:pPr>
            <a:r>
              <a:rPr lang="en-US" altLang="en-US" sz="1800" b="1" dirty="0"/>
              <a:t>Impact</a:t>
            </a:r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sz="1600" dirty="0"/>
              <a:t>A path forward involving planned field experiments, improved understanding of aerosol-cloud interactions from cloud-scale modeling, multi-scale global modeling, and multi-scale analysis of simulations and data </a:t>
            </a:r>
            <a:endParaRPr lang="en-US" altLang="en-US" sz="1600" dirty="0"/>
          </a:p>
          <a:p>
            <a:pPr marL="0" indent="0" eaLnBrk="1" hangingPunct="1">
              <a:spcBef>
                <a:spcPct val="15000"/>
              </a:spcBef>
            </a:pPr>
            <a:endParaRPr lang="en-US" altLang="en-US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1229380"/>
            <a:ext cx="4495800" cy="4223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15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sentation xmlns="http://schemas.microsoft.com/sharepoint/v3">Ghan-slide-CLUBB-March2015</Presentation>
    <Funding xmlns="98b00cf3-a6ce-40de-8923-f140beb786e9">ESM, RGCM, ASR, ORLCF computing resources</Funding>
    <SlideDescription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A3ADA40348D53C4EA114B46FA9468BEB" ma:contentTypeVersion="1" ma:contentTypeDescription="Microsoft PowerPoint Slide" ma:contentTypeScope="" ma:versionID="dbc4f2fd50e8b674fa18556b083337e9">
  <xsd:schema xmlns:xsd="http://www.w3.org/2001/XMLSchema" xmlns:xs="http://www.w3.org/2001/XMLSchema" xmlns:p="http://schemas.microsoft.com/office/2006/metadata/properties" xmlns:ns1="http://schemas.microsoft.com/sharepoint/v3" xmlns:ns2="98b00cf3-a6ce-40de-8923-f140beb786e9" targetNamespace="http://schemas.microsoft.com/office/2006/metadata/properties" ma:root="true" ma:fieldsID="369ecde004d64f13dca5f1ba268ab172" ns1:_="" ns2:_="">
    <xsd:import namespace="http://schemas.microsoft.com/sharepoint/v3"/>
    <xsd:import namespace="98b00cf3-a6ce-40de-8923-f140beb786e9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2:Funding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00cf3-a6ce-40de-8923-f140beb786e9" elementFormDefault="qualified">
    <xsd:import namespace="http://schemas.microsoft.com/office/2006/documentManagement/types"/>
    <xsd:import namespace="http://schemas.microsoft.com/office/infopath/2007/PartnerControls"/>
    <xsd:element name="Funding" ma:index="7" ma:displayName="Funding" ma:description="Funding Soure" ma:internalName="Funding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E57CF67-6BA6-4A1E-B8C5-B07E490E2EDB}">
  <ds:schemaRefs>
    <ds:schemaRef ds:uri="http://schemas.openxmlformats.org/package/2006/metadata/core-properties"/>
    <ds:schemaRef ds:uri="http://purl.org/dc/terms/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microsoft.com/sharepoint/v3"/>
    <ds:schemaRef ds:uri="http://schemas.microsoft.com/office/infopath/2007/PartnerControls"/>
    <ds:schemaRef ds:uri="98b00cf3-a6ce-40de-8923-f140beb786e9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7C11706-C08E-46DB-A51C-2002EDDF1A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8b00cf3-a6ce-40de-8923-f140beb786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12667</TotalTime>
  <Words>174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DOE-Sample-Slide-Highlights-Template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Ghan-slide-CLUBB-March2015</dc:title>
  <dc:creator>Steve.Ghan@pnnl.gov</dc:creator>
  <cp:lastModifiedBy>JOvink</cp:lastModifiedBy>
  <cp:revision>79</cp:revision>
  <cp:lastPrinted>2011-05-11T17:30:12Z</cp:lastPrinted>
  <dcterms:created xsi:type="dcterms:W3CDTF">2014-01-03T21:30:52Z</dcterms:created>
  <dcterms:modified xsi:type="dcterms:W3CDTF">2016-05-24T21:02:56Z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EP6D6TSR2XSE-14-219</vt:lpwstr>
  </property>
  <property fmtid="{D5CDD505-2E9C-101B-9397-08002B2CF9AE}" pid="3" name="_dlc_DocIdItemGuid">
    <vt:lpwstr>837cf63c-0d11-4ee4-b16f-79c376516758</vt:lpwstr>
  </property>
  <property fmtid="{D5CDD505-2E9C-101B-9397-08002B2CF9AE}" pid="4" name="_dlc_DocIdUrl">
    <vt:lpwstr>https://collaborate.pnl.gov/projects/asgc/research_highlights/_layouts/DocIdRedir.aspx?ID=EP6D6TSR2XSE-14-219, EP6D6TSR2XSE-14-219</vt:lpwstr>
  </property>
  <property fmtid="{D5CDD505-2E9C-101B-9397-08002B2CF9AE}" pid="5" name="Highlight">
    <vt:lpwstr/>
  </property>
  <property fmtid="{D5CDD505-2E9C-101B-9397-08002B2CF9AE}" pid="6" name="ContentTypeId">
    <vt:lpwstr>0x010100A22E315B1F3C42B49A0E90D2F9AB5AB100A3ADA40348D53C4EA114B46FA9468BEB</vt:lpwstr>
  </property>
  <property fmtid="{D5CDD505-2E9C-101B-9397-08002B2CF9AE}" pid="7" name="ContentType">
    <vt:lpwstr>Slide</vt:lpwstr>
  </property>
  <property fmtid="{D5CDD505-2E9C-101B-9397-08002B2CF9AE}" pid="8" name="Presentation">
    <vt:lpwstr>Ghan-slide-CLUBB-March2015</vt:lpwstr>
  </property>
  <property fmtid="{D5CDD505-2E9C-101B-9397-08002B2CF9AE}" pid="9" name="SlideDescription">
    <vt:lpwstr/>
  </property>
  <property fmtid="{D5CDD505-2E9C-101B-9397-08002B2CF9AE}" pid="10" name="FY">
    <vt:lpwstr/>
  </property>
  <property fmtid="{D5CDD505-2E9C-101B-9397-08002B2CF9AE}" pid="11" name="Funding">
    <vt:lpwstr>SciDAC</vt:lpwstr>
  </property>
</Properties>
</file>