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97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9959CA-CCB8-4212-9644-B26656DC336C}" type="datetimeFigureOut">
              <a:rPr lang="en-US" smtClean="0"/>
              <a:t>5/4/2015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BEBB60-FE01-4D96-9644-992FE4ECD41C}" type="slidenum">
              <a:rPr lang="en-US" smtClean="0"/>
              <a:t>‹#›</a:t>
            </a:fld>
            <a:endParaRPr lang="en-US"/>
          </a:p>
        </p:txBody>
      </p:sp>
    </p:spTree>
    <p:extLst>
      <p:ext uri="{BB962C8B-B14F-4D97-AF65-F5344CB8AC3E}">
        <p14:creationId xmlns:p14="http://schemas.microsoft.com/office/powerpoint/2010/main" val="4092018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896" indent="-285729">
              <a:defRPr>
                <a:solidFill>
                  <a:schemeClr val="tx1"/>
                </a:solidFill>
                <a:latin typeface="Calibri" pitchFamily="34" charset="0"/>
              </a:defRPr>
            </a:lvl2pPr>
            <a:lvl3pPr marL="1142918" indent="-228584">
              <a:defRPr>
                <a:solidFill>
                  <a:schemeClr val="tx1"/>
                </a:solidFill>
                <a:latin typeface="Calibri" pitchFamily="34" charset="0"/>
              </a:defRPr>
            </a:lvl3pPr>
            <a:lvl4pPr marL="1600084" indent="-228584">
              <a:defRPr>
                <a:solidFill>
                  <a:schemeClr val="tx1"/>
                </a:solidFill>
                <a:latin typeface="Calibri" pitchFamily="34" charset="0"/>
              </a:defRPr>
            </a:lvl4pPr>
            <a:lvl5pPr marL="2057252" indent="-228584">
              <a:defRPr>
                <a:solidFill>
                  <a:schemeClr val="tx1"/>
                </a:solidFill>
                <a:latin typeface="Calibri" pitchFamily="34" charset="0"/>
              </a:defRPr>
            </a:lvl5pPr>
            <a:lvl6pPr marL="2514418" indent="-228584" fontAlgn="base">
              <a:spcBef>
                <a:spcPct val="0"/>
              </a:spcBef>
              <a:spcAft>
                <a:spcPct val="0"/>
              </a:spcAft>
              <a:defRPr>
                <a:solidFill>
                  <a:schemeClr val="tx1"/>
                </a:solidFill>
                <a:latin typeface="Calibri" pitchFamily="34" charset="0"/>
              </a:defRPr>
            </a:lvl6pPr>
            <a:lvl7pPr marL="2971585" indent="-228584" fontAlgn="base">
              <a:spcBef>
                <a:spcPct val="0"/>
              </a:spcBef>
              <a:spcAft>
                <a:spcPct val="0"/>
              </a:spcAft>
              <a:defRPr>
                <a:solidFill>
                  <a:schemeClr val="tx1"/>
                </a:solidFill>
                <a:latin typeface="Calibri" pitchFamily="34" charset="0"/>
              </a:defRPr>
            </a:lvl7pPr>
            <a:lvl8pPr marL="3428752" indent="-228584" fontAlgn="base">
              <a:spcBef>
                <a:spcPct val="0"/>
              </a:spcBef>
              <a:spcAft>
                <a:spcPct val="0"/>
              </a:spcAft>
              <a:defRPr>
                <a:solidFill>
                  <a:schemeClr val="tx1"/>
                </a:solidFill>
                <a:latin typeface="Calibri" pitchFamily="34" charset="0"/>
              </a:defRPr>
            </a:lvl8pPr>
            <a:lvl9pPr marL="3885919" indent="-228584"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6EB71FBE-03F6-4942-A271-C4ACB4296695}" type="slidenum">
              <a:rPr lang="en-US" smtClean="0"/>
              <a:pPr fontAlgn="base">
                <a:spcBef>
                  <a:spcPct val="0"/>
                </a:spcBef>
                <a:spcAft>
                  <a:spcPct val="0"/>
                </a:spcAft>
                <a:defRPr/>
              </a:pPr>
              <a:t>1</a:t>
            </a:fld>
            <a:endParaRPr lang="en-US" dirty="0" smtClean="0"/>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a:t>
            </a:r>
            <a:r>
              <a:rPr lang="en-US" altLang="en-US" sz="1000" smtClean="0"/>
              <a:t>www.pnnl.gov/science/highlights/highlights.asp?division=749</a:t>
            </a:r>
            <a:endParaRPr lang="en-US" altLang="en-US" sz="10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smtClean="0"/>
              <a:t>Click icon to add table</a:t>
            </a:r>
            <a:endParaRPr lang="en-US" noProof="0" dirty="0" smtClean="0"/>
          </a:p>
        </p:txBody>
      </p:sp>
    </p:spTree>
    <p:extLst>
      <p:ext uri="{BB962C8B-B14F-4D97-AF65-F5344CB8AC3E}">
        <p14:creationId xmlns:p14="http://schemas.microsoft.com/office/powerpoint/2010/main" val="352050181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A37316E-23E3-40B6-86C2-383922F300A0}" type="datetimeFigureOut">
              <a:rPr lang="en-US"/>
              <a:pPr>
                <a:defRPr/>
              </a:pPr>
              <a:t>5/4/2015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730E752-6A89-427B-B287-02958B57ECE9}" type="slidenum">
              <a:rPr lang="en-US"/>
              <a:pPr>
                <a:defRPr/>
              </a:pPr>
              <a:t>‹#›</a:t>
            </a:fld>
            <a:endParaRPr lang="en-US" dirty="0"/>
          </a:p>
        </p:txBody>
      </p:sp>
    </p:spTree>
    <p:extLst>
      <p:ext uri="{BB962C8B-B14F-4D97-AF65-F5344CB8AC3E}">
        <p14:creationId xmlns:p14="http://schemas.microsoft.com/office/powerpoint/2010/main" val="1331218863"/>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spcBef>
                <a:spcPct val="15000"/>
              </a:spcBef>
            </a:pPr>
            <a:endParaRPr lang="en-US" altLang="en-US" sz="1600" dirty="0"/>
          </a:p>
        </p:txBody>
      </p:sp>
      <p:sp>
        <p:nvSpPr>
          <p:cNvPr id="3075" name="Rectangle 4"/>
          <p:cNvSpPr>
            <a:spLocks noChangeArrowheads="1"/>
          </p:cNvSpPr>
          <p:nvPr/>
        </p:nvSpPr>
        <p:spPr bwMode="auto">
          <a:xfrm>
            <a:off x="152400" y="1090100"/>
            <a:ext cx="3429000" cy="5386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b="1" dirty="0">
                <a:cs typeface="Arial" pitchFamily="34" charset="0"/>
              </a:rPr>
              <a:t>Objective</a:t>
            </a:r>
          </a:p>
          <a:p>
            <a:pPr marL="285750" indent="-285750">
              <a:spcBef>
                <a:spcPts val="0"/>
              </a:spcBef>
              <a:spcAft>
                <a:spcPts val="600"/>
              </a:spcAft>
              <a:buFont typeface="Arial" pitchFamily="34" charset="0"/>
              <a:buChar char="●"/>
              <a:defRPr/>
            </a:pPr>
            <a:r>
              <a:rPr lang="en-US" sz="1600" dirty="0" smtClean="0">
                <a:cs typeface="Arial" pitchFamily="34" charset="0"/>
              </a:rPr>
              <a:t>Implement new parameterizations for SOAs in a global aerosol climate model based on newly developed knowledge of processes governing SOA formation and evolution </a:t>
            </a:r>
          </a:p>
          <a:p>
            <a:pPr>
              <a:spcBef>
                <a:spcPts val="0"/>
              </a:spcBef>
              <a:spcAft>
                <a:spcPts val="600"/>
              </a:spcAft>
              <a:defRPr/>
            </a:pPr>
            <a:endParaRPr lang="en-US" sz="1600" dirty="0">
              <a:cs typeface="Arial" pitchFamily="34" charset="0"/>
            </a:endParaRPr>
          </a:p>
          <a:p>
            <a:pPr marL="231775" indent="-231775" algn="ctr">
              <a:spcBef>
                <a:spcPts val="600"/>
              </a:spcBef>
              <a:defRPr/>
            </a:pPr>
            <a:r>
              <a:rPr lang="en-US" b="1" dirty="0" smtClean="0">
                <a:cs typeface="Arial" pitchFamily="34" charset="0"/>
              </a:rPr>
              <a:t>Approach</a:t>
            </a:r>
            <a:endParaRPr lang="en-US" sz="1600" b="1" dirty="0">
              <a:cs typeface="Arial" pitchFamily="34" charset="0"/>
            </a:endParaRPr>
          </a:p>
          <a:p>
            <a:pPr marL="285750" indent="-285750">
              <a:spcBef>
                <a:spcPts val="0"/>
              </a:spcBef>
              <a:spcAft>
                <a:spcPts val="600"/>
              </a:spcAft>
              <a:buFont typeface="Arial" pitchFamily="34" charset="0"/>
              <a:buChar char="●"/>
              <a:defRPr/>
            </a:pPr>
            <a:r>
              <a:rPr lang="en-US" sz="1600" dirty="0" smtClean="0">
                <a:cs typeface="Arial" pitchFamily="34" charset="0"/>
              </a:rPr>
              <a:t>Evaluate the new advanced SOA parameterizations with surface, aircraft and satellite measurements</a:t>
            </a:r>
            <a:endParaRPr lang="en-US" sz="1600" dirty="0">
              <a:cs typeface="Arial" pitchFamily="34" charset="0"/>
            </a:endParaRPr>
          </a:p>
          <a:p>
            <a:pPr marL="285750" indent="-285750">
              <a:spcBef>
                <a:spcPts val="0"/>
              </a:spcBef>
              <a:spcAft>
                <a:spcPts val="600"/>
              </a:spcAft>
              <a:buFont typeface="Arial" pitchFamily="34" charset="0"/>
              <a:buChar char="●"/>
              <a:defRPr/>
            </a:pPr>
            <a:r>
              <a:rPr lang="en-US" sz="1600" dirty="0" smtClean="0">
                <a:cs typeface="Arial" pitchFamily="34" charset="0"/>
              </a:rPr>
              <a:t>Demonstrate model performance compared to previous treatments</a:t>
            </a:r>
            <a:endParaRPr lang="en-US" sz="1600" dirty="0">
              <a:cs typeface="Arial" pitchFamily="34" charset="0"/>
            </a:endParaRPr>
          </a:p>
        </p:txBody>
      </p:sp>
      <p:sp>
        <p:nvSpPr>
          <p:cNvPr id="3076" name="Rectangle 5"/>
          <p:cNvSpPr>
            <a:spLocks noChangeArrowheads="1"/>
          </p:cNvSpPr>
          <p:nvPr/>
        </p:nvSpPr>
        <p:spPr bwMode="auto">
          <a:xfrm>
            <a:off x="175071" y="36338"/>
            <a:ext cx="86106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sz="3000" b="1" dirty="0" smtClean="0">
                <a:latin typeface="+mn-lt"/>
                <a:cs typeface="Arial" pitchFamily="34" charset="0"/>
              </a:rPr>
              <a:t>Advanced Secondary Organic Aerosol Paradigm in a Global Model Produces Large Improvements</a:t>
            </a:r>
            <a:endParaRPr lang="en-US" sz="3000" b="1" dirty="0">
              <a:latin typeface="+mn-lt"/>
              <a:cs typeface="Arial" pitchFamily="34" charset="0"/>
            </a:endParaRPr>
          </a:p>
        </p:txBody>
      </p:sp>
      <p:sp>
        <p:nvSpPr>
          <p:cNvPr id="3077" name="Text Box 6"/>
          <p:cNvSpPr txBox="1">
            <a:spLocks noChangeArrowheads="1"/>
          </p:cNvSpPr>
          <p:nvPr/>
        </p:nvSpPr>
        <p:spPr bwMode="auto">
          <a:xfrm>
            <a:off x="304801" y="6227802"/>
            <a:ext cx="8730094"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r>
              <a:rPr lang="en-US" sz="1000" dirty="0"/>
              <a:t>Shrivastava M, R Easter, X Liu, A </a:t>
            </a:r>
            <a:r>
              <a:rPr lang="en-US" sz="1000" dirty="0" err="1"/>
              <a:t>Zelenyuk</a:t>
            </a:r>
            <a:r>
              <a:rPr lang="en-US" sz="1000" dirty="0"/>
              <a:t>, B Singh, K Zhang K, P-L Ma, D Chand, S Ghan, JL Jimenez, Q Zhang, J Fast, P Rasch, and P </a:t>
            </a:r>
            <a:r>
              <a:rPr lang="en-US" sz="1000" dirty="0" err="1"/>
              <a:t>Tiitta</a:t>
            </a:r>
            <a:r>
              <a:rPr lang="en-US" sz="1000" dirty="0"/>
              <a:t>. 2015. “Global Transformation and Fate of SOA: Implications of Low Volatility SOA and Gas-Phase Fragmentation Reactions</a:t>
            </a:r>
            <a:r>
              <a:rPr lang="en-US" sz="1000" i="1" dirty="0"/>
              <a:t>.” Journal of Geophysical Research-Atmospheres</a:t>
            </a:r>
            <a:r>
              <a:rPr lang="en-US" sz="1000" dirty="0"/>
              <a:t>, accepted. DOI: 10.1002/2014JD022563</a:t>
            </a:r>
          </a:p>
        </p:txBody>
      </p:sp>
      <p:sp>
        <p:nvSpPr>
          <p:cNvPr id="3079" name="Rectangle 2"/>
          <p:cNvSpPr>
            <a:spLocks noChangeArrowheads="1"/>
          </p:cNvSpPr>
          <p:nvPr/>
        </p:nvSpPr>
        <p:spPr bwMode="auto">
          <a:xfrm>
            <a:off x="3505200" y="3886200"/>
            <a:ext cx="56388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1313" indent="-287338" eaLnBrk="0" hangingPunct="0">
              <a:tabLst>
                <a:tab pos="338138" algn="l"/>
              </a:tabLst>
              <a:defRPr>
                <a:solidFill>
                  <a:schemeClr val="tx1"/>
                </a:solidFill>
                <a:latin typeface="Calibri" pitchFamily="34" charset="0"/>
                <a:cs typeface="Arial" charset="0"/>
              </a:defRPr>
            </a:lvl1pPr>
            <a:lvl2pPr marL="742950" indent="-285750" eaLnBrk="0" hangingPunct="0">
              <a:tabLst>
                <a:tab pos="338138" algn="l"/>
              </a:tabLst>
              <a:defRPr>
                <a:solidFill>
                  <a:schemeClr val="tx1"/>
                </a:solidFill>
                <a:latin typeface="Calibri" pitchFamily="34" charset="0"/>
                <a:cs typeface="Arial" charset="0"/>
              </a:defRPr>
            </a:lvl2pPr>
            <a:lvl3pPr marL="1143000" indent="-228600" eaLnBrk="0" hangingPunct="0">
              <a:tabLst>
                <a:tab pos="338138" algn="l"/>
              </a:tabLst>
              <a:defRPr>
                <a:solidFill>
                  <a:schemeClr val="tx1"/>
                </a:solidFill>
                <a:latin typeface="Calibri" pitchFamily="34" charset="0"/>
                <a:cs typeface="Arial" charset="0"/>
              </a:defRPr>
            </a:lvl3pPr>
            <a:lvl4pPr marL="1600200" indent="-228600" eaLnBrk="0" hangingPunct="0">
              <a:tabLst>
                <a:tab pos="338138" algn="l"/>
              </a:tabLst>
              <a:defRPr>
                <a:solidFill>
                  <a:schemeClr val="tx1"/>
                </a:solidFill>
                <a:latin typeface="Calibri" pitchFamily="34" charset="0"/>
                <a:cs typeface="Arial" charset="0"/>
              </a:defRPr>
            </a:lvl4pPr>
            <a:lvl5pPr marL="2057400" indent="-228600" eaLnBrk="0" hangingPunct="0">
              <a:tabLst>
                <a:tab pos="338138"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338138"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338138"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338138"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338138" algn="l"/>
              </a:tabLst>
              <a:defRPr>
                <a:solidFill>
                  <a:schemeClr val="tx1"/>
                </a:solidFill>
                <a:latin typeface="Calibri" pitchFamily="34" charset="0"/>
                <a:cs typeface="Arial" charset="0"/>
              </a:defRPr>
            </a:lvl9pPr>
          </a:lstStyle>
          <a:p>
            <a:pPr algn="ctr" eaLnBrk="1" hangingPunct="1">
              <a:spcBef>
                <a:spcPct val="15000"/>
              </a:spcBef>
            </a:pPr>
            <a:r>
              <a:rPr lang="en-US" altLang="en-US" b="1" dirty="0"/>
              <a:t>Impact</a:t>
            </a:r>
          </a:p>
          <a:p>
            <a:pPr eaLnBrk="1" hangingPunct="1">
              <a:spcBef>
                <a:spcPts val="0"/>
              </a:spcBef>
              <a:spcAft>
                <a:spcPts val="600"/>
              </a:spcAft>
              <a:buFont typeface="Arial" charset="0"/>
              <a:buChar char="●"/>
            </a:pPr>
            <a:r>
              <a:rPr lang="en-US" altLang="en-US" sz="1600" dirty="0" smtClean="0"/>
              <a:t>New SOA paradigms implemented for the first time in a global model produce large model improvement, especially in areas influenced by biomass burning emissions</a:t>
            </a:r>
          </a:p>
          <a:p>
            <a:pPr eaLnBrk="1" hangingPunct="1">
              <a:spcBef>
                <a:spcPts val="0"/>
              </a:spcBef>
              <a:spcAft>
                <a:spcPts val="600"/>
              </a:spcAft>
              <a:buFont typeface="Arial" charset="0"/>
              <a:buChar char="●"/>
            </a:pPr>
            <a:r>
              <a:rPr lang="en-US" altLang="en-US" sz="1600" dirty="0"/>
              <a:t>Experimentally-based non-volatile SOA treatment increases predicted burdens and lifetimes of SOA globally </a:t>
            </a:r>
          </a:p>
          <a:p>
            <a:pPr eaLnBrk="1" hangingPunct="1">
              <a:spcBef>
                <a:spcPts val="0"/>
              </a:spcBef>
              <a:spcAft>
                <a:spcPts val="600"/>
              </a:spcAft>
              <a:buFont typeface="Arial" charset="0"/>
              <a:buChar char="●"/>
            </a:pPr>
            <a:r>
              <a:rPr lang="en-US" altLang="en-US" sz="1600" dirty="0" smtClean="0"/>
              <a:t>New treatment predicts about an order of magnitude higher direct radiative forcing by SOA compared to previous studies.</a:t>
            </a:r>
            <a:endParaRPr lang="en-US" altLang="en-US" sz="1600" dirty="0"/>
          </a:p>
        </p:txBody>
      </p:sp>
      <p:grpSp>
        <p:nvGrpSpPr>
          <p:cNvPr id="3" name="Group 2"/>
          <p:cNvGrpSpPr/>
          <p:nvPr/>
        </p:nvGrpSpPr>
        <p:grpSpPr>
          <a:xfrm>
            <a:off x="4038600" y="984503"/>
            <a:ext cx="5015344" cy="2755246"/>
            <a:chOff x="4038600" y="984503"/>
            <a:chExt cx="5015344" cy="2755246"/>
          </a:xfrm>
        </p:grpSpPr>
        <p:sp>
          <p:nvSpPr>
            <p:cNvPr id="13" name="TextBox 9"/>
            <p:cNvSpPr txBox="1">
              <a:spLocks noChangeArrowheads="1"/>
            </p:cNvSpPr>
            <p:nvPr/>
          </p:nvSpPr>
          <p:spPr bwMode="auto">
            <a:xfrm>
              <a:off x="7315199" y="1062093"/>
              <a:ext cx="1738745"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ts val="600"/>
                </a:spcBef>
              </a:pPr>
              <a:r>
                <a:rPr lang="en-US" altLang="en-US" sz="1200" b="1" dirty="0" smtClean="0">
                  <a:solidFill>
                    <a:srgbClr val="0000FF"/>
                  </a:solidFill>
                  <a:latin typeface="Arial" charset="0"/>
                </a:rPr>
                <a:t>Revised SOA model (green) gives much better agreement with observed  organic aerosol vertical profile measured downwind of biomass burning plumes over the Arctic region. Previous model (red) completely fails to simulate </a:t>
              </a:r>
              <a:r>
                <a:rPr lang="en-US" altLang="en-US" sz="1200" b="1" dirty="0">
                  <a:solidFill>
                    <a:srgbClr val="0000FF"/>
                  </a:solidFill>
                  <a:latin typeface="Arial" charset="0"/>
                </a:rPr>
                <a:t>organic </a:t>
              </a:r>
              <a:r>
                <a:rPr lang="en-US" altLang="en-US" sz="1200" b="1" dirty="0" smtClean="0">
                  <a:solidFill>
                    <a:srgbClr val="0000FF"/>
                  </a:solidFill>
                  <a:latin typeface="Arial" charset="0"/>
                </a:rPr>
                <a:t>aerosol.</a:t>
              </a:r>
              <a:endParaRPr lang="en-US" altLang="en-US" sz="1200" b="1" dirty="0">
                <a:solidFill>
                  <a:srgbClr val="0000FF"/>
                </a:solidFill>
                <a:latin typeface="Arial" charset="0"/>
              </a:endParaRP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984503"/>
              <a:ext cx="3276599" cy="26514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2754296326"/>
      </p:ext>
    </p:extLst>
  </p:cSld>
  <p:clrMapOvr>
    <a:masterClrMapping/>
  </p:clrMapOvr>
  <p:timing>
    <p:tnLst>
      <p:par>
        <p:cTn id="1" dur="indefinite" restart="never" nodeType="tmRoot"/>
      </p:par>
    </p:tnLst>
  </p:timing>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resentation xmlns="http://schemas.microsoft.com/sharepoint/v3">Shrivastava-slide-Global transformation and fate of SOA-April2015</Presentation>
    <Funding xmlns="98b00cf3-a6ce-40de-8923-f140beb786e9">SciDac ACES4BGC, ASR, EMSL, PIC and NERSC computing resources</Funding>
    <SlideDescription xmlns="http://schemas.microsoft.com/sharepoint/v3" xsi:nil="true"/>
  </documentManagement>
</p:properties>
</file>

<file path=customXml/itemProps1.xml><?xml version="1.0" encoding="utf-8"?>
<ds:datastoreItem xmlns:ds="http://schemas.openxmlformats.org/officeDocument/2006/customXml" ds:itemID="{527035AA-8B0E-4765-B624-ADC5849E95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9DD686D-65FC-416F-B2C9-5658A4374E7A}">
  <ds:schemaRefs>
    <ds:schemaRef ds:uri="http://schemas.microsoft.com/office/infopath/2007/PartnerControls"/>
    <ds:schemaRef ds:uri="http://purl.org/dc/dcmitype/"/>
    <ds:schemaRef ds:uri="http://schemas.microsoft.com/office/2006/metadata/properties"/>
    <ds:schemaRef ds:uri="http://purl.org/dc/elements/1.1/"/>
    <ds:schemaRef ds:uri="http://schemas.microsoft.com/sharepoint/v3"/>
    <ds:schemaRef ds:uri="http://purl.org/dc/terms/"/>
    <ds:schemaRef ds:uri="http://schemas.microsoft.com/office/2006/documentManagement/types"/>
    <ds:schemaRef ds:uri="http://schemas.openxmlformats.org/package/2006/metadata/core-properties"/>
    <ds:schemaRef ds:uri="98b00cf3-a6ce-40de-8923-f140beb786e9"/>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290</TotalTime>
  <Words>231</Words>
  <Application>Microsoft Office PowerPoint</Application>
  <PresentationFormat>On-screen Show (4:3)</PresentationFormat>
  <Paragraphs>15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DOE-Sample-Slide-Highlights-Template</vt:lpstr>
      <vt:lpstr>PowerPoint Presentation</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Shrivastava-slide-Global transformation and fate of SOA-April2015</dc:title>
  <dc:creator>Shrivastava, Manishkumar B</dc:creator>
  <cp:lastModifiedBy>JOvink</cp:lastModifiedBy>
  <cp:revision>34</cp:revision>
  <cp:lastPrinted>2011-05-11T17:30:12Z</cp:lastPrinted>
  <dcterms:created xsi:type="dcterms:W3CDTF">2015-04-10T21:49:56Z</dcterms:created>
  <dcterms:modified xsi:type="dcterms:W3CDTF">2015-05-04T23:43:13Z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EP6D6TSR2XSE-15-9</vt:lpwstr>
  </property>
  <property fmtid="{D5CDD505-2E9C-101B-9397-08002B2CF9AE}" pid="3" name="_dlc_DocIdItemGuid">
    <vt:lpwstr>911fad3e-52e2-4c13-bee4-bc40eaf09e24</vt:lpwstr>
  </property>
  <property fmtid="{D5CDD505-2E9C-101B-9397-08002B2CF9AE}" pid="4" name="_dlc_DocIdUrl">
    <vt:lpwstr>https://collaborate.pnl.gov/projects/asgc/research_highlights/_layouts/DocIdRedir.aspx?ID=EP6D6TSR2XSE-15-9, EP6D6TSR2XSE-15-9</vt:lpwstr>
  </property>
  <property fmtid="{D5CDD505-2E9C-101B-9397-08002B2CF9AE}" pid="5" name="Highlight">
    <vt:lpwstr/>
  </property>
  <property fmtid="{D5CDD505-2E9C-101B-9397-08002B2CF9AE}" pid="6" name="FY">
    <vt:lpwstr/>
  </property>
  <property fmtid="{D5CDD505-2E9C-101B-9397-08002B2CF9AE}" pid="7" name="Funding">
    <vt:lpwstr>SciDac ACES4BGC, ASR, EMSL, PIC and NERSC computing resources</vt:lpwstr>
  </property>
  <property fmtid="{D5CDD505-2E9C-101B-9397-08002B2CF9AE}" pid="8" name="ContentTypeId">
    <vt:lpwstr>0x010100A22E315B1F3C42B49A0E90D2F9AB5AB100A3ADA40348D53C4EA114B46FA9468BEB</vt:lpwstr>
  </property>
  <property fmtid="{D5CDD505-2E9C-101B-9397-08002B2CF9AE}" pid="9" name="ContentType">
    <vt:lpwstr>Slide</vt:lpwstr>
  </property>
  <property fmtid="{D5CDD505-2E9C-101B-9397-08002B2CF9AE}" pid="10" name="Presentation">
    <vt:lpwstr>Shrivastava-slide-Global transformation and fate of SOA-April2015</vt:lpwstr>
  </property>
  <property fmtid="{D5CDD505-2E9C-101B-9397-08002B2CF9AE}" pid="11" name="SlideDescription">
    <vt:lpwstr/>
  </property>
</Properties>
</file>