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5"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220" autoAdjust="0"/>
  </p:normalViewPr>
  <p:slideViewPr>
    <p:cSldViewPr>
      <p:cViewPr varScale="1">
        <p:scale>
          <a:sx n="146" d="100"/>
          <a:sy n="146" d="100"/>
        </p:scale>
        <p:origin x="-88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4/8/16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dirty="0"/>
          </a:p>
        </p:txBody>
      </p:sp>
    </p:spTree>
    <p:extLst>
      <p:ext uri="{BB962C8B-B14F-4D97-AF65-F5344CB8AC3E}">
        <p14:creationId xmlns:p14="http://schemas.microsoft.com/office/powerpoint/2010/main" val="407168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common feature of climate model simulations of global warming is an increase in the reflectivity of cold clouds at middle and high latitudes.  This increase is primarily due to the increase in cloud liquid water content, part of which arises from phase transitions from ice to liquid.  Because liquid clouds tend to be more reflective than ice clouds, this phase transition acts as a stabilizing feedback, limiting the amount of warming in response to increased carbon dioxide. The icier the clouds to begin with, the more liquid is gained as the planet warms, so this stabilizing feedback is stronger in models containing less liquid relative to ice at sub-freezing temperatures. Because most models’ clouds contain too much ice that is susceptible to becoming liquid with warming, their stabilizing cloud phase feedback may be unrealistically strong. To explore the implications of changing the ice-to-liquid ratio for cloud feedback and climate sensitivity, researchers at Yale and LLNL modified parameters in CESM version 1.0.6.  They saw a systematic weakening of the cloud phase feedback and increase in climate sensitivity as they transitioned from model versions that readily convert liquid to ice below freezing to model versions that can maintain liquid down to colder temperatures.  In the two model versions in which the ice-to-liquid ratio were in close agreement with clouds observed in nature by the CALIOP instrument, the model’s climate sensitivity was 1-1.3 degrees C larger than in the default model. Given that most climate models too readily convert liquid to ice below freezing, the results imply that they may also exaggerate the increase in cloud reflectivity as the atmosphere warms and hence underestimate climate sensitivity. </a:t>
            </a:r>
            <a:r>
              <a:rPr lang="en-US" sz="1200" kern="1200" smtClean="0">
                <a:solidFill>
                  <a:schemeClr val="tx1"/>
                </a:solidFill>
                <a:effectLst/>
                <a:latin typeface="+mn-lt"/>
                <a:ea typeface="+mn-ea"/>
                <a:cs typeface="+mn-cs"/>
              </a:rPr>
              <a:t>Independent confirmation with other, less sensitive, models will be important for establishing the robustness of the result.</a:t>
            </a:r>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4/8/16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4/8/16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4/8/16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600200"/>
            <a:ext cx="38481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dirty="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dirty="0"/>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smtClean="0">
                <a:solidFill>
                  <a:schemeClr val="bg1"/>
                </a:solidFill>
                <a:ea typeface="Rod"/>
                <a:cs typeface="Rod"/>
              </a:rPr>
              <a:t>BER Climate Research</a:t>
            </a:r>
            <a:endParaRPr lang="en-US" sz="1200" b="1" dirty="0">
              <a:solidFill>
                <a:schemeClr val="bg1"/>
              </a:solidFill>
              <a:ea typeface="Rod"/>
              <a:cs typeface="Rod"/>
            </a:endParaRPr>
          </a:p>
        </p:txBody>
      </p:sp>
    </p:spTree>
  </p:cSld>
  <p:clrMapOvr>
    <a:masterClrMapping/>
  </p:clrMapOvr>
  <p:transition xmlns:p14="http://schemas.microsoft.com/office/powerpoint/2010/mai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4/8/16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4/8/16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636D64-B606-4833-8E9E-A8FC51B35A1D}" type="datetimeFigureOut">
              <a:rPr lang="en-US" smtClean="0"/>
              <a:pPr/>
              <a:t>4/8/16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636D64-B606-4833-8E9E-A8FC51B35A1D}" type="datetimeFigureOut">
              <a:rPr lang="en-US" smtClean="0"/>
              <a:pPr/>
              <a:t>4/8/16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636D64-B606-4833-8E9E-A8FC51B35A1D}" type="datetimeFigureOut">
              <a:rPr lang="en-US" smtClean="0"/>
              <a:pPr/>
              <a:t>4/8/16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4/8/16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4/8/16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4/8/16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4/8/16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dirty="0"/>
          </a:p>
        </p:txBody>
      </p:sp>
      <p:sp>
        <p:nvSpPr>
          <p:cNvPr id="5" name="TextBox 4"/>
          <p:cNvSpPr txBox="1"/>
          <p:nvPr/>
        </p:nvSpPr>
        <p:spPr>
          <a:xfrm>
            <a:off x="0" y="76200"/>
            <a:ext cx="8915400" cy="1200328"/>
          </a:xfrm>
          <a:prstGeom prst="rect">
            <a:avLst/>
          </a:prstGeom>
          <a:noFill/>
        </p:spPr>
        <p:txBody>
          <a:bodyPr wrap="square">
            <a:spAutoFit/>
          </a:bodyPr>
          <a:lstStyle/>
          <a:p>
            <a:r>
              <a:rPr lang="en-US" sz="2400" b="1" dirty="0"/>
              <a:t>Observational constraints on </a:t>
            </a:r>
            <a:r>
              <a:rPr lang="en-US" sz="2400" b="1" dirty="0" smtClean="0"/>
              <a:t/>
            </a:r>
            <a:br>
              <a:rPr lang="en-US" sz="2400" b="1" dirty="0" smtClean="0"/>
            </a:br>
            <a:r>
              <a:rPr lang="en-US" sz="2400" b="1" dirty="0" smtClean="0"/>
              <a:t>mixed</a:t>
            </a:r>
            <a:r>
              <a:rPr lang="en-US" sz="2400" b="1" dirty="0"/>
              <a:t>-phase </a:t>
            </a:r>
            <a:r>
              <a:rPr lang="en-US" sz="2400" b="1" dirty="0" smtClean="0"/>
              <a:t>clouds imply </a:t>
            </a:r>
            <a:br>
              <a:rPr lang="en-US" sz="2400" b="1" dirty="0" smtClean="0"/>
            </a:br>
            <a:r>
              <a:rPr lang="en-US" sz="2400" b="1" dirty="0" smtClean="0"/>
              <a:t>higher </a:t>
            </a:r>
            <a:r>
              <a:rPr lang="en-US" sz="2400" b="1" dirty="0"/>
              <a:t>climate sensitivity</a:t>
            </a:r>
            <a:endParaRPr lang="en-US" sz="2400" dirty="0"/>
          </a:p>
        </p:txBody>
      </p:sp>
      <p:sp>
        <p:nvSpPr>
          <p:cNvPr id="12" name="TextBox 11"/>
          <p:cNvSpPr txBox="1"/>
          <p:nvPr/>
        </p:nvSpPr>
        <p:spPr>
          <a:xfrm>
            <a:off x="76200" y="6172200"/>
            <a:ext cx="8839200" cy="43088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100" b="1" dirty="0"/>
              <a:t>Reference</a:t>
            </a:r>
            <a:r>
              <a:rPr lang="en-GB" sz="1100" b="1" dirty="0" smtClean="0"/>
              <a:t>: </a:t>
            </a:r>
            <a:r>
              <a:rPr lang="en-GB" sz="1100" dirty="0" smtClean="0"/>
              <a:t>Tan</a:t>
            </a:r>
            <a:r>
              <a:rPr lang="en-GB" sz="1100" dirty="0"/>
              <a:t>, I., T. </a:t>
            </a:r>
            <a:r>
              <a:rPr lang="en-GB" sz="1100" dirty="0" err="1"/>
              <a:t>Storelvmo</a:t>
            </a:r>
            <a:r>
              <a:rPr lang="en-GB" sz="1100" dirty="0"/>
              <a:t>, and M. D. Zelinka, 2016: Observational constraints on mixed-phase clouds imply higher climate sensitivity, </a:t>
            </a:r>
            <a:r>
              <a:rPr lang="en-GB" sz="1100" i="1" dirty="0" smtClean="0"/>
              <a:t>Science</a:t>
            </a:r>
            <a:r>
              <a:rPr lang="en-GB" sz="1100" dirty="0"/>
              <a:t>, 352, 6282, 224-227, doi:10.1126/science.aad5300</a:t>
            </a:r>
            <a:r>
              <a:rPr lang="en-GB" sz="1100" dirty="0" smtClean="0"/>
              <a:t>.</a:t>
            </a:r>
            <a:endParaRPr lang="en-GB" sz="1100" dirty="0"/>
          </a:p>
        </p:txBody>
      </p:sp>
      <p:sp>
        <p:nvSpPr>
          <p:cNvPr id="2" name="Rectangle 1"/>
          <p:cNvSpPr/>
          <p:nvPr/>
        </p:nvSpPr>
        <p:spPr>
          <a:xfrm>
            <a:off x="7775378" y="762000"/>
            <a:ext cx="381000" cy="4572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p:nvSpPr>
        <p:spPr>
          <a:xfrm>
            <a:off x="0" y="1371600"/>
            <a:ext cx="4648200" cy="4770537"/>
          </a:xfrm>
          <a:prstGeom prst="rect">
            <a:avLst/>
          </a:prstGeom>
          <a:noFill/>
        </p:spPr>
        <p:txBody>
          <a:bodyPr wrap="square" rtlCol="0">
            <a:spAutoFit/>
          </a:bodyPr>
          <a:lstStyle/>
          <a:p>
            <a:r>
              <a:rPr lang="en-US" sz="1600" b="1" u="sng" dirty="0" smtClean="0"/>
              <a:t>Objective</a:t>
            </a:r>
            <a:r>
              <a:rPr lang="en-US" sz="1600" b="1" dirty="0"/>
              <a:t>:</a:t>
            </a:r>
            <a:r>
              <a:rPr lang="en-US" sz="1600" dirty="0"/>
              <a:t> </a:t>
            </a:r>
            <a:r>
              <a:rPr lang="en-US" sz="1600" dirty="0" smtClean="0"/>
              <a:t>Given </a:t>
            </a:r>
            <a:r>
              <a:rPr lang="en-US" sz="1600" dirty="0"/>
              <a:t>the known tendency for models to simulate clouds with too little liquid below </a:t>
            </a:r>
            <a:r>
              <a:rPr lang="en-US" sz="1600" dirty="0" smtClean="0"/>
              <a:t>freezing, the authors explored </a:t>
            </a:r>
            <a:r>
              <a:rPr lang="en-US" sz="1600" dirty="0"/>
              <a:t>the implications of changing the </a:t>
            </a:r>
            <a:r>
              <a:rPr lang="en-US" sz="1600" dirty="0" err="1" smtClean="0"/>
              <a:t>supercooled</a:t>
            </a:r>
            <a:r>
              <a:rPr lang="en-US" sz="1600" dirty="0" smtClean="0"/>
              <a:t> liquid fraction (SLF) in a single model for its cloud </a:t>
            </a:r>
            <a:r>
              <a:rPr lang="en-US" sz="1600" dirty="0"/>
              <a:t>feedback and climate </a:t>
            </a:r>
            <a:r>
              <a:rPr lang="en-US" sz="1600" dirty="0" smtClean="0"/>
              <a:t>sensitivity. </a:t>
            </a:r>
            <a:endParaRPr lang="en-US" sz="1600" dirty="0" smtClean="0"/>
          </a:p>
          <a:p>
            <a:r>
              <a:rPr lang="en-US" sz="1600" dirty="0" smtClean="0"/>
              <a:t> </a:t>
            </a:r>
          </a:p>
          <a:p>
            <a:r>
              <a:rPr lang="en-US" sz="1600" b="1" u="sng" dirty="0" smtClean="0"/>
              <a:t>Research</a:t>
            </a:r>
            <a:r>
              <a:rPr lang="en-US" sz="1600" b="1" dirty="0"/>
              <a:t>: </a:t>
            </a:r>
            <a:r>
              <a:rPr lang="en-US" sz="1600" dirty="0" smtClean="0"/>
              <a:t>The authors constrained </a:t>
            </a:r>
            <a:r>
              <a:rPr lang="en-US" sz="1600" dirty="0"/>
              <a:t>cloud phase in </a:t>
            </a:r>
            <a:r>
              <a:rPr lang="en-US" sz="1600" dirty="0" smtClean="0"/>
              <a:t>CAM5.1 by </a:t>
            </a:r>
            <a:r>
              <a:rPr lang="en-US" sz="1600" dirty="0"/>
              <a:t>using 79 months of observations obtained by CALIOP. To constrain CAM5.1-simulated </a:t>
            </a:r>
            <a:r>
              <a:rPr lang="en-US" sz="1600" dirty="0" smtClean="0"/>
              <a:t>SLFs to agree </a:t>
            </a:r>
            <a:r>
              <a:rPr lang="en-US" sz="1600" dirty="0"/>
              <a:t>with observations, </a:t>
            </a:r>
            <a:r>
              <a:rPr lang="en-US" sz="1600" dirty="0" smtClean="0"/>
              <a:t>they adopted </a:t>
            </a:r>
            <a:r>
              <a:rPr lang="en-US" sz="1600" dirty="0"/>
              <a:t>a quasi</a:t>
            </a:r>
            <a:r>
              <a:rPr lang="en-US" sz="1600" dirty="0" smtClean="0"/>
              <a:t>–Monte </a:t>
            </a:r>
            <a:r>
              <a:rPr lang="en-US" sz="1600" dirty="0"/>
              <a:t>Carlo sampling approach to select </a:t>
            </a:r>
            <a:r>
              <a:rPr lang="en-US" sz="1600" dirty="0" smtClean="0"/>
              <a:t>256 combinations </a:t>
            </a:r>
            <a:r>
              <a:rPr lang="en-US" sz="1600" dirty="0"/>
              <a:t>of six cloud microphysical </a:t>
            </a:r>
            <a:r>
              <a:rPr lang="en-US" sz="1600" dirty="0" smtClean="0"/>
              <a:t>parameters, including the Wegener-Bergeron-</a:t>
            </a:r>
            <a:r>
              <a:rPr lang="en-US" sz="1600" dirty="0" err="1" smtClean="0"/>
              <a:t>Findeisen</a:t>
            </a:r>
            <a:r>
              <a:rPr lang="en-US" sz="1600" dirty="0" smtClean="0"/>
              <a:t> </a:t>
            </a:r>
            <a:r>
              <a:rPr lang="en-US" sz="1600" dirty="0"/>
              <a:t>process time scale for the growth of </a:t>
            </a:r>
            <a:r>
              <a:rPr lang="en-US" sz="1600" dirty="0" smtClean="0"/>
              <a:t>ice crystals </a:t>
            </a:r>
            <a:r>
              <a:rPr lang="en-US" sz="1600" dirty="0"/>
              <a:t>and the fraction of atmospheric </a:t>
            </a:r>
            <a:r>
              <a:rPr lang="en-US" sz="1600" dirty="0" smtClean="0"/>
              <a:t>aerosols active </a:t>
            </a:r>
            <a:r>
              <a:rPr lang="en-US" sz="1600" dirty="0"/>
              <a:t>as </a:t>
            </a:r>
            <a:r>
              <a:rPr lang="en-US" sz="1600" dirty="0" smtClean="0"/>
              <a:t>ice nuclei</a:t>
            </a:r>
            <a:r>
              <a:rPr lang="en-US" sz="1600" dirty="0"/>
              <a:t>. </a:t>
            </a:r>
            <a:r>
              <a:rPr lang="en-US" sz="1600" dirty="0" smtClean="0"/>
              <a:t>Simulations were run until the </a:t>
            </a:r>
            <a:r>
              <a:rPr lang="en-US" sz="1600" dirty="0"/>
              <a:t>global net radiation budget at the top of </a:t>
            </a:r>
            <a:r>
              <a:rPr lang="en-US" sz="1600" dirty="0" smtClean="0"/>
              <a:t>the atmosphere </a:t>
            </a:r>
            <a:r>
              <a:rPr lang="en-US" sz="1600" dirty="0"/>
              <a:t>was balanced with both present-</a:t>
            </a:r>
            <a:r>
              <a:rPr lang="en-US" sz="1600" dirty="0" smtClean="0"/>
              <a:t>day and </a:t>
            </a:r>
            <a:r>
              <a:rPr lang="en-US" sz="1600" dirty="0"/>
              <a:t>doubled CO</a:t>
            </a:r>
            <a:r>
              <a:rPr lang="en-US" sz="1600" baseline="-25000" dirty="0"/>
              <a:t>2</a:t>
            </a:r>
            <a:r>
              <a:rPr lang="en-US" sz="1600" dirty="0"/>
              <a:t> </a:t>
            </a:r>
            <a:r>
              <a:rPr lang="en-US" sz="1600" dirty="0" smtClean="0"/>
              <a:t>concentrations.</a:t>
            </a:r>
            <a:endParaRPr lang="en-US" sz="1600" u="sng" dirty="0" smtClean="0"/>
          </a:p>
        </p:txBody>
      </p:sp>
      <p:pic>
        <p:nvPicPr>
          <p:cNvPr id="9" name="Picture 8"/>
          <p:cNvPicPr>
            <a:picLocks noChangeAspect="1"/>
          </p:cNvPicPr>
          <p:nvPr/>
        </p:nvPicPr>
        <p:blipFill rotWithShape="1">
          <a:blip r:embed="rId3"/>
          <a:srcRect l="6374" t="26269" b="7090"/>
          <a:stretch/>
        </p:blipFill>
        <p:spPr>
          <a:xfrm>
            <a:off x="4706490" y="0"/>
            <a:ext cx="4437510" cy="2286000"/>
          </a:xfrm>
          <a:prstGeom prst="rect">
            <a:avLst/>
          </a:prstGeom>
        </p:spPr>
      </p:pic>
      <p:sp>
        <p:nvSpPr>
          <p:cNvPr id="14" name="TextBox 13"/>
          <p:cNvSpPr txBox="1"/>
          <p:nvPr/>
        </p:nvSpPr>
        <p:spPr>
          <a:xfrm>
            <a:off x="4800600" y="2895600"/>
            <a:ext cx="4343400" cy="3293209"/>
          </a:xfrm>
          <a:prstGeom prst="rect">
            <a:avLst/>
          </a:prstGeom>
          <a:noFill/>
        </p:spPr>
        <p:txBody>
          <a:bodyPr wrap="square" rtlCol="0">
            <a:spAutoFit/>
          </a:bodyPr>
          <a:lstStyle/>
          <a:p>
            <a:r>
              <a:rPr lang="en-US" sz="1600" b="1" u="sng" dirty="0" smtClean="0"/>
              <a:t>Impact</a:t>
            </a:r>
            <a:r>
              <a:rPr lang="en-US" sz="1600" b="1" dirty="0" smtClean="0"/>
              <a:t>: </a:t>
            </a:r>
            <a:r>
              <a:rPr lang="en-US" sz="1600" dirty="0" smtClean="0"/>
              <a:t>The cloud </a:t>
            </a:r>
            <a:r>
              <a:rPr lang="en-US" sz="1600" dirty="0"/>
              <a:t>phase feedback </a:t>
            </a:r>
            <a:r>
              <a:rPr lang="en-US" sz="1600" dirty="0" smtClean="0"/>
              <a:t>weakened and the climate </a:t>
            </a:r>
            <a:r>
              <a:rPr lang="en-US" sz="1600" dirty="0"/>
              <a:t>sensitivity </a:t>
            </a:r>
            <a:r>
              <a:rPr lang="en-US" sz="1600" dirty="0" smtClean="0"/>
              <a:t>increased in model </a:t>
            </a:r>
            <a:r>
              <a:rPr lang="en-US" sz="1600" dirty="0"/>
              <a:t>versions </a:t>
            </a:r>
            <a:r>
              <a:rPr lang="en-US" sz="1600" dirty="0" smtClean="0"/>
              <a:t>that maintain </a:t>
            </a:r>
            <a:r>
              <a:rPr lang="en-US" sz="1600" dirty="0"/>
              <a:t>liquid down to colder temperatures.  In the two model versions in which </a:t>
            </a:r>
            <a:r>
              <a:rPr lang="en-US" sz="1600" dirty="0" smtClean="0"/>
              <a:t>cloud phase was in closer </a:t>
            </a:r>
            <a:r>
              <a:rPr lang="en-US" sz="1600" dirty="0"/>
              <a:t>agreement with </a:t>
            </a:r>
            <a:r>
              <a:rPr lang="en-US" sz="1600" dirty="0" smtClean="0"/>
              <a:t>observations, climate </a:t>
            </a:r>
            <a:r>
              <a:rPr lang="en-US" sz="1600" dirty="0"/>
              <a:t>sensitivity was 1-</a:t>
            </a:r>
            <a:r>
              <a:rPr lang="en-US" sz="1600" dirty="0" smtClean="0"/>
              <a:t>1.3˚C larger than in the default model. </a:t>
            </a:r>
            <a:r>
              <a:rPr lang="en-US" sz="1600" dirty="0"/>
              <a:t>Given that most climate models too readily convert liquid to ice below freezing, the results imply that they may also exaggerate the increase in cloud reflectivity </a:t>
            </a:r>
            <a:r>
              <a:rPr lang="en-US" sz="1600" dirty="0" smtClean="0"/>
              <a:t>with warming and hence underestimate </a:t>
            </a:r>
            <a:r>
              <a:rPr lang="en-US" sz="1600" dirty="0"/>
              <a:t>climate sensitivity. Independent confirmation with </a:t>
            </a:r>
            <a:r>
              <a:rPr lang="en-US" sz="1600" dirty="0" smtClean="0"/>
              <a:t>other models </a:t>
            </a:r>
            <a:r>
              <a:rPr lang="en-US" sz="1600" dirty="0"/>
              <a:t>will be important for establishing </a:t>
            </a:r>
            <a:r>
              <a:rPr lang="en-US" sz="1600" dirty="0" smtClean="0"/>
              <a:t>robustness.</a:t>
            </a:r>
            <a:r>
              <a:rPr lang="en-US" sz="1600" dirty="0" smtClean="0"/>
              <a:t> </a:t>
            </a:r>
            <a:endParaRPr lang="en-US" sz="1600" dirty="0" smtClean="0"/>
          </a:p>
        </p:txBody>
      </p:sp>
      <p:sp>
        <p:nvSpPr>
          <p:cNvPr id="10" name="Rectangle 9"/>
          <p:cNvSpPr/>
          <p:nvPr/>
        </p:nvSpPr>
        <p:spPr>
          <a:xfrm>
            <a:off x="4724399" y="2209800"/>
            <a:ext cx="4442607" cy="646331"/>
          </a:xfrm>
          <a:prstGeom prst="rect">
            <a:avLst/>
          </a:prstGeom>
        </p:spPr>
        <p:txBody>
          <a:bodyPr wrap="square">
            <a:spAutoFit/>
          </a:bodyPr>
          <a:lstStyle/>
          <a:p>
            <a:r>
              <a:rPr lang="en-US" sz="1200" i="1" dirty="0" smtClean="0"/>
              <a:t>(</a:t>
            </a:r>
            <a:r>
              <a:rPr lang="en-US" sz="1200" i="1" dirty="0"/>
              <a:t>A) </a:t>
            </a:r>
            <a:r>
              <a:rPr lang="en-US" sz="1200" i="1" dirty="0" smtClean="0"/>
              <a:t>Initial</a:t>
            </a:r>
            <a:r>
              <a:rPr lang="en-US" sz="1200" i="1" dirty="0"/>
              <a:t>-state </a:t>
            </a:r>
            <a:r>
              <a:rPr lang="en-US" sz="1200" i="1" dirty="0" err="1"/>
              <a:t>extratropical</a:t>
            </a:r>
            <a:r>
              <a:rPr lang="en-US" sz="1200" i="1" dirty="0"/>
              <a:t> SLFs at the –10°C isotherm. (B) </a:t>
            </a:r>
            <a:r>
              <a:rPr lang="en-US" sz="1200" i="1" dirty="0" smtClean="0"/>
              <a:t>Climate sensitivity estimates. </a:t>
            </a:r>
            <a:r>
              <a:rPr lang="en-US" sz="1200" i="1" dirty="0"/>
              <a:t>(C) Changes in global mean </a:t>
            </a:r>
            <a:r>
              <a:rPr lang="en-US" sz="1200" i="1" dirty="0" smtClean="0"/>
              <a:t>liquid water path. </a:t>
            </a:r>
            <a:r>
              <a:rPr lang="en-US" sz="1200" i="1" dirty="0"/>
              <a:t>(D) Mean </a:t>
            </a:r>
            <a:r>
              <a:rPr lang="en-US" sz="1200" i="1" dirty="0" err="1" smtClean="0"/>
              <a:t>extratropical</a:t>
            </a:r>
            <a:r>
              <a:rPr lang="en-US" sz="1200" i="1" dirty="0"/>
              <a:t> </a:t>
            </a:r>
            <a:r>
              <a:rPr lang="en-US" sz="1200" i="1" dirty="0" smtClean="0"/>
              <a:t>cloud </a:t>
            </a:r>
            <a:r>
              <a:rPr lang="en-US" sz="1200" i="1" dirty="0"/>
              <a:t>optical depth </a:t>
            </a:r>
            <a:r>
              <a:rPr lang="en-US" sz="1200" i="1" dirty="0" smtClean="0"/>
              <a:t>feedback</a:t>
            </a:r>
            <a:r>
              <a:rPr lang="en-US" sz="1200" i="1" dirty="0"/>
              <a:t>.</a:t>
            </a:r>
          </a:p>
        </p:txBody>
      </p:sp>
    </p:spTree>
    <p:extLst>
      <p:ext uri="{BB962C8B-B14F-4D97-AF65-F5344CB8AC3E}">
        <p14:creationId xmlns:p14="http://schemas.microsoft.com/office/powerpoint/2010/main" val="418036436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4362</TotalTime>
  <Words>670</Words>
  <Application>Microsoft Macintosh PowerPoint</Application>
  <PresentationFormat>On-screen Show (4:3)</PresentationFormat>
  <Paragraphs>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Office of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Mark Zelinka</cp:lastModifiedBy>
  <cp:revision>122</cp:revision>
  <dcterms:created xsi:type="dcterms:W3CDTF">2011-09-07T23:26:42Z</dcterms:created>
  <dcterms:modified xsi:type="dcterms:W3CDTF">2016-04-08T17:47:39Z</dcterms:modified>
</cp:coreProperties>
</file>