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61BE4A-0EB2-49B9-AF3C-6CA0DE807C15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F6E0C2-5723-48E5-B42F-B7961AB8B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859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1696" indent="-284187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1431" indent="-227974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98940" indent="-227974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6450" indent="-227974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06152" indent="-22797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55854" indent="-22797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05556" indent="-22797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55258" indent="-22797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91827323-34D1-4AC6-9436-AF15570AA7E9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000"/>
              <a:t>http://www.pnnl.gov/science/highlights/highlights.asp?division=749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3691676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E9E57CA1-0953-4860-A17E-EF9DE7250607}" type="datetimeFigureOut">
              <a:rPr lang="en-US" altLang="en-US"/>
              <a:pPr/>
              <a:t>9/21/2016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D5114518-CC78-4606-B59E-43A1FB3BAC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9853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152400" y="1143000"/>
            <a:ext cx="3581400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15000"/>
              </a:spcBef>
            </a:pPr>
            <a:r>
              <a:rPr lang="en-US" altLang="en-US" b="1" dirty="0">
                <a:solidFill>
                  <a:srgbClr val="000000"/>
                </a:solidFill>
              </a:rPr>
              <a:t>Objective</a:t>
            </a:r>
          </a:p>
          <a:p>
            <a:pPr eaLnBrk="1" hangingPunct="1">
              <a:spcBef>
                <a:spcPct val="15000"/>
              </a:spcBef>
              <a:buFont typeface="Arial" charset="0"/>
              <a:buChar char="●"/>
            </a:pPr>
            <a:r>
              <a:rPr lang="en-US" altLang="en-US" sz="1600" dirty="0" smtClean="0">
                <a:solidFill>
                  <a:srgbClr val="000000"/>
                </a:solidFill>
              </a:rPr>
              <a:t>Explore </a:t>
            </a:r>
            <a:r>
              <a:rPr lang="en-US" altLang="en-US" sz="1600" dirty="0">
                <a:solidFill>
                  <a:srgbClr val="000000"/>
                </a:solidFill>
              </a:rPr>
              <a:t>potential impact of carbonaceous aerosols emitted from tropical Africa on regional rainfall and </a:t>
            </a:r>
            <a:r>
              <a:rPr lang="en-US" altLang="en-US" sz="1600" dirty="0" smtClean="0">
                <a:solidFill>
                  <a:srgbClr val="000000"/>
                </a:solidFill>
              </a:rPr>
              <a:t>the process </a:t>
            </a:r>
            <a:r>
              <a:rPr lang="en-US" altLang="en-US" sz="1600" dirty="0">
                <a:solidFill>
                  <a:srgbClr val="000000"/>
                </a:solidFill>
              </a:rPr>
              <a:t>responsible for </a:t>
            </a:r>
            <a:r>
              <a:rPr lang="en-US" altLang="en-US" sz="1600" dirty="0" smtClean="0">
                <a:solidFill>
                  <a:srgbClr val="000000"/>
                </a:solidFill>
              </a:rPr>
              <a:t>the change</a:t>
            </a:r>
            <a:endParaRPr lang="en-US" altLang="en-US" sz="1600" dirty="0">
              <a:solidFill>
                <a:srgbClr val="000000"/>
              </a:solidFill>
            </a:endParaRPr>
          </a:p>
          <a:p>
            <a:pPr algn="ctr" eaLnBrk="1" hangingPunct="1">
              <a:spcBef>
                <a:spcPts val="1200"/>
              </a:spcBef>
            </a:pPr>
            <a:r>
              <a:rPr lang="en-US" altLang="en-US" b="1" dirty="0">
                <a:solidFill>
                  <a:srgbClr val="000000"/>
                </a:solidFill>
              </a:rPr>
              <a:t>Approach</a:t>
            </a:r>
            <a:endParaRPr lang="en-US" altLang="en-US" sz="1600" b="1" dirty="0">
              <a:solidFill>
                <a:srgbClr val="000000"/>
              </a:solidFill>
            </a:endParaRPr>
          </a:p>
          <a:p>
            <a:pPr eaLnBrk="1" hangingPunct="1">
              <a:spcBef>
                <a:spcPct val="15000"/>
              </a:spcBef>
              <a:buFont typeface="Arial" charset="0"/>
              <a:buChar char="●"/>
            </a:pPr>
            <a:r>
              <a:rPr lang="en-US" altLang="en-US" sz="1600" dirty="0">
                <a:solidFill>
                  <a:srgbClr val="000000"/>
                </a:solidFill>
              </a:rPr>
              <a:t>Run climate simulations with Community Atmosphere Model version 5 (CAM5) with and without carbonaceous aerosol emissions over tropical Africa</a:t>
            </a:r>
          </a:p>
          <a:p>
            <a:pPr eaLnBrk="1" hangingPunct="1">
              <a:spcBef>
                <a:spcPct val="15000"/>
              </a:spcBef>
              <a:buFont typeface="Arial" charset="0"/>
              <a:buChar char="●"/>
            </a:pPr>
            <a:r>
              <a:rPr lang="en-US" altLang="en-US" sz="1600" dirty="0">
                <a:solidFill>
                  <a:srgbClr val="000000"/>
                </a:solidFill>
              </a:rPr>
              <a:t>Run sensitivity experiment with no aerosol cloud interaction in CAM5 </a:t>
            </a:r>
            <a:r>
              <a:rPr lang="en-US" altLang="en-US" sz="1600" dirty="0" smtClean="0">
                <a:solidFill>
                  <a:srgbClr val="000000"/>
                </a:solidFill>
              </a:rPr>
              <a:t>by bypassing the aerosol </a:t>
            </a:r>
            <a:r>
              <a:rPr lang="en-US" altLang="en-US" sz="1600" dirty="0">
                <a:solidFill>
                  <a:srgbClr val="000000"/>
                </a:solidFill>
              </a:rPr>
              <a:t>radiation interaction </a:t>
            </a:r>
            <a:r>
              <a:rPr lang="en-US" altLang="en-US" sz="1600" dirty="0" smtClean="0">
                <a:solidFill>
                  <a:srgbClr val="000000"/>
                </a:solidFill>
              </a:rPr>
              <a:t>calculation</a:t>
            </a:r>
            <a:endParaRPr lang="en-US" altLang="en-US" sz="1600" dirty="0">
              <a:solidFill>
                <a:srgbClr val="000000"/>
              </a:solidFill>
            </a:endParaRPr>
          </a:p>
          <a:p>
            <a:pPr eaLnBrk="1" hangingPunct="1">
              <a:spcBef>
                <a:spcPct val="15000"/>
              </a:spcBef>
              <a:buFont typeface="Arial" charset="0"/>
              <a:buChar char="●"/>
            </a:pPr>
            <a:r>
              <a:rPr lang="en-US" altLang="en-US" sz="1600" dirty="0">
                <a:solidFill>
                  <a:srgbClr val="000000"/>
                </a:solidFill>
              </a:rPr>
              <a:t>Analyze regional rainfall difference and energy </a:t>
            </a:r>
            <a:r>
              <a:rPr lang="en-US" altLang="en-US" sz="1600" dirty="0" smtClean="0">
                <a:solidFill>
                  <a:srgbClr val="000000"/>
                </a:solidFill>
              </a:rPr>
              <a:t>budget for </a:t>
            </a:r>
            <a:r>
              <a:rPr lang="en-US" altLang="en-US" sz="1600" smtClean="0">
                <a:solidFill>
                  <a:srgbClr val="000000"/>
                </a:solidFill>
              </a:rPr>
              <a:t>these simulations </a:t>
            </a:r>
            <a:r>
              <a:rPr lang="en-US" altLang="en-US" sz="1600" dirty="0">
                <a:solidFill>
                  <a:srgbClr val="000000"/>
                </a:solidFill>
              </a:rPr>
              <a:t>to understand </a:t>
            </a:r>
            <a:r>
              <a:rPr lang="en-US" altLang="en-US" sz="1600" dirty="0" smtClean="0">
                <a:solidFill>
                  <a:srgbClr val="000000"/>
                </a:solidFill>
              </a:rPr>
              <a:t>the </a:t>
            </a:r>
            <a:r>
              <a:rPr lang="en-US" altLang="en-US" sz="1600" dirty="0">
                <a:solidFill>
                  <a:srgbClr val="000000"/>
                </a:solidFill>
              </a:rPr>
              <a:t>potential </a:t>
            </a:r>
            <a:r>
              <a:rPr lang="en-US" altLang="en-US" sz="1600" dirty="0" smtClean="0">
                <a:solidFill>
                  <a:srgbClr val="000000"/>
                </a:solidFill>
              </a:rPr>
              <a:t>impacts </a:t>
            </a:r>
            <a:r>
              <a:rPr lang="en-US" altLang="en-US" sz="1600" dirty="0">
                <a:solidFill>
                  <a:srgbClr val="000000"/>
                </a:solidFill>
              </a:rPr>
              <a:t>and </a:t>
            </a:r>
            <a:r>
              <a:rPr lang="en-US" altLang="en-US" sz="1600" dirty="0" smtClean="0">
                <a:solidFill>
                  <a:srgbClr val="000000"/>
                </a:solidFill>
              </a:rPr>
              <a:t>responsible processes. </a:t>
            </a:r>
            <a:endParaRPr lang="en-US" altLang="en-US" sz="1600" dirty="0">
              <a:solidFill>
                <a:srgbClr val="000000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152400" y="112713"/>
            <a:ext cx="89154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000000"/>
                </a:solidFill>
              </a:rPr>
              <a:t>Carbonaceous </a:t>
            </a:r>
            <a:r>
              <a:rPr lang="en-US" altLang="en-US" sz="2800" b="1" dirty="0" smtClean="0">
                <a:solidFill>
                  <a:srgbClr val="000000"/>
                </a:solidFill>
              </a:rPr>
              <a:t>Aerosols Could Suppress Regional Rainfall over Tropical </a:t>
            </a:r>
            <a:r>
              <a:rPr lang="en-US" altLang="en-US" sz="2800" b="1" dirty="0">
                <a:solidFill>
                  <a:srgbClr val="000000"/>
                </a:solidFill>
              </a:rPr>
              <a:t>Africa through </a:t>
            </a:r>
            <a:r>
              <a:rPr lang="en-US" altLang="en-US" sz="2800" b="1" dirty="0" smtClean="0">
                <a:solidFill>
                  <a:srgbClr val="000000"/>
                </a:solidFill>
              </a:rPr>
              <a:t>Aerosol–Cloud Interactions</a:t>
            </a:r>
            <a:endParaRPr lang="en-US" altLang="en-US" sz="2800" b="1" dirty="0">
              <a:solidFill>
                <a:srgbClr val="000000"/>
              </a:solidFill>
            </a:endParaRPr>
          </a:p>
        </p:txBody>
      </p:sp>
      <p:sp>
        <p:nvSpPr>
          <p:cNvPr id="14340" name="Text Box 6"/>
          <p:cNvSpPr txBox="1">
            <a:spLocks noChangeArrowheads="1"/>
          </p:cNvSpPr>
          <p:nvPr/>
        </p:nvSpPr>
        <p:spPr bwMode="auto">
          <a:xfrm>
            <a:off x="3886200" y="6172200"/>
            <a:ext cx="5029200" cy="55399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Arial" charset="0"/>
              </a:rPr>
              <a:t>Yoon JH, PJ Rasch, H Wang, V </a:t>
            </a:r>
            <a:r>
              <a:rPr lang="en-US" altLang="en-US" sz="1000" dirty="0" err="1">
                <a:solidFill>
                  <a:srgbClr val="000000"/>
                </a:solidFill>
                <a:latin typeface="Arial" charset="0"/>
              </a:rPr>
              <a:t>Vinoj</a:t>
            </a:r>
            <a:r>
              <a:rPr lang="en-US" altLang="en-US" sz="1000" dirty="0">
                <a:solidFill>
                  <a:srgbClr val="000000"/>
                </a:solidFill>
                <a:latin typeface="Arial" charset="0"/>
              </a:rPr>
              <a:t>, and D. Ganguly. 2016. “The </a:t>
            </a:r>
            <a:r>
              <a:rPr lang="en-US" altLang="en-US" sz="1000" dirty="0" smtClean="0">
                <a:solidFill>
                  <a:srgbClr val="000000"/>
                </a:solidFill>
                <a:latin typeface="Arial" charset="0"/>
              </a:rPr>
              <a:t>Role of Carbonaceous Aerosols on Short-term Variations of Precipitation </a:t>
            </a:r>
            <a:r>
              <a:rPr lang="en-US" altLang="en-US" sz="1000" dirty="0">
                <a:solidFill>
                  <a:srgbClr val="000000"/>
                </a:solidFill>
                <a:latin typeface="Arial" charset="0"/>
              </a:rPr>
              <a:t>over North </a:t>
            </a:r>
            <a:r>
              <a:rPr lang="en-US" altLang="en-US" sz="1000" dirty="0" smtClean="0">
                <a:solidFill>
                  <a:srgbClr val="000000"/>
                </a:solidFill>
                <a:latin typeface="Arial" charset="0"/>
              </a:rPr>
              <a:t>Africa.” </a:t>
            </a:r>
            <a:r>
              <a:rPr lang="en-US" altLang="en-US" sz="1000" i="1" dirty="0">
                <a:solidFill>
                  <a:srgbClr val="000000"/>
                </a:solidFill>
                <a:latin typeface="Arial" charset="0"/>
              </a:rPr>
              <a:t>Atmospheric Science Letters</a:t>
            </a:r>
            <a:r>
              <a:rPr lang="en-US" altLang="en-US" sz="1000" dirty="0">
                <a:solidFill>
                  <a:srgbClr val="000000"/>
                </a:solidFill>
                <a:latin typeface="Arial" charset="0"/>
              </a:rPr>
              <a:t>, </a:t>
            </a:r>
            <a:r>
              <a:rPr lang="en-US" altLang="en-US" sz="1000" dirty="0" smtClean="0">
                <a:solidFill>
                  <a:srgbClr val="000000"/>
                </a:solidFill>
                <a:latin typeface="Arial" charset="0"/>
              </a:rPr>
              <a:t>DOI: </a:t>
            </a:r>
            <a:r>
              <a:rPr lang="en-US" altLang="en-US" sz="1000" dirty="0">
                <a:solidFill>
                  <a:srgbClr val="000000"/>
                </a:solidFill>
                <a:latin typeface="Arial" charset="0"/>
              </a:rPr>
              <a:t>10.1002/asl.672</a:t>
            </a:r>
          </a:p>
        </p:txBody>
      </p:sp>
      <p:sp>
        <p:nvSpPr>
          <p:cNvPr id="14341" name="TextBox 9"/>
          <p:cNvSpPr txBox="1">
            <a:spLocks noChangeArrowheads="1"/>
          </p:cNvSpPr>
          <p:nvPr/>
        </p:nvSpPr>
        <p:spPr bwMode="auto">
          <a:xfrm>
            <a:off x="3962400" y="3159125"/>
            <a:ext cx="5105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Arial" charset="0"/>
              </a:rPr>
              <a:t>Rainfall </a:t>
            </a:r>
            <a:r>
              <a:rPr lang="en-US" altLang="en-US" sz="1200" b="1" dirty="0" smtClean="0">
                <a:solidFill>
                  <a:srgbClr val="0000FF"/>
                </a:solidFill>
                <a:latin typeface="Arial" charset="0"/>
              </a:rPr>
              <a:t>changes resulting from  emissions over </a:t>
            </a:r>
            <a:r>
              <a:rPr lang="en-US" altLang="en-US" sz="1200" b="1" dirty="0">
                <a:solidFill>
                  <a:srgbClr val="0000FF"/>
                </a:solidFill>
                <a:latin typeface="Arial" charset="0"/>
              </a:rPr>
              <a:t>tropical </a:t>
            </a:r>
            <a:r>
              <a:rPr lang="en-US" altLang="en-US" sz="1200" b="1" dirty="0" smtClean="0">
                <a:solidFill>
                  <a:srgbClr val="0000FF"/>
                </a:solidFill>
                <a:latin typeface="Arial" charset="0"/>
              </a:rPr>
              <a:t>Africa of total </a:t>
            </a:r>
            <a:r>
              <a:rPr lang="en-US" altLang="en-US" sz="1200" b="1" dirty="0">
                <a:solidFill>
                  <a:srgbClr val="0000FF"/>
                </a:solidFill>
                <a:latin typeface="Arial" charset="0"/>
              </a:rPr>
              <a:t>(a), </a:t>
            </a:r>
            <a:r>
              <a:rPr lang="en-US" altLang="en-US" sz="1200" b="1" dirty="0" smtClean="0">
                <a:solidFill>
                  <a:srgbClr val="0000FF"/>
                </a:solidFill>
                <a:latin typeface="Arial" charset="0"/>
              </a:rPr>
              <a:t>organic </a:t>
            </a:r>
            <a:r>
              <a:rPr lang="en-US" altLang="en-US" sz="1200" b="1" dirty="0">
                <a:solidFill>
                  <a:srgbClr val="0000FF"/>
                </a:solidFill>
                <a:latin typeface="Arial" charset="0"/>
              </a:rPr>
              <a:t>(b), and </a:t>
            </a:r>
            <a:r>
              <a:rPr lang="en-US" altLang="en-US" sz="1200" b="1" dirty="0" smtClean="0">
                <a:solidFill>
                  <a:srgbClr val="0000FF"/>
                </a:solidFill>
                <a:latin typeface="Arial" charset="0"/>
              </a:rPr>
              <a:t>black </a:t>
            </a:r>
            <a:r>
              <a:rPr lang="de-DE" altLang="en-US" sz="1200" b="1" dirty="0">
                <a:solidFill>
                  <a:srgbClr val="0000FF"/>
                </a:solidFill>
                <a:latin typeface="Arial" charset="0"/>
              </a:rPr>
              <a:t>(c</a:t>
            </a:r>
            <a:r>
              <a:rPr lang="de-DE" altLang="en-US" sz="1200" b="1" dirty="0" smtClean="0">
                <a:solidFill>
                  <a:srgbClr val="0000FF"/>
                </a:solidFill>
                <a:latin typeface="Arial" charset="0"/>
              </a:rPr>
              <a:t>) </a:t>
            </a:r>
            <a:r>
              <a:rPr lang="en-US" altLang="en-US" sz="1200" b="1" dirty="0" smtClean="0">
                <a:solidFill>
                  <a:srgbClr val="0000FF"/>
                </a:solidFill>
                <a:latin typeface="Arial" charset="0"/>
              </a:rPr>
              <a:t>carbonaceous aerosol.</a:t>
            </a:r>
            <a:endParaRPr lang="en-US" altLang="en-US" sz="1200" b="1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14342" name="Rectangle 2"/>
          <p:cNvSpPr>
            <a:spLocks noChangeArrowheads="1"/>
          </p:cNvSpPr>
          <p:nvPr/>
        </p:nvSpPr>
        <p:spPr bwMode="auto">
          <a:xfrm>
            <a:off x="3886200" y="3733800"/>
            <a:ext cx="52578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1313" indent="-287338">
              <a:spcBef>
                <a:spcPct val="20000"/>
              </a:spcBef>
              <a:buFont typeface="Arial" charset="0"/>
              <a:buChar char="•"/>
              <a:tabLst>
                <a:tab pos="338138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tabLst>
                <a:tab pos="338138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800" b="1" dirty="0">
                <a:solidFill>
                  <a:srgbClr val="000000"/>
                </a:solidFill>
              </a:rPr>
              <a:t>Impact</a:t>
            </a:r>
          </a:p>
          <a:p>
            <a:pPr eaLnBrk="1" hangingPunct="1">
              <a:spcBef>
                <a:spcPct val="15000"/>
              </a:spcBef>
              <a:buFont typeface="Arial" charset="0"/>
              <a:buChar char="●"/>
            </a:pPr>
            <a:r>
              <a:rPr lang="en-US" altLang="en-US" sz="1600" dirty="0" smtClean="0">
                <a:solidFill>
                  <a:srgbClr val="000000"/>
                </a:solidFill>
              </a:rPr>
              <a:t>Aerosols are a known important </a:t>
            </a:r>
            <a:r>
              <a:rPr lang="en-US" altLang="en-US" sz="1600" dirty="0">
                <a:solidFill>
                  <a:srgbClr val="000000"/>
                </a:solidFill>
              </a:rPr>
              <a:t>climate forcing </a:t>
            </a:r>
            <a:r>
              <a:rPr lang="en-US" altLang="en-US" sz="1600" dirty="0" smtClean="0">
                <a:solidFill>
                  <a:srgbClr val="000000"/>
                </a:solidFill>
              </a:rPr>
              <a:t>agent, and this research shows the </a:t>
            </a:r>
            <a:r>
              <a:rPr lang="en-US" altLang="en-US" sz="1600" dirty="0">
                <a:solidFill>
                  <a:srgbClr val="000000"/>
                </a:solidFill>
              </a:rPr>
              <a:t>potential role of carbonaceous </a:t>
            </a:r>
            <a:r>
              <a:rPr lang="en-US" altLang="en-US" sz="1600" dirty="0" smtClean="0">
                <a:solidFill>
                  <a:srgbClr val="000000"/>
                </a:solidFill>
              </a:rPr>
              <a:t>aerosols emitted </a:t>
            </a:r>
            <a:r>
              <a:rPr lang="en-US" altLang="en-US" sz="1600" dirty="0">
                <a:solidFill>
                  <a:srgbClr val="000000"/>
                </a:solidFill>
              </a:rPr>
              <a:t>from biomass burning and </a:t>
            </a:r>
            <a:r>
              <a:rPr lang="en-US" altLang="en-US" sz="1600" dirty="0" smtClean="0">
                <a:solidFill>
                  <a:srgbClr val="000000"/>
                </a:solidFill>
              </a:rPr>
              <a:t>other sources</a:t>
            </a:r>
            <a:r>
              <a:rPr lang="en-US" altLang="en-US" sz="1600" dirty="0">
                <a:solidFill>
                  <a:srgbClr val="000000"/>
                </a:solidFill>
              </a:rPr>
              <a:t> </a:t>
            </a:r>
            <a:r>
              <a:rPr lang="en-US" altLang="en-US" sz="1600" dirty="0" smtClean="0">
                <a:solidFill>
                  <a:srgbClr val="000000"/>
                </a:solidFill>
              </a:rPr>
              <a:t>on African rainfall.</a:t>
            </a:r>
            <a:endParaRPr lang="en-US" altLang="en-US" sz="1600" dirty="0">
              <a:solidFill>
                <a:srgbClr val="000000"/>
              </a:solidFill>
            </a:endParaRPr>
          </a:p>
        </p:txBody>
      </p:sp>
      <p:pic>
        <p:nvPicPr>
          <p:cNvPr id="14343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1185863"/>
            <a:ext cx="5486400" cy="191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3738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E-Highlights_AFrain_v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OE-Highlights_AFrain_v0" id="{B0DDB425-83FA-DB4C-B851-4BD01B4D1EAE}" vid="{4D23E1C6-E1F6-DF40-A074-143C875BB2A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A3ADA40348D53C4EA114B46FA9468BEB" ma:contentTypeVersion="1" ma:contentTypeDescription="Microsoft PowerPoint Slide" ma:contentTypeScope="" ma:versionID="dbc4f2fd50e8b674fa18556b083337e9">
  <xsd:schema xmlns:xsd="http://www.w3.org/2001/XMLSchema" xmlns:xs="http://www.w3.org/2001/XMLSchema" xmlns:p="http://schemas.microsoft.com/office/2006/metadata/properties" xmlns:ns1="http://schemas.microsoft.com/sharepoint/v3" xmlns:ns2="98b00cf3-a6ce-40de-8923-f140beb786e9" targetNamespace="http://schemas.microsoft.com/office/2006/metadata/properties" ma:root="true" ma:fieldsID="369ecde004d64f13dca5f1ba268ab172" ns1:_="" ns2:_="">
    <xsd:import namespace="http://schemas.microsoft.com/sharepoint/v3"/>
    <xsd:import namespace="98b00cf3-a6ce-40de-8923-f140beb786e9"/>
    <xsd:element name="properties">
      <xsd:complexType>
        <xsd:sequence>
          <xsd:element name="documentManagement">
            <xsd:complexType>
              <xsd:all>
                <xsd:element ref="ns1:Presentation" minOccurs="0"/>
                <xsd:element ref="ns1:SlideDescription" minOccurs="0"/>
                <xsd:element ref="ns2:Funding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1" nillable="true" ma:displayName="Presentation" ma:internalName="Presentation">
      <xsd:simpleType>
        <xsd:restriction base="dms:Text"/>
      </xsd:simpleType>
    </xsd:element>
    <xsd:element name="SlideDescription" ma:index="2" nillable="true" ma:displayName="Description" ma:internalName="SlideDescrip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b00cf3-a6ce-40de-8923-f140beb786e9" elementFormDefault="qualified">
    <xsd:import namespace="http://schemas.microsoft.com/office/2006/documentManagement/types"/>
    <xsd:import namespace="http://schemas.microsoft.com/office/infopath/2007/PartnerControls"/>
    <xsd:element name="Funding" ma:index="7" ma:displayName="Funding" ma:description="Funding Soure" ma:internalName="Funding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lideDescription xmlns="http://schemas.microsoft.com/sharepoint/v3" xsi:nil="true"/>
    <Presentation xmlns="http://schemas.microsoft.com/sharepoint/v3">Yoon_Rasch-CarbAerosolsShortTermVariation-AtmosSciLet-Sept2016f</Presentation>
    <Funding xmlns="98b00cf3-a6ce-40de-8923-f140beb786e9">ESM
</Funding>
  </documentManagement>
</p:properties>
</file>

<file path=customXml/itemProps1.xml><?xml version="1.0" encoding="utf-8"?>
<ds:datastoreItem xmlns:ds="http://schemas.openxmlformats.org/officeDocument/2006/customXml" ds:itemID="{AB20BF46-F850-4E66-A021-41D534DDD415}"/>
</file>

<file path=customXml/itemProps2.xml><?xml version="1.0" encoding="utf-8"?>
<ds:datastoreItem xmlns:ds="http://schemas.openxmlformats.org/officeDocument/2006/customXml" ds:itemID="{707F276B-2382-4728-84E1-5726F48F6D67}"/>
</file>

<file path=docProps/app.xml><?xml version="1.0" encoding="utf-8"?>
<Properties xmlns="http://schemas.openxmlformats.org/officeDocument/2006/extended-properties" xmlns:vt="http://schemas.openxmlformats.org/officeDocument/2006/docPropsVTypes">
  <Template>DOE-Highlights_AFrain_v0</Template>
  <TotalTime>19</TotalTime>
  <Words>192</Words>
  <Application>Microsoft Office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DOE-Highlights_AFrain_v0</vt:lpstr>
      <vt:lpstr>PowerPoint Presentation</vt:lpstr>
    </vt:vector>
  </TitlesOfParts>
  <Company>PNNL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Yoon_Rasch-CarbAerosolsShortTermVariation-AtmosSciLet-Sept2016f</dc:title>
  <dc:creator>JOvink</dc:creator>
  <dc:description/>
  <cp:lastModifiedBy>JOvink</cp:lastModifiedBy>
  <cp:revision>3</cp:revision>
  <cp:lastPrinted>2011-05-11T17:30:12Z</cp:lastPrinted>
  <dcterms:created xsi:type="dcterms:W3CDTF">2016-09-20T16:31:55Z</dcterms:created>
  <dcterms:modified xsi:type="dcterms:W3CDTF">2016-09-21T15:51:28Z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ghlight">
    <vt:lpwstr/>
  </property>
  <property fmtid="{D5CDD505-2E9C-101B-9397-08002B2CF9AE}" pid="3" name="FY">
    <vt:lpwstr/>
  </property>
  <property fmtid="{D5CDD505-2E9C-101B-9397-08002B2CF9AE}" pid="4" name="Funding">
    <vt:lpwstr>ESM_x000d_
</vt:lpwstr>
  </property>
  <property fmtid="{D5CDD505-2E9C-101B-9397-08002B2CF9AE}" pid="5" name="ContentTypeId">
    <vt:lpwstr>0x010100A22E315B1F3C42B49A0E90D2F9AB5AB100A3ADA40348D53C4EA114B46FA9468BEB</vt:lpwstr>
  </property>
  <property fmtid="{D5CDD505-2E9C-101B-9397-08002B2CF9AE}" pid="6" name="ContentType">
    <vt:lpwstr>Slide</vt:lpwstr>
  </property>
  <property fmtid="{D5CDD505-2E9C-101B-9397-08002B2CF9AE}" pid="7" name="Presentation">
    <vt:lpwstr>Yoon_Rasch-CarbAerosolsShortTermVariation-AtmosSciLet-Sept2016f</vt:lpwstr>
  </property>
  <property fmtid="{D5CDD505-2E9C-101B-9397-08002B2CF9AE}" pid="8" name="SlideDescription">
    <vt:lpwstr/>
  </property>
</Properties>
</file>