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75" r:id="rId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1124" autoAdjust="0"/>
  </p:normalViewPr>
  <p:slideViewPr>
    <p:cSldViewPr>
      <p:cViewPr varScale="1">
        <p:scale>
          <a:sx n="141" d="100"/>
          <a:sy n="141" d="100"/>
        </p:scale>
        <p:origin x="-1864" y="-104"/>
      </p:cViewPr>
      <p:guideLst>
        <p:guide orient="horz" pos="2160"/>
        <p:guide pos="2880"/>
      </p:guideLst>
    </p:cSldViewPr>
  </p:slideViewPr>
  <p:notesTextViewPr>
    <p:cViewPr>
      <p:scale>
        <a:sx n="100" d="100"/>
        <a:sy n="100" d="100"/>
      </p:scale>
      <p:origin x="8" y="116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586A74D-81BC-4965-8D76-20C793EE69AD}" type="datetimeFigureOut">
              <a:rPr lang="en-US" smtClean="0"/>
              <a:pPr/>
              <a:t>9/7/16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BD793DC-401D-445D-9E15-8375BE67FA78}" type="slidenum">
              <a:rPr lang="en-US" smtClean="0"/>
              <a:pPr/>
              <a:t>‹#›</a:t>
            </a:fld>
            <a:endParaRPr lang="en-US" dirty="0"/>
          </a:p>
        </p:txBody>
      </p:sp>
    </p:spTree>
    <p:extLst>
      <p:ext uri="{BB962C8B-B14F-4D97-AF65-F5344CB8AC3E}">
        <p14:creationId xmlns:p14="http://schemas.microsoft.com/office/powerpoint/2010/main" val="4071687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The Science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Scientists in the Cloud Processes Research Group at Lawrence Livermore National Laboratory quantified changes in Earth’s energy budget due to changes in cloud properties that accompany global warming in climate models, known as cloud feedbacks.  By distinguishing between feedbacks due to low clouds that reside in the boundary layer from feedbacks due to non-low clouds in the free troposphere, they were able to better attribute cloud feedbacks to individual processes, to highlight feedbacks that are robust in sign across models, to quantify sources of inter-model spread in cloud feedback, and to estimate a “null hypothesis” climate sensitivity from well-understood and robustly-simulated feedbacks.</a:t>
            </a:r>
          </a:p>
          <a:p>
            <a:r>
              <a:rPr lang="en-US" sz="1200" b="1" kern="1200" dirty="0" smtClean="0">
                <a:solidFill>
                  <a:schemeClr val="tx1"/>
                </a:solidFill>
                <a:effectLst/>
                <a:latin typeface="+mn-lt"/>
                <a:ea typeface="+mn-ea"/>
                <a:cs typeface="+mn-cs"/>
              </a:rPr>
              <a:t>The Impact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Despite a large inter-model spread in simulated cloud feedback, the refined decomposition reveals that models systematically simulate positive feedbacks from decreasing low cloud amount and increasing high cloud altitude and negative feedbacks from increasing low cloud optical depth.  Whereas recent studies indicate that the negative optical depth feedback is overstated in models, the robust positive feedbacks are well-supported by observations, theory, and high resolution modeling.  Including these two positive cloud feedbacks, the “null hypothesis” climate sensitivity arising from well-understood and robustly-simulated feedbacks is at least 3 degrees Celsius.</a:t>
            </a:r>
          </a:p>
          <a:p>
            <a:r>
              <a:rPr lang="en-US" sz="1200" b="1" kern="1200" dirty="0" smtClean="0">
                <a:solidFill>
                  <a:schemeClr val="tx1"/>
                </a:solidFill>
                <a:effectLst/>
                <a:latin typeface="+mn-lt"/>
                <a:ea typeface="+mn-ea"/>
                <a:cs typeface="+mn-cs"/>
              </a:rPr>
              <a:t>Summary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Cloud feedback – the change in Earth’s energy budget due to warming-induced changes in cloud properties – represents the largest source of inter-model differences in the amount of global warming per doubling of carbon dioxide. Decomposing cloud feedback into components due to changes in cloud amount, altitude, and albedo provides valuable insights into its physical causes. In this study the researchers quantified feedbacks from changes in these three cloud properties separately for low boundary layer clouds and free tropospheric clouds. It revealed that all climate models simulate positive feedbacks from increasing free tropospheric cloud altitude and decreasing low cloud cover and negative feedbacks from increasing low cloud albedo. Low cloud amount feedback is the dominant contributor to spread in net cloud feedback, but its anti-correlation with other components damps overall spread. Compared to the conventional cloud altitude feedback computed considering all clouds collectively, the ensemble mean free tropospheric cloud altitude feedback is 40% smaller and is better constrained. </a:t>
            </a:r>
            <a:r>
              <a:rPr lang="en-US" sz="1200" kern="1200" smtClean="0">
                <a:solidFill>
                  <a:schemeClr val="tx1"/>
                </a:solidFill>
                <a:effectLst/>
                <a:latin typeface="+mn-lt"/>
                <a:ea typeface="+mn-ea"/>
                <a:cs typeface="+mn-cs"/>
              </a:rPr>
              <a:t>The authors estimated the “null hypothesis” climate sensitivity arising from well-understood and robustly-simulated feedbacks to be at least 3 degrees Celsius.</a:t>
            </a:r>
          </a:p>
        </p:txBody>
      </p:sp>
      <p:sp>
        <p:nvSpPr>
          <p:cNvPr id="4" name="Slide Number Placeholder 3"/>
          <p:cNvSpPr>
            <a:spLocks noGrp="1"/>
          </p:cNvSpPr>
          <p:nvPr>
            <p:ph type="sldNum" sz="quarter" idx="10"/>
          </p:nvPr>
        </p:nvSpPr>
        <p:spPr/>
        <p:txBody>
          <a:bodyPr/>
          <a:lstStyle/>
          <a:p>
            <a:fld id="{2BC80B9A-C993-4CEA-8A39-3AFD6A021F27}"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636D64-B606-4833-8E9E-A8FC51B35A1D}" type="datetimeFigureOut">
              <a:rPr lang="en-US" smtClean="0"/>
              <a:pPr/>
              <a:t>9/7/16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636D64-B606-4833-8E9E-A8FC51B35A1D}" type="datetimeFigureOut">
              <a:rPr lang="en-US" smtClean="0"/>
              <a:pPr/>
              <a:t>9/7/16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636D64-B606-4833-8E9E-A8FC51B35A1D}" type="datetimeFigureOut">
              <a:rPr lang="en-US" smtClean="0"/>
              <a:pPr/>
              <a:t>9/7/16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5"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sp>
        <p:nvSpPr>
          <p:cNvPr id="6"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sp>
        <p:nvSpPr>
          <p:cNvPr id="7" name="Rectangle 235"/>
          <p:cNvSpPr>
            <a:spLocks noChangeArrowheads="1"/>
          </p:cNvSpPr>
          <p:nvPr/>
        </p:nvSpPr>
        <p:spPr bwMode="auto">
          <a:xfrm>
            <a:off x="2398713" y="6646863"/>
            <a:ext cx="6588125" cy="211137"/>
          </a:xfrm>
          <a:prstGeom prst="rect">
            <a:avLst/>
          </a:prstGeom>
          <a:no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2" name="Title 1"/>
          <p:cNvSpPr>
            <a:spLocks noGrp="1"/>
          </p:cNvSpPr>
          <p:nvPr>
            <p:ph type="title"/>
          </p:nvPr>
        </p:nvSpPr>
        <p:spPr>
          <a:xfrm>
            <a:off x="457200" y="3810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600200"/>
            <a:ext cx="38481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38700" y="1600200"/>
            <a:ext cx="3848100" cy="4525963"/>
          </a:xfrm>
        </p:spPr>
        <p:txBody>
          <a:bodyPr/>
          <a:lstStyle/>
          <a:p>
            <a:pPr lvl="0"/>
            <a:endParaRPr lang="en-US" noProof="0" dirty="0"/>
          </a:p>
        </p:txBody>
      </p:sp>
      <p:sp>
        <p:nvSpPr>
          <p:cNvPr id="9" name="Slide Number Placeholder 4"/>
          <p:cNvSpPr>
            <a:spLocks noGrp="1"/>
          </p:cNvSpPr>
          <p:nvPr>
            <p:ph type="sldNum" sz="quarter" idx="10"/>
          </p:nvPr>
        </p:nvSpPr>
        <p:spPr/>
        <p:txBody>
          <a:bodyPr/>
          <a:lstStyle>
            <a:lvl1pPr eaLnBrk="0" hangingPunct="0">
              <a:defRPr>
                <a:latin typeface="Arial" charset="0"/>
              </a:defRPr>
            </a:lvl1pPr>
          </a:lstStyle>
          <a:p>
            <a:pPr>
              <a:defRPr/>
            </a:pPr>
            <a:fld id="{2113C00A-46C3-4695-A1BF-A4D51761E616}" type="slidenum">
              <a:rPr lang="en-US"/>
              <a:pPr>
                <a:defRPr/>
              </a:pPr>
              <a:t>‹#›</a:t>
            </a:fld>
            <a:endParaRPr lang="en-US" dirty="0"/>
          </a:p>
        </p:txBody>
      </p:sp>
      <p:sp>
        <p:nvSpPr>
          <p:cNvPr id="10" name="Rectangle 235"/>
          <p:cNvSpPr>
            <a:spLocks noChangeArrowheads="1"/>
          </p:cNvSpPr>
          <p:nvPr userDrawn="1"/>
        </p:nvSpPr>
        <p:spPr bwMode="auto">
          <a:xfrm>
            <a:off x="-34926" y="6646863"/>
            <a:ext cx="2320925" cy="274637"/>
          </a:xfrm>
          <a:prstGeom prst="rect">
            <a:avLst/>
          </a:prstGeom>
          <a:noFill/>
          <a:ln w="9525" algn="ctr">
            <a:noFill/>
            <a:miter lim="800000"/>
            <a:headEnd/>
            <a:tailEnd/>
          </a:ln>
          <a:effectLst/>
        </p:spPr>
        <p:txBody>
          <a:bodyPr/>
          <a:lstStyle/>
          <a:p>
            <a:pPr marL="171450" indent="-171450" eaLnBrk="0" hangingPunct="0">
              <a:lnSpc>
                <a:spcPct val="90000"/>
              </a:lnSpc>
              <a:defRPr/>
            </a:pPr>
            <a:fld id="{3CF22588-4ED6-4D73-B710-A92B6386A90D}" type="slidenum">
              <a:rPr lang="en-US" sz="1000">
                <a:solidFill>
                  <a:schemeClr val="bg1"/>
                </a:solidFill>
                <a:ea typeface="Rod"/>
                <a:cs typeface="Rod"/>
              </a:rPr>
              <a:pPr marL="171450" indent="-171450" eaLnBrk="0" hangingPunct="0">
                <a:lnSpc>
                  <a:spcPct val="90000"/>
                </a:lnSpc>
                <a:defRPr/>
              </a:pPr>
              <a:t>‹#›</a:t>
            </a:fld>
            <a:r>
              <a:rPr lang="en-US" sz="1000" dirty="0">
                <a:solidFill>
                  <a:schemeClr val="bg1"/>
                </a:solidFill>
                <a:ea typeface="Rod"/>
                <a:cs typeface="Rod"/>
              </a:rPr>
              <a:t>	 </a:t>
            </a:r>
            <a:r>
              <a:rPr lang="en-US" sz="1200" b="1" dirty="0" smtClean="0">
                <a:solidFill>
                  <a:schemeClr val="bg1"/>
                </a:solidFill>
                <a:ea typeface="Rod"/>
                <a:cs typeface="Rod"/>
              </a:rPr>
              <a:t>BER Climate Research</a:t>
            </a:r>
            <a:endParaRPr lang="en-US" sz="1200" b="1" dirty="0">
              <a:solidFill>
                <a:schemeClr val="bg1"/>
              </a:solidFill>
              <a:ea typeface="Rod"/>
              <a:cs typeface="Rod"/>
            </a:endParaRPr>
          </a:p>
        </p:txBody>
      </p:sp>
    </p:spTree>
  </p:cSld>
  <p:clrMapOvr>
    <a:masterClrMapping/>
  </p:clrMapOvr>
  <p:transition xmlns:p14="http://schemas.microsoft.com/office/powerpoint/2010/mai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636D64-B606-4833-8E9E-A8FC51B35A1D}" type="datetimeFigureOut">
              <a:rPr lang="en-US" smtClean="0"/>
              <a:pPr/>
              <a:t>9/7/16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636D64-B606-4833-8E9E-A8FC51B35A1D}" type="datetimeFigureOut">
              <a:rPr lang="en-US" smtClean="0"/>
              <a:pPr/>
              <a:t>9/7/16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636D64-B606-4833-8E9E-A8FC51B35A1D}" type="datetimeFigureOut">
              <a:rPr lang="en-US" smtClean="0"/>
              <a:pPr/>
              <a:t>9/7/16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636D64-B606-4833-8E9E-A8FC51B35A1D}" type="datetimeFigureOut">
              <a:rPr lang="en-US" smtClean="0"/>
              <a:pPr/>
              <a:t>9/7/16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636D64-B606-4833-8E9E-A8FC51B35A1D}" type="datetimeFigureOut">
              <a:rPr lang="en-US" smtClean="0"/>
              <a:pPr/>
              <a:t>9/7/16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36D64-B606-4833-8E9E-A8FC51B35A1D}" type="datetimeFigureOut">
              <a:rPr lang="en-US" smtClean="0"/>
              <a:pPr/>
              <a:t>9/7/16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636D64-B606-4833-8E9E-A8FC51B35A1D}" type="datetimeFigureOut">
              <a:rPr lang="en-US" smtClean="0"/>
              <a:pPr/>
              <a:t>9/7/16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636D64-B606-4833-8E9E-A8FC51B35A1D}" type="datetimeFigureOut">
              <a:rPr lang="en-US" smtClean="0"/>
              <a:pPr/>
              <a:t>9/7/16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36D64-B606-4833-8E9E-A8FC51B35A1D}" type="datetimeFigureOut">
              <a:rPr lang="en-US" smtClean="0"/>
              <a:pPr/>
              <a:t>9/7/16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C275B-07AD-4C9E-AB1F-13419A9373D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emf"/><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44500" y="3759200"/>
            <a:ext cx="184150" cy="369888"/>
          </a:xfrm>
          <a:prstGeom prst="rect">
            <a:avLst/>
          </a:prstGeom>
          <a:noFill/>
          <a:ln w="9525">
            <a:noFill/>
            <a:miter lim="800000"/>
            <a:headEnd/>
            <a:tailEnd/>
          </a:ln>
        </p:spPr>
        <p:txBody>
          <a:bodyPr wrap="none">
            <a:spAutoFit/>
          </a:bodyPr>
          <a:lstStyle/>
          <a:p>
            <a:endParaRPr lang="en-US" dirty="0"/>
          </a:p>
        </p:txBody>
      </p:sp>
      <p:sp>
        <p:nvSpPr>
          <p:cNvPr id="5" name="TextBox 4"/>
          <p:cNvSpPr txBox="1"/>
          <p:nvPr/>
        </p:nvSpPr>
        <p:spPr>
          <a:xfrm>
            <a:off x="0" y="76200"/>
            <a:ext cx="9144000" cy="523220"/>
          </a:xfrm>
          <a:prstGeom prst="rect">
            <a:avLst/>
          </a:prstGeom>
          <a:noFill/>
        </p:spPr>
        <p:txBody>
          <a:bodyPr wrap="square">
            <a:spAutoFit/>
          </a:bodyPr>
          <a:lstStyle/>
          <a:p>
            <a:pPr algn="ctr"/>
            <a:r>
              <a:rPr lang="en-US" sz="2800" b="1" dirty="0" smtClean="0"/>
              <a:t>Insights from a Refined Decomposition of Cloud Feedbacks</a:t>
            </a:r>
            <a:endParaRPr lang="en-US" sz="2800" dirty="0"/>
          </a:p>
        </p:txBody>
      </p:sp>
      <p:sp>
        <p:nvSpPr>
          <p:cNvPr id="12" name="TextBox 11"/>
          <p:cNvSpPr txBox="1"/>
          <p:nvPr/>
        </p:nvSpPr>
        <p:spPr>
          <a:xfrm>
            <a:off x="1447800" y="5801380"/>
            <a:ext cx="6172200"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1400" dirty="0" smtClean="0"/>
              <a:t>Zelinka </a:t>
            </a:r>
            <a:r>
              <a:rPr lang="en-GB" sz="1400" dirty="0"/>
              <a:t>M.D., C. Zhou, and S.A. </a:t>
            </a:r>
            <a:r>
              <a:rPr lang="en-GB" sz="1400" dirty="0" smtClean="0"/>
              <a:t>Klein, </a:t>
            </a:r>
            <a:r>
              <a:rPr lang="en-GB" sz="1400" dirty="0"/>
              <a:t>Insights from a Refined Decomposition of Cloud </a:t>
            </a:r>
            <a:r>
              <a:rPr lang="en-GB" sz="1400" dirty="0" smtClean="0"/>
              <a:t>Feedbacks, </a:t>
            </a:r>
            <a:r>
              <a:rPr lang="en-GB" sz="1400" i="1" dirty="0" err="1" smtClean="0"/>
              <a:t>Geophys</a:t>
            </a:r>
            <a:r>
              <a:rPr lang="en-GB" sz="1400" i="1" dirty="0"/>
              <a:t>. Res. </a:t>
            </a:r>
            <a:r>
              <a:rPr lang="en-GB" sz="1400" i="1" dirty="0" err="1"/>
              <a:t>Lett</a:t>
            </a:r>
            <a:r>
              <a:rPr lang="en-GB" sz="1400" i="1" dirty="0"/>
              <a:t>.</a:t>
            </a:r>
            <a:r>
              <a:rPr lang="en-GB" sz="1400" dirty="0"/>
              <a:t>, 43, doi:10.1002/</a:t>
            </a:r>
            <a:r>
              <a:rPr lang="en-GB" sz="1400" dirty="0" smtClean="0"/>
              <a:t>2016GL069917 (2016).</a:t>
            </a:r>
            <a:endParaRPr lang="en-GB" sz="1600" dirty="0"/>
          </a:p>
        </p:txBody>
      </p:sp>
      <p:sp>
        <p:nvSpPr>
          <p:cNvPr id="2" name="Rectangle 1"/>
          <p:cNvSpPr/>
          <p:nvPr/>
        </p:nvSpPr>
        <p:spPr>
          <a:xfrm>
            <a:off x="7775378" y="762000"/>
            <a:ext cx="381000"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4724400" y="3224987"/>
            <a:ext cx="4343400" cy="2185213"/>
          </a:xfrm>
          <a:prstGeom prst="rect">
            <a:avLst/>
          </a:prstGeom>
          <a:noFill/>
        </p:spPr>
        <p:txBody>
          <a:bodyPr wrap="square" rtlCol="0">
            <a:spAutoFit/>
          </a:bodyPr>
          <a:lstStyle/>
          <a:p>
            <a:r>
              <a:rPr lang="en-US" sz="2400" b="1" dirty="0" smtClean="0">
                <a:solidFill>
                  <a:srgbClr val="77933C"/>
                </a:solidFill>
              </a:rPr>
              <a:t>Research Details</a:t>
            </a:r>
            <a:br>
              <a:rPr lang="en-US" sz="2400" b="1" dirty="0" smtClean="0">
                <a:solidFill>
                  <a:srgbClr val="77933C"/>
                </a:solidFill>
              </a:rPr>
            </a:br>
            <a:r>
              <a:rPr lang="en-US" sz="1600" dirty="0" smtClean="0"/>
              <a:t>The </a:t>
            </a:r>
            <a:r>
              <a:rPr lang="en-US" sz="1600" dirty="0"/>
              <a:t>researchers quantified feedbacks from changes in </a:t>
            </a:r>
            <a:r>
              <a:rPr lang="en-US" sz="1600" dirty="0" smtClean="0"/>
              <a:t>cloud amount, altitude, and albedo separately for low boundary layer clouds and free tropospheric clouds in 18 global climate models. The new technique better links feedbacks to cloud-controlling factors and avoids ambiguities present in the conventional decomposition.</a:t>
            </a:r>
            <a:endParaRPr lang="en-US" sz="1600" dirty="0" smtClean="0"/>
          </a:p>
        </p:txBody>
      </p:sp>
      <p:sp>
        <p:nvSpPr>
          <p:cNvPr id="10" name="Rectangle 9"/>
          <p:cNvSpPr/>
          <p:nvPr/>
        </p:nvSpPr>
        <p:spPr>
          <a:xfrm>
            <a:off x="4701393" y="2819400"/>
            <a:ext cx="4442607" cy="276999"/>
          </a:xfrm>
          <a:prstGeom prst="rect">
            <a:avLst/>
          </a:prstGeom>
        </p:spPr>
        <p:txBody>
          <a:bodyPr wrap="square">
            <a:spAutoFit/>
          </a:bodyPr>
          <a:lstStyle/>
          <a:p>
            <a:r>
              <a:rPr lang="en-US" sz="1200" i="1" dirty="0" smtClean="0"/>
              <a:t>Net cloud feedback, averaged over 18 CMIP3 and CMIP5 models.</a:t>
            </a:r>
            <a:endParaRPr lang="en-US" sz="1200" i="1" dirty="0"/>
          </a:p>
        </p:txBody>
      </p:sp>
      <p:sp>
        <p:nvSpPr>
          <p:cNvPr id="11" name="TextBox 10"/>
          <p:cNvSpPr txBox="1"/>
          <p:nvPr/>
        </p:nvSpPr>
        <p:spPr>
          <a:xfrm>
            <a:off x="152400" y="715863"/>
            <a:ext cx="4343400" cy="4770537"/>
          </a:xfrm>
          <a:prstGeom prst="rect">
            <a:avLst/>
          </a:prstGeom>
          <a:noFill/>
        </p:spPr>
        <p:txBody>
          <a:bodyPr wrap="square" rtlCol="0">
            <a:spAutoFit/>
          </a:bodyPr>
          <a:lstStyle/>
          <a:p>
            <a:r>
              <a:rPr lang="en-US" sz="2400" b="1" dirty="0">
                <a:solidFill>
                  <a:srgbClr val="77933C"/>
                </a:solidFill>
              </a:rPr>
              <a:t>Scientific Achievement</a:t>
            </a:r>
            <a:r>
              <a:rPr lang="en-US" b="1" dirty="0">
                <a:solidFill>
                  <a:srgbClr val="77933C"/>
                </a:solidFill>
              </a:rPr>
              <a:t/>
            </a:r>
            <a:br>
              <a:rPr lang="en-US" b="1" dirty="0">
                <a:solidFill>
                  <a:srgbClr val="77933C"/>
                </a:solidFill>
              </a:rPr>
            </a:br>
            <a:r>
              <a:rPr lang="en-US" sz="1600" dirty="0" smtClean="0"/>
              <a:t>Cloud feedback represents the source of largest inter-model diversity in projections of future warming due to CO</a:t>
            </a:r>
            <a:r>
              <a:rPr lang="en-US" sz="1600" baseline="-25000" dirty="0" smtClean="0"/>
              <a:t>2</a:t>
            </a:r>
            <a:r>
              <a:rPr lang="en-US" sz="1600" dirty="0" smtClean="0"/>
              <a:t>. In this study the researchers present a method that better attributes </a:t>
            </a:r>
            <a:r>
              <a:rPr lang="en-US" sz="1600" dirty="0"/>
              <a:t>cloud feedbacks to individual processes, </a:t>
            </a:r>
            <a:r>
              <a:rPr lang="en-US" sz="1600" dirty="0" smtClean="0"/>
              <a:t>highlights </a:t>
            </a:r>
            <a:r>
              <a:rPr lang="en-US" sz="1600" dirty="0"/>
              <a:t>feedbacks that are robust in sign across models, </a:t>
            </a:r>
            <a:r>
              <a:rPr lang="en-US" sz="1600" dirty="0" smtClean="0"/>
              <a:t>and quantifies </a:t>
            </a:r>
            <a:r>
              <a:rPr lang="en-US" sz="1600" dirty="0"/>
              <a:t>sources of inter-model spread in cloud </a:t>
            </a:r>
            <a:r>
              <a:rPr lang="en-US" sz="1600" dirty="0" smtClean="0"/>
              <a:t>feedback.</a:t>
            </a:r>
            <a:br>
              <a:rPr lang="en-US" sz="1600" dirty="0" smtClean="0"/>
            </a:br>
            <a:r>
              <a:rPr lang="en-US" sz="1600" dirty="0" smtClean="0"/>
              <a:t/>
            </a:r>
            <a:br>
              <a:rPr lang="en-US" sz="1600" dirty="0" smtClean="0"/>
            </a:br>
            <a:r>
              <a:rPr lang="en-US" sz="2400" b="1" dirty="0" smtClean="0">
                <a:solidFill>
                  <a:schemeClr val="accent3">
                    <a:lumMod val="75000"/>
                  </a:schemeClr>
                </a:solidFill>
              </a:rPr>
              <a:t>Significance &amp; Impact</a:t>
            </a:r>
            <a:r>
              <a:rPr lang="en-US" sz="2400" b="1" dirty="0">
                <a:solidFill>
                  <a:schemeClr val="accent3">
                    <a:lumMod val="75000"/>
                  </a:schemeClr>
                </a:solidFill>
              </a:rPr>
              <a:t/>
            </a:r>
            <a:br>
              <a:rPr lang="en-US" sz="2400" b="1" dirty="0">
                <a:solidFill>
                  <a:schemeClr val="accent3">
                    <a:lumMod val="75000"/>
                  </a:schemeClr>
                </a:solidFill>
              </a:rPr>
            </a:br>
            <a:r>
              <a:rPr lang="en-US" sz="1600" dirty="0" smtClean="0"/>
              <a:t>Results reveal </a:t>
            </a:r>
            <a:r>
              <a:rPr lang="en-US" sz="1600" dirty="0"/>
              <a:t>that </a:t>
            </a:r>
            <a:r>
              <a:rPr lang="en-US" sz="1600" dirty="0" smtClean="0"/>
              <a:t>all models simulate </a:t>
            </a:r>
            <a:r>
              <a:rPr lang="en-US" sz="1600" dirty="0"/>
              <a:t>positive feedbacks from decreasing low cloud amount and increasing high cloud altitude and negative feedbacks from increasing low cloud </a:t>
            </a:r>
            <a:r>
              <a:rPr lang="en-US" sz="1600" dirty="0" smtClean="0"/>
              <a:t>albedo. This implies that the null hypothesis </a:t>
            </a:r>
            <a:r>
              <a:rPr lang="en-US" sz="1600" dirty="0"/>
              <a:t>climate sensitivity arising from well-understood and robustly-simulated feedbacks is at least 3 degrees Celsius.</a:t>
            </a:r>
          </a:p>
        </p:txBody>
      </p:sp>
      <p:pic>
        <p:nvPicPr>
          <p:cNvPr id="3" name="Picture 2" descr="CP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5334000"/>
            <a:ext cx="1119374" cy="1371600"/>
          </a:xfrm>
          <a:prstGeom prst="rect">
            <a:avLst/>
          </a:prstGeom>
        </p:spPr>
      </p:pic>
      <p:pic>
        <p:nvPicPr>
          <p:cNvPr id="16" name="Picture 34" descr="lab_icon_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715000"/>
            <a:ext cx="89086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LL_HILO680_Netcld_fbk_maps.eps"/>
          <p:cNvPicPr>
            <a:picLocks noChangeAspect="1"/>
          </p:cNvPicPr>
          <p:nvPr/>
        </p:nvPicPr>
        <p:blipFill rotWithShape="1">
          <a:blip r:embed="rId5">
            <a:extLst>
              <a:ext uri="{28A0092B-C50C-407E-A947-70E740481C1C}">
                <a14:useLocalDpi xmlns:a14="http://schemas.microsoft.com/office/drawing/2010/main" val="0"/>
              </a:ext>
            </a:extLst>
          </a:blip>
          <a:srcRect t="6963" r="71288" b="71860"/>
          <a:stretch/>
        </p:blipFill>
        <p:spPr>
          <a:xfrm>
            <a:off x="4648200" y="914400"/>
            <a:ext cx="3719325" cy="1828800"/>
          </a:xfrm>
          <a:prstGeom prst="rect">
            <a:avLst/>
          </a:prstGeom>
        </p:spPr>
      </p:pic>
      <p:pic>
        <p:nvPicPr>
          <p:cNvPr id="17" name="Picture 16" descr="ALL_HILO680_Netcld_fbk_maps.eps"/>
          <p:cNvPicPr>
            <a:picLocks noChangeAspect="1"/>
          </p:cNvPicPr>
          <p:nvPr/>
        </p:nvPicPr>
        <p:blipFill rotWithShape="1">
          <a:blip r:embed="rId5">
            <a:extLst>
              <a:ext uri="{28A0092B-C50C-407E-A947-70E740481C1C}">
                <a14:useLocalDpi xmlns:a14="http://schemas.microsoft.com/office/drawing/2010/main" val="0"/>
              </a:ext>
            </a:extLst>
          </a:blip>
          <a:srcRect l="84449" t="74423" r="8192" b="1325"/>
          <a:stretch/>
        </p:blipFill>
        <p:spPr>
          <a:xfrm>
            <a:off x="8382000" y="1038999"/>
            <a:ext cx="672945" cy="1478456"/>
          </a:xfrm>
          <a:prstGeom prst="rect">
            <a:avLst/>
          </a:prstGeom>
        </p:spPr>
      </p:pic>
    </p:spTree>
    <p:extLst>
      <p:ext uri="{BB962C8B-B14F-4D97-AF65-F5344CB8AC3E}">
        <p14:creationId xmlns:p14="http://schemas.microsoft.com/office/powerpoint/2010/main" val="418036436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4396</TotalTime>
  <Words>67</Words>
  <Application>Microsoft Macintosh PowerPoint</Application>
  <PresentationFormat>On-screen Show (4:3)</PresentationFormat>
  <Paragraphs>12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Office of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renu</dc:creator>
  <cp:lastModifiedBy>Mark Zelinka</cp:lastModifiedBy>
  <cp:revision>127</cp:revision>
  <dcterms:created xsi:type="dcterms:W3CDTF">2011-09-07T23:26:42Z</dcterms:created>
  <dcterms:modified xsi:type="dcterms:W3CDTF">2016-09-07T23:45:00Z</dcterms:modified>
</cp:coreProperties>
</file>