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65" r:id="rId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108" d="100"/>
          <a:sy n="108" d="100"/>
        </p:scale>
        <p:origin x="-1008" y="-1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86A74D-81BC-4965-8D76-20C793EE69AD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BD793DC-401D-445D-9E15-8375BE67FA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7639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C80B9A-C993-4CEA-8A39-3AFD6A021F2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 userDrawn="1"/>
        </p:nvSpPr>
        <p:spPr bwMode="auto">
          <a:xfrm>
            <a:off x="2360613" y="6634163"/>
            <a:ext cx="6784975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6" name="Rectangle 8"/>
          <p:cNvSpPr/>
          <p:nvPr userDrawn="1"/>
        </p:nvSpPr>
        <p:spPr bwMode="auto">
          <a:xfrm>
            <a:off x="0" y="6634163"/>
            <a:ext cx="2333625" cy="2286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</a:endParaRPr>
          </a:p>
        </p:txBody>
      </p:sp>
      <p:sp>
        <p:nvSpPr>
          <p:cNvPr id="7" name="Rectangle 235"/>
          <p:cNvSpPr>
            <a:spLocks noChangeArrowheads="1"/>
          </p:cNvSpPr>
          <p:nvPr/>
        </p:nvSpPr>
        <p:spPr bwMode="auto">
          <a:xfrm>
            <a:off x="2398713" y="6646863"/>
            <a:ext cx="6588125" cy="2111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algn="r" eaLnBrk="0" hangingPunct="0">
              <a:lnSpc>
                <a:spcPct val="90000"/>
              </a:lnSpc>
              <a:defRPr/>
            </a:pPr>
            <a:r>
              <a:rPr lang="en-US" sz="1200" b="1" dirty="0">
                <a:solidFill>
                  <a:schemeClr val="bg1"/>
                </a:solidFill>
                <a:ea typeface="Rod"/>
                <a:cs typeface="Rod"/>
              </a:rPr>
              <a:t>Department of Energy  •  Office of Science  •  Biological and Environmental Research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1600200"/>
            <a:ext cx="38481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838700" y="1600200"/>
            <a:ext cx="38481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fld id="{2113C00A-46C3-4695-A1BF-A4D51761E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Rectangle 235"/>
          <p:cNvSpPr>
            <a:spLocks noChangeArrowheads="1"/>
          </p:cNvSpPr>
          <p:nvPr userDrawn="1"/>
        </p:nvSpPr>
        <p:spPr bwMode="auto">
          <a:xfrm>
            <a:off x="-34926" y="6646863"/>
            <a:ext cx="232092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71450" indent="-171450" eaLnBrk="0" hangingPunct="0">
              <a:lnSpc>
                <a:spcPct val="90000"/>
              </a:lnSpc>
              <a:defRPr/>
            </a:pPr>
            <a:fld id="{3CF22588-4ED6-4D73-B710-A92B6386A90D}" type="slidenum">
              <a:rPr lang="en-US" sz="1000">
                <a:solidFill>
                  <a:schemeClr val="bg1"/>
                </a:solidFill>
                <a:ea typeface="Rod"/>
                <a:cs typeface="Rod"/>
              </a:rPr>
              <a:pPr marL="171450" indent="-171450" eaLnBrk="0" hangingPunct="0">
                <a:lnSpc>
                  <a:spcPct val="90000"/>
                </a:lnSpc>
                <a:defRPr/>
              </a:pPr>
              <a:t>‹#›</a:t>
            </a:fld>
            <a:r>
              <a:rPr lang="en-US" sz="1000" dirty="0">
                <a:solidFill>
                  <a:schemeClr val="bg1"/>
                </a:solidFill>
                <a:ea typeface="Rod"/>
                <a:cs typeface="Rod"/>
              </a:rPr>
              <a:t>	 </a:t>
            </a:r>
            <a:r>
              <a:rPr lang="en-US" sz="1200" b="1" dirty="0" smtClean="0">
                <a:solidFill>
                  <a:schemeClr val="bg1"/>
                </a:solidFill>
                <a:ea typeface="Rod"/>
                <a:cs typeface="Rod"/>
              </a:rPr>
              <a:t>BER Climate Research</a:t>
            </a:r>
            <a:endParaRPr lang="en-US" sz="1200" b="1" dirty="0">
              <a:solidFill>
                <a:schemeClr val="bg1"/>
              </a:solidFill>
              <a:ea typeface="Rod"/>
              <a:cs typeface="Rod"/>
            </a:endParaRPr>
          </a:p>
        </p:txBody>
      </p:sp>
    </p:spTree>
  </p:cSld>
  <p:clrMapOvr>
    <a:masterClrMapping/>
  </p:clrMapOvr>
  <p:transition xmlns:p14="http://schemas.microsoft.com/office/powerpoint/2010/main"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36D64-B606-4833-8E9E-A8FC51B35A1D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36D64-B606-4833-8E9E-A8FC51B35A1D}" type="datetimeFigureOut">
              <a:rPr lang="en-US" smtClean="0"/>
              <a:pPr/>
              <a:t>10/15/13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C275B-07AD-4C9E-AB1F-13419A9373D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tif"/><Relationship Id="rId5" Type="http://schemas.openxmlformats.org/officeDocument/2006/relationships/image" Target="../media/image3.tif"/><Relationship Id="rId6" Type="http://schemas.openxmlformats.org/officeDocument/2006/relationships/image" Target="../media/image4.jpg"/><Relationship Id="rId7" Type="http://schemas.openxmlformats.org/officeDocument/2006/relationships/image" Target="../media/image5.jp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111107_RenataMcCoy_banner_pcmdi-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3"/>
          <a:stretch/>
        </p:blipFill>
        <p:spPr>
          <a:xfrm>
            <a:off x="7108825" y="0"/>
            <a:ext cx="2035175" cy="609600"/>
          </a:xfrm>
          <a:prstGeom prst="rect">
            <a:avLst/>
          </a:prstGeom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444500" y="375920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6200" y="-76200"/>
            <a:ext cx="75438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 smtClean="0"/>
              <a:t>Human and Natural Influences on the Changing </a:t>
            </a:r>
          </a:p>
          <a:p>
            <a:pPr algn="ctr">
              <a:defRPr/>
            </a:pPr>
            <a:r>
              <a:rPr lang="en-US" sz="2400" b="1" dirty="0" smtClean="0"/>
              <a:t>Thermal Structure of the Atmosphere </a:t>
            </a:r>
            <a:endParaRPr lang="en-US" sz="2400" b="1" dirty="0" smtClean="0"/>
          </a:p>
        </p:txBody>
      </p:sp>
      <p:sp>
        <p:nvSpPr>
          <p:cNvPr id="18" name="TextBox 17"/>
          <p:cNvSpPr txBox="1"/>
          <p:nvPr/>
        </p:nvSpPr>
        <p:spPr>
          <a:xfrm>
            <a:off x="228600" y="625495"/>
            <a:ext cx="4800600" cy="509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u="sng" dirty="0" smtClean="0"/>
              <a:t>Objective</a:t>
            </a:r>
          </a:p>
          <a:p>
            <a:pPr marL="115888" indent="-115888">
              <a:buFont typeface="Arial"/>
              <a:buChar char="•"/>
            </a:pPr>
            <a:r>
              <a:rPr lang="en-US" sz="1500" dirty="0" smtClean="0"/>
              <a:t>To compare modeled and observed patterns of the vertical structure of atmospheric temperature change</a:t>
            </a:r>
            <a:endParaRPr lang="en-US" sz="800" dirty="0" smtClean="0"/>
          </a:p>
          <a:p>
            <a:pPr>
              <a:spcBef>
                <a:spcPts val="600"/>
              </a:spcBef>
            </a:pPr>
            <a:r>
              <a:rPr lang="en-US" sz="1500" u="sng" dirty="0" smtClean="0"/>
              <a:t>Research</a:t>
            </a:r>
          </a:p>
          <a:p>
            <a:pPr marL="115888" indent="-115888">
              <a:spcBef>
                <a:spcPts val="600"/>
              </a:spcBef>
              <a:buFont typeface="Arial"/>
              <a:buChar char="•"/>
            </a:pPr>
            <a:r>
              <a:rPr lang="en-US" sz="1500" dirty="0" smtClean="0"/>
              <a:t>To d</a:t>
            </a:r>
            <a:r>
              <a:rPr lang="en-US" sz="1500" dirty="0" smtClean="0"/>
              <a:t>etermine whether anthropogenic “fingerprint” is statistically identifiable in satellite observations</a:t>
            </a:r>
            <a:endParaRPr lang="en-US" sz="1500" dirty="0" smtClean="0"/>
          </a:p>
          <a:p>
            <a:pPr marL="115888" indent="-115888">
              <a:spcBef>
                <a:spcPts val="600"/>
              </a:spcBef>
              <a:buFont typeface="Arial"/>
              <a:buChar char="•"/>
            </a:pPr>
            <a:r>
              <a:rPr lang="en-US" sz="1500" dirty="0" smtClean="0"/>
              <a:t>To determine whether identification of a human-caused fingerprint is robust to current uncertainties in climate models and observations</a:t>
            </a:r>
            <a:endParaRPr lang="en-US" sz="1500" dirty="0" smtClean="0"/>
          </a:p>
          <a:p>
            <a:pPr>
              <a:spcBef>
                <a:spcPts val="600"/>
              </a:spcBef>
            </a:pPr>
            <a:r>
              <a:rPr lang="en-US" sz="1500" u="sng" dirty="0" smtClean="0"/>
              <a:t>Impact</a:t>
            </a:r>
            <a:endParaRPr lang="en-US" sz="1500" u="sng" dirty="0" smtClean="0"/>
          </a:p>
          <a:p>
            <a:pPr marL="115888" indent="-115888">
              <a:buFont typeface="Arial"/>
              <a:buChar char="•"/>
            </a:pPr>
            <a:r>
              <a:rPr lang="en-US" sz="1500" dirty="0" smtClean="0"/>
              <a:t>A human-caused latitude/altitude pattern of atmospheric temperature change can be identified with high statistical confidence in satellite data – we show clear evidence of a discernible human influence on the thermal structure of the atmosphere</a:t>
            </a:r>
          </a:p>
          <a:p>
            <a:pPr marL="115888" indent="-115888">
              <a:spcBef>
                <a:spcPts val="600"/>
              </a:spcBef>
              <a:buFont typeface="Arial"/>
              <a:buChar char="•"/>
            </a:pPr>
            <a:r>
              <a:rPr lang="en-US" sz="1500" dirty="0" smtClean="0"/>
              <a:t>A human-caused fingerprint is identifiable not only relative to internal “climate noise”, but also relative to the larger total natural variability arising from changes in </a:t>
            </a:r>
            <a:r>
              <a:rPr lang="en-US" sz="1500" dirty="0" smtClean="0"/>
              <a:t>solar irradiance and volcanic forcing </a:t>
            </a:r>
          </a:p>
          <a:p>
            <a:pPr marL="115888" indent="-115888">
              <a:buFont typeface="Arial"/>
              <a:buChar char="•"/>
            </a:pPr>
            <a:endParaRPr lang="en-US" sz="1500" dirty="0"/>
          </a:p>
        </p:txBody>
      </p:sp>
      <p:sp>
        <p:nvSpPr>
          <p:cNvPr id="12" name="TextBox 11"/>
          <p:cNvSpPr txBox="1"/>
          <p:nvPr/>
        </p:nvSpPr>
        <p:spPr>
          <a:xfrm>
            <a:off x="76200" y="5692914"/>
            <a:ext cx="502920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n-GB" sz="1000" b="1" dirty="0" smtClean="0"/>
              <a:t>Reference: </a:t>
            </a:r>
            <a:r>
              <a:rPr lang="en-US" sz="1000" b="1" dirty="0" smtClean="0"/>
              <a:t>B</a:t>
            </a:r>
            <a:r>
              <a:rPr lang="en-US" sz="1000" b="1" dirty="0" smtClean="0"/>
              <a:t>. D. Santer</a:t>
            </a:r>
            <a:r>
              <a:rPr lang="en-US" sz="1000" dirty="0" smtClean="0"/>
              <a:t> </a:t>
            </a:r>
            <a:r>
              <a:rPr lang="en-US" sz="1000" dirty="0" smtClean="0"/>
              <a:t>, </a:t>
            </a:r>
            <a:r>
              <a:rPr lang="en-US" sz="1000" b="1" dirty="0" smtClean="0"/>
              <a:t>J.F. Painter</a:t>
            </a:r>
            <a:r>
              <a:rPr lang="en-US" sz="1000" dirty="0" smtClean="0"/>
              <a:t>, </a:t>
            </a:r>
            <a:r>
              <a:rPr lang="en-US" sz="1000" b="1" dirty="0" smtClean="0"/>
              <a:t>C. </a:t>
            </a:r>
            <a:r>
              <a:rPr lang="en-US" sz="1000" b="1" dirty="0" err="1" smtClean="0"/>
              <a:t>Bonfils</a:t>
            </a:r>
            <a:r>
              <a:rPr lang="en-US" sz="1000" dirty="0" smtClean="0"/>
              <a:t>, C.A. Mears, S. Solomon, T.M.L. </a:t>
            </a:r>
            <a:r>
              <a:rPr lang="en-US" sz="1000" dirty="0" err="1" smtClean="0"/>
              <a:t>Wigley</a:t>
            </a:r>
            <a:r>
              <a:rPr lang="en-US" sz="1000" dirty="0" smtClean="0"/>
              <a:t>, </a:t>
            </a:r>
            <a:r>
              <a:rPr lang="en-US" sz="1000" b="1" dirty="0" smtClean="0"/>
              <a:t>P.J. </a:t>
            </a:r>
            <a:r>
              <a:rPr lang="en-US" sz="1000" b="1" dirty="0" err="1" smtClean="0"/>
              <a:t>Gleckler</a:t>
            </a:r>
            <a:r>
              <a:rPr lang="en-US" sz="1000" dirty="0" smtClean="0"/>
              <a:t>, G.A. Schmidt, </a:t>
            </a:r>
            <a:r>
              <a:rPr lang="en-US" sz="1000" b="1" dirty="0" smtClean="0"/>
              <a:t>C. </a:t>
            </a:r>
            <a:r>
              <a:rPr lang="en-US" sz="1000" b="1" dirty="0" err="1" smtClean="0"/>
              <a:t>Doutriaux</a:t>
            </a:r>
            <a:r>
              <a:rPr lang="en-US" sz="1000" dirty="0" smtClean="0"/>
              <a:t>, N.P. Gillett, </a:t>
            </a:r>
            <a:r>
              <a:rPr lang="en-US" sz="1000" b="1" dirty="0" smtClean="0"/>
              <a:t>K.E. Taylor</a:t>
            </a:r>
            <a:r>
              <a:rPr lang="en-US" sz="1000" dirty="0" smtClean="0"/>
              <a:t>, P.W. Thorne, and F.J. Wentz </a:t>
            </a:r>
            <a:r>
              <a:rPr lang="en-US" sz="1000" dirty="0" smtClean="0"/>
              <a:t>(</a:t>
            </a:r>
            <a:r>
              <a:rPr lang="en-US" sz="1000" dirty="0" smtClean="0"/>
              <a:t>2013)</a:t>
            </a:r>
            <a:r>
              <a:rPr lang="en-US" sz="1000" dirty="0" smtClean="0"/>
              <a:t>: </a:t>
            </a:r>
            <a:r>
              <a:rPr lang="en-US" sz="1000" dirty="0" smtClean="0"/>
              <a:t>Human and natural influences on the changing thermal structure of the atmosphere</a:t>
            </a:r>
            <a:r>
              <a:rPr lang="en-US" sz="1000" dirty="0" smtClean="0"/>
              <a:t>. </a:t>
            </a:r>
            <a:r>
              <a:rPr lang="en-US" sz="1000" i="1" dirty="0" smtClean="0"/>
              <a:t>Proc. Natl. Acad. Sci</a:t>
            </a:r>
            <a:r>
              <a:rPr lang="en-US" sz="1000" dirty="0" smtClean="0"/>
              <a:t>.</a:t>
            </a:r>
            <a:r>
              <a:rPr lang="en-US" sz="1000" dirty="0" smtClean="0"/>
              <a:t>, </a:t>
            </a:r>
            <a:r>
              <a:rPr lang="en-US" sz="1000" dirty="0" err="1" smtClean="0"/>
              <a:t>doi</a:t>
            </a:r>
            <a:r>
              <a:rPr lang="en-US" sz="1000" dirty="0" smtClean="0"/>
              <a:t>: </a:t>
            </a:r>
            <a:r>
              <a:rPr lang="en-US" sz="1000" dirty="0" smtClean="0"/>
              <a:t>10.1073/pnas.1305332110.</a:t>
            </a:r>
            <a:endParaRPr lang="en-US" sz="1000" i="1" dirty="0"/>
          </a:p>
        </p:txBody>
      </p:sp>
      <p:sp>
        <p:nvSpPr>
          <p:cNvPr id="14" name="TextBox 13"/>
          <p:cNvSpPr txBox="1"/>
          <p:nvPr/>
        </p:nvSpPr>
        <p:spPr>
          <a:xfrm>
            <a:off x="-18815" y="266229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1" name="Picture 40" descr="MMA_NAT_16models_mm_1979-2005_ci05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2" r="4328" b="11205"/>
          <a:stretch/>
        </p:blipFill>
        <p:spPr>
          <a:xfrm>
            <a:off x="5767454" y="931987"/>
            <a:ext cx="2790691" cy="137004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5181599" y="699386"/>
            <a:ext cx="396240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Models: natural influences </a:t>
            </a:r>
            <a:r>
              <a:rPr lang="en-US" sz="1200" b="1" dirty="0" smtClean="0">
                <a:latin typeface="Arial"/>
                <a:cs typeface="Arial"/>
              </a:rPr>
              <a:t>only</a:t>
            </a:r>
            <a:endParaRPr lang="en-US" sz="1200" b="1" dirty="0">
              <a:latin typeface="Arial"/>
              <a:cs typeface="Arial"/>
            </a:endParaRPr>
          </a:p>
        </p:txBody>
      </p:sp>
      <p:pic>
        <p:nvPicPr>
          <p:cNvPr id="44" name="Picture 43" descr="MMA_ANTHRO_08models_mm_1979-2005_ci05.ti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2" r="4328" b="11205"/>
          <a:stretch/>
        </p:blipFill>
        <p:spPr>
          <a:xfrm>
            <a:off x="5767454" y="2541955"/>
            <a:ext cx="2790691" cy="1370046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5498560" y="2319220"/>
            <a:ext cx="3328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Models: human influences </a:t>
            </a:r>
            <a:r>
              <a:rPr lang="en-US" sz="1200" b="1" dirty="0" smtClean="0">
                <a:latin typeface="Arial"/>
                <a:cs typeface="Arial"/>
              </a:rPr>
              <a:t>only</a:t>
            </a:r>
            <a:endParaRPr lang="en-US" sz="1200" b="1" dirty="0">
              <a:latin typeface="Arial"/>
              <a:cs typeface="Arial"/>
            </a:endParaRPr>
          </a:p>
        </p:txBody>
      </p:sp>
      <p:pic>
        <p:nvPicPr>
          <p:cNvPr id="46" name="Picture 45" descr="rss_ta3_1979-2012_trend1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2" r="4328" b="11205"/>
          <a:stretch/>
        </p:blipFill>
        <p:spPr>
          <a:xfrm>
            <a:off x="5767454" y="4103722"/>
            <a:ext cx="2790691" cy="1370046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6533662" y="5943600"/>
            <a:ext cx="1219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 smtClean="0">
                <a:latin typeface="Helvetica"/>
                <a:cs typeface="Helvetica"/>
              </a:rPr>
              <a:t>Trend (°C/decade)</a:t>
            </a:r>
            <a:endParaRPr lang="en-US" sz="900" b="0" dirty="0">
              <a:latin typeface="Helvetica"/>
              <a:cs typeface="Helvetica"/>
            </a:endParaRPr>
          </a:p>
        </p:txBody>
      </p:sp>
      <p:pic>
        <p:nvPicPr>
          <p:cNvPr id="48" name="Picture 47" descr="BASE_ceof3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63" t="4263" r="-237" b="4266"/>
          <a:stretch/>
        </p:blipFill>
        <p:spPr>
          <a:xfrm rot="5400000">
            <a:off x="6958584" y="3785616"/>
            <a:ext cx="393192" cy="3922776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5316499" y="5803304"/>
            <a:ext cx="472298" cy="12311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800" dirty="0" smtClean="0">
                <a:latin typeface="Arial"/>
                <a:cs typeface="Arial"/>
              </a:rPr>
              <a:t>-0.3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98792" y="5803304"/>
            <a:ext cx="560168" cy="12311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800" dirty="0" smtClean="0">
                <a:latin typeface="Arial"/>
                <a:cs typeface="Arial"/>
              </a:rPr>
              <a:t>-0.2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385274" y="5803304"/>
            <a:ext cx="457293" cy="12311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800" dirty="0" smtClean="0">
                <a:latin typeface="Arial"/>
                <a:cs typeface="Arial"/>
              </a:rPr>
              <a:t>-0.1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960885" y="5803304"/>
            <a:ext cx="350040" cy="12311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800" dirty="0" smtClean="0">
                <a:latin typeface="Arial"/>
                <a:cs typeface="Arial"/>
              </a:rPr>
              <a:t>0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485307" y="5803304"/>
            <a:ext cx="350040" cy="12311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800" dirty="0" smtClean="0">
                <a:latin typeface="Arial"/>
                <a:cs typeface="Arial"/>
              </a:rPr>
              <a:t>0.1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8013423" y="5803304"/>
            <a:ext cx="350040" cy="12311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800" dirty="0" smtClean="0">
                <a:latin typeface="Arial"/>
                <a:cs typeface="Arial"/>
              </a:rPr>
              <a:t>0.2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8541539" y="5803304"/>
            <a:ext cx="350040" cy="12311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800" dirty="0" smtClean="0">
                <a:latin typeface="Arial"/>
                <a:cs typeface="Arial"/>
              </a:rPr>
              <a:t>0.3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589231" y="5555837"/>
            <a:ext cx="450465" cy="12311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800" dirty="0" smtClean="0">
                <a:latin typeface="Arial"/>
                <a:cs typeface="Arial"/>
              </a:rPr>
              <a:t>-0.25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133008" y="5555837"/>
            <a:ext cx="410721" cy="12311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800" dirty="0" smtClean="0">
                <a:latin typeface="Arial"/>
                <a:cs typeface="Arial"/>
              </a:rPr>
              <a:t>-0.15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655536" y="5555837"/>
            <a:ext cx="428917" cy="12311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800" dirty="0" smtClean="0">
                <a:latin typeface="Arial"/>
                <a:cs typeface="Arial"/>
              </a:rPr>
              <a:t>-0.05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202612" y="5555837"/>
            <a:ext cx="402485" cy="12311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800" dirty="0" smtClean="0">
                <a:latin typeface="Arial"/>
                <a:cs typeface="Arial"/>
              </a:rPr>
              <a:t>0.05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723770" y="5555837"/>
            <a:ext cx="406738" cy="12311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800" dirty="0" smtClean="0">
                <a:latin typeface="Arial"/>
                <a:cs typeface="Arial"/>
              </a:rPr>
              <a:t>0.15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260248" y="5555837"/>
            <a:ext cx="412393" cy="123111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lang="en-US" sz="800" dirty="0" smtClean="0">
                <a:latin typeface="Arial"/>
                <a:cs typeface="Arial"/>
              </a:rPr>
              <a:t>0.25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498560" y="3886646"/>
            <a:ext cx="3328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Satellite observations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86400" y="6113410"/>
            <a:ext cx="32766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00" dirty="0" smtClean="0"/>
              <a:t>Atmospheric temperature trends in CMIP-5 models (top 2 panels) and in satellite observations from Remote Sensing Systems. For further details, refer to Fig. 2 in Santer </a:t>
            </a:r>
            <a:r>
              <a:rPr lang="en-US" sz="900" i="1" dirty="0" smtClean="0"/>
              <a:t>et al.</a:t>
            </a:r>
            <a:r>
              <a:rPr lang="en-US" sz="900" dirty="0" smtClean="0"/>
              <a:t> (2013)</a:t>
            </a:r>
            <a:endParaRPr lang="en-US" sz="900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6342</TotalTime>
  <Words>304</Words>
  <Application>Microsoft Macintosh PowerPoint</Application>
  <PresentationFormat>On-screen Show (4:3)</PresentationFormat>
  <Paragraphs>30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Office of Science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renu</dc:creator>
  <cp:lastModifiedBy>Ben Santer</cp:lastModifiedBy>
  <cp:revision>87</cp:revision>
  <cp:lastPrinted>2012-05-08T18:23:55Z</cp:lastPrinted>
  <dcterms:created xsi:type="dcterms:W3CDTF">2012-05-08T19:40:26Z</dcterms:created>
  <dcterms:modified xsi:type="dcterms:W3CDTF">2013-10-15T21:42:35Z</dcterms:modified>
</cp:coreProperties>
</file>