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DCA2A5-71D5-4B7A-B004-B7C2B4A83AFD}" v="2" dt="2022-01-05T19:36:34.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15" d="100"/>
          <a:sy n="115" d="100"/>
        </p:scale>
        <p:origin x="1140" y="12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sher-Vanden, Karen" userId="e4893aea-4d75-4ead-acd8-da9ef3f655cf" providerId="ADAL" clId="{41DCA2A5-71D5-4B7A-B004-B7C2B4A83AFD}"/>
    <pc:docChg chg="custSel modSld">
      <pc:chgData name="Fisher-Vanden, Karen" userId="e4893aea-4d75-4ead-acd8-da9ef3f655cf" providerId="ADAL" clId="{41DCA2A5-71D5-4B7A-B004-B7C2B4A83AFD}" dt="2022-01-05T19:52:49.266" v="48" actId="1076"/>
      <pc:docMkLst>
        <pc:docMk/>
      </pc:docMkLst>
      <pc:sldChg chg="addSp delSp modSp mod">
        <pc:chgData name="Fisher-Vanden, Karen" userId="e4893aea-4d75-4ead-acd8-da9ef3f655cf" providerId="ADAL" clId="{41DCA2A5-71D5-4B7A-B004-B7C2B4A83AFD}" dt="2022-01-05T19:52:49.266" v="48" actId="1076"/>
        <pc:sldMkLst>
          <pc:docMk/>
          <pc:sldMk cId="545559921" sldId="258"/>
        </pc:sldMkLst>
        <pc:spChg chg="mod">
          <ac:chgData name="Fisher-Vanden, Karen" userId="e4893aea-4d75-4ead-acd8-da9ef3f655cf" providerId="ADAL" clId="{41DCA2A5-71D5-4B7A-B004-B7C2B4A83AFD}" dt="2022-01-05T19:41:36.529" v="23" actId="1076"/>
          <ac:spMkLst>
            <pc:docMk/>
            <pc:sldMk cId="545559921" sldId="258"/>
            <ac:spMk id="8" creationId="{D05CE714-975C-5F45-B8FB-334BF21660D6}"/>
          </ac:spMkLst>
        </pc:spChg>
        <pc:spChg chg="mod">
          <ac:chgData name="Fisher-Vanden, Karen" userId="e4893aea-4d75-4ead-acd8-da9ef3f655cf" providerId="ADAL" clId="{41DCA2A5-71D5-4B7A-B004-B7C2B4A83AFD}" dt="2022-01-05T19:52:49.266" v="48" actId="1076"/>
          <ac:spMkLst>
            <pc:docMk/>
            <pc:sldMk cId="545559921" sldId="258"/>
            <ac:spMk id="9" creationId="{FFB494AC-ACC2-4FF7-9801-D888E7B8C7A4}"/>
          </ac:spMkLst>
        </pc:spChg>
        <pc:spChg chg="mod">
          <ac:chgData name="Fisher-Vanden, Karen" userId="e4893aea-4d75-4ead-acd8-da9ef3f655cf" providerId="ADAL" clId="{41DCA2A5-71D5-4B7A-B004-B7C2B4A83AFD}" dt="2022-01-05T19:52:43.477" v="47" actId="2711"/>
          <ac:spMkLst>
            <pc:docMk/>
            <pc:sldMk cId="545559921" sldId="258"/>
            <ac:spMk id="120" creationId="{00000000-0000-0000-0000-000000000000}"/>
          </ac:spMkLst>
        </pc:spChg>
        <pc:spChg chg="mod">
          <ac:chgData name="Fisher-Vanden, Karen" userId="e4893aea-4d75-4ead-acd8-da9ef3f655cf" providerId="ADAL" clId="{41DCA2A5-71D5-4B7A-B004-B7C2B4A83AFD}" dt="2022-01-05T19:33:41.462" v="1" actId="6549"/>
          <ac:spMkLst>
            <pc:docMk/>
            <pc:sldMk cId="545559921" sldId="258"/>
            <ac:spMk id="121" creationId="{00000000-0000-0000-0000-000000000000}"/>
          </ac:spMkLst>
        </pc:spChg>
        <pc:spChg chg="mod">
          <ac:chgData name="Fisher-Vanden, Karen" userId="e4893aea-4d75-4ead-acd8-da9ef3f655cf" providerId="ADAL" clId="{41DCA2A5-71D5-4B7A-B004-B7C2B4A83AFD}" dt="2022-01-05T19:50:17.820" v="41" actId="255"/>
          <ac:spMkLst>
            <pc:docMk/>
            <pc:sldMk cId="545559921" sldId="258"/>
            <ac:spMk id="122" creationId="{00000000-0000-0000-0000-000000000000}"/>
          </ac:spMkLst>
        </pc:spChg>
        <pc:spChg chg="mod">
          <ac:chgData name="Fisher-Vanden, Karen" userId="e4893aea-4d75-4ead-acd8-da9ef3f655cf" providerId="ADAL" clId="{41DCA2A5-71D5-4B7A-B004-B7C2B4A83AFD}" dt="2022-01-05T19:41:33.336" v="22" actId="1076"/>
          <ac:spMkLst>
            <pc:docMk/>
            <pc:sldMk cId="545559921" sldId="258"/>
            <ac:spMk id="124" creationId="{00000000-0000-0000-0000-000000000000}"/>
          </ac:spMkLst>
        </pc:spChg>
        <pc:picChg chg="del">
          <ac:chgData name="Fisher-Vanden, Karen" userId="e4893aea-4d75-4ead-acd8-da9ef3f655cf" providerId="ADAL" clId="{41DCA2A5-71D5-4B7A-B004-B7C2B4A83AFD}" dt="2022-01-05T19:36:30.920" v="4" actId="478"/>
          <ac:picMkLst>
            <pc:docMk/>
            <pc:sldMk cId="545559921" sldId="258"/>
            <ac:picMk id="3" creationId="{7EA6EDDF-480B-4DA9-A37B-5D7560165A06}"/>
          </ac:picMkLst>
        </pc:picChg>
        <pc:picChg chg="add mod">
          <ac:chgData name="Fisher-Vanden, Karen" userId="e4893aea-4d75-4ead-acd8-da9ef3f655cf" providerId="ADAL" clId="{41DCA2A5-71D5-4B7A-B004-B7C2B4A83AFD}" dt="2022-01-05T19:41:39.839" v="24" actId="1076"/>
          <ac:picMkLst>
            <pc:docMk/>
            <pc:sldMk cId="545559921" sldId="258"/>
            <ac:picMk id="10" creationId="{FA9D28F5-A6B8-4E94-97EA-1123853555B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1/5/2022</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1/5/2022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1/5/2022</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nature.com/articles/s41560-021-00958-8"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8" y="3998783"/>
            <a:ext cx="3777994" cy="2165016"/>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400" dirty="0">
                <a:latin typeface="Calibri" panose="020F0502020204030204" pitchFamily="34" charset="0"/>
                <a:cs typeface="Calibri" panose="020F0502020204030204" pitchFamily="34" charset="0"/>
              </a:rPr>
              <a:t>We find that not all reductions in reserve electricity generation capacity result in impacts, and that when they occur, intermittent interruptions in electricity supply at critical times of the day, week, and year account for much of the economic impacts. Lastly, we find that impacts may be in different locations from the original water stress. </a:t>
            </a:r>
            <a:endParaRPr sz="1400" dirty="0">
              <a:latin typeface="Calibri" panose="020F0502020204030204" pitchFamily="34" charset="0"/>
              <a:cs typeface="Calibri" panose="020F0502020204030204" pitchFamily="34" charset="0"/>
            </a:endParaRPr>
          </a:p>
        </p:txBody>
      </p:sp>
      <p:sp>
        <p:nvSpPr>
          <p:cNvPr id="121" name="Shape 121"/>
          <p:cNvSpPr/>
          <p:nvPr/>
        </p:nvSpPr>
        <p:spPr>
          <a:xfrm>
            <a:off x="257568" y="0"/>
            <a:ext cx="8240811" cy="81079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Integrated hydrological, power system and economic modeling of climate impacts on electricity demand and cost </a:t>
            </a:r>
          </a:p>
        </p:txBody>
      </p:sp>
      <p:sp>
        <p:nvSpPr>
          <p:cNvPr id="122" name="Shape 122"/>
          <p:cNvSpPr/>
          <p:nvPr/>
        </p:nvSpPr>
        <p:spPr>
          <a:xfrm>
            <a:off x="257568" y="1049873"/>
            <a:ext cx="8628864" cy="699615"/>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400" dirty="0">
                <a:latin typeface="Calibri" panose="020F0502020204030204" pitchFamily="34" charset="0"/>
                <a:ea typeface="Times New Roman" panose="02020603050405020304" pitchFamily="18" charset="0"/>
                <a:cs typeface="Calibri" panose="020F0502020204030204" pitchFamily="34" charset="0"/>
              </a:rPr>
              <a:t>Impacts of climate related water stress and temperature changes can cascade through energy systems, though models have yet to capture this compounding of effects. Here, we employ a coupled water-power-economy model to capture these important interactions in a study of the exceedance of water temperature thresholds for power generation in the Western U.S. </a:t>
            </a:r>
            <a:endParaRPr lang="en-US" sz="1400" dirty="0">
              <a:latin typeface="Calibri" panose="020F0502020204030204" pitchFamily="34" charset="0"/>
              <a:cs typeface="Calibri" panose="020F0502020204030204" pitchFamily="34" charset="0"/>
            </a:endParaRPr>
          </a:p>
        </p:txBody>
      </p:sp>
      <p:sp>
        <p:nvSpPr>
          <p:cNvPr id="124" name="Shape 124"/>
          <p:cNvSpPr/>
          <p:nvPr/>
        </p:nvSpPr>
        <p:spPr>
          <a:xfrm>
            <a:off x="4614534" y="6088826"/>
            <a:ext cx="4271898" cy="6463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Webster, M., K. Fisher-Vanden, V. Kumar, R. Lammers, J. Perla, “Integrated hydrological, power system and economic modeling of climate impacts on electricity demand and cost.” Nature Energy, Jan 2022. DOI: 10.1038/s41560-021-00958-8. </a:t>
            </a:r>
            <a:r>
              <a:rPr lang="en-US" sz="900" dirty="0">
                <a:latin typeface="Arial" panose="020B0604020202020204" pitchFamily="34" charset="0"/>
                <a:ea typeface="MS Mincho" panose="02020609040205080304" pitchFamily="49" charset="-128"/>
                <a:hlinkClick r:id="rId2"/>
              </a:rPr>
              <a:t>https://www.nature.com/articles/s41560-021-00958-8</a:t>
            </a:r>
            <a:r>
              <a:rPr lang="en-US" sz="900" dirty="0">
                <a:latin typeface="Arial" panose="020B0604020202020204" pitchFamily="34" charset="0"/>
                <a:ea typeface="MS Mincho" panose="02020609040205080304" pitchFamily="49" charset="-128"/>
              </a:rPr>
              <a:t> </a:t>
            </a:r>
          </a:p>
        </p:txBody>
      </p:sp>
      <p:sp>
        <p:nvSpPr>
          <p:cNvPr id="8" name="Shape 119">
            <a:extLst>
              <a:ext uri="{FF2B5EF4-FFF2-40B4-BE49-F238E27FC236}">
                <a16:creationId xmlns:a16="http://schemas.microsoft.com/office/drawing/2014/main" id="{D05CE714-975C-5F45-B8FB-334BF21660D6}"/>
              </a:ext>
            </a:extLst>
          </p:cNvPr>
          <p:cNvSpPr/>
          <p:nvPr/>
        </p:nvSpPr>
        <p:spPr>
          <a:xfrm>
            <a:off x="4377973" y="5165127"/>
            <a:ext cx="4530562" cy="91852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100" b="1" dirty="0">
                <a:solidFill>
                  <a:srgbClr val="0070C0"/>
                </a:solidFill>
                <a:latin typeface="Calibri" panose="020F0502020204030204" pitchFamily="34" charset="0"/>
                <a:cs typeface="Calibri" panose="020F0502020204030204" pitchFamily="34" charset="0"/>
              </a:rPr>
              <a:t>Figure</a:t>
            </a:r>
            <a:r>
              <a:rPr sz="1100" b="1" dirty="0">
                <a:solidFill>
                  <a:srgbClr val="0070C0"/>
                </a:solidFill>
                <a:latin typeface="Calibri" panose="020F0502020204030204" pitchFamily="34" charset="0"/>
                <a:cs typeface="Calibri" panose="020F0502020204030204" pitchFamily="34" charset="0"/>
              </a:rPr>
              <a:t>:</a:t>
            </a:r>
            <a:r>
              <a:rPr sz="1100" dirty="0">
                <a:solidFill>
                  <a:srgbClr val="0070C0"/>
                </a:solidFill>
                <a:latin typeface="Calibri" panose="020F0502020204030204" pitchFamily="34" charset="0"/>
                <a:cs typeface="Calibri" panose="020F0502020204030204" pitchFamily="34" charset="0"/>
              </a:rPr>
              <a:t>  </a:t>
            </a:r>
            <a:r>
              <a:rPr lang="en-US" sz="1100" dirty="0">
                <a:solidFill>
                  <a:srgbClr val="0070C0"/>
                </a:solidFill>
                <a:latin typeface="Calibri" panose="020F0502020204030204" pitchFamily="34" charset="0"/>
                <a:cs typeface="Calibri" panose="020F0502020204030204" pitchFamily="34" charset="0"/>
              </a:rPr>
              <a:t>Geographic distribution of impacts (GFDL, 2097, week 29).  Blue circles indicate the geographic locations of generators that are unavailable for at least one day of this week because of the water temperature restrictions, red lines indicate the transmission lines that experience congestion, and red circles indicate geographic locations that exhibit unmet electricity demand </a:t>
            </a:r>
          </a:p>
        </p:txBody>
      </p:sp>
      <p:sp>
        <p:nvSpPr>
          <p:cNvPr id="9" name="Shape 120">
            <a:extLst>
              <a:ext uri="{FF2B5EF4-FFF2-40B4-BE49-F238E27FC236}">
                <a16:creationId xmlns:a16="http://schemas.microsoft.com/office/drawing/2014/main" id="{FFB494AC-ACC2-4FF7-9801-D888E7B8C7A4}"/>
              </a:ext>
            </a:extLst>
          </p:cNvPr>
          <p:cNvSpPr/>
          <p:nvPr/>
        </p:nvSpPr>
        <p:spPr>
          <a:xfrm>
            <a:off x="257568" y="2049210"/>
            <a:ext cx="3698206" cy="194957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lang="en-US" sz="1600" dirty="0">
                <a:latin typeface="Calibri" panose="020F0502020204030204" pitchFamily="34" charset="0"/>
                <a:ea typeface="Times New Roman" panose="02020603050405020304" pitchFamily="18" charset="0"/>
                <a:cs typeface="Calibri" panose="020F0502020204030204" pitchFamily="34" charset="0"/>
              </a:rPr>
              <a:t>Approach</a:t>
            </a:r>
          </a:p>
          <a:p>
            <a:pPr defTabSz="321457">
              <a:buSzPct val="75000"/>
              <a:defRPr sz="2000">
                <a:latin typeface="Helvetica"/>
                <a:ea typeface="Helvetica"/>
                <a:cs typeface="Helvetica"/>
                <a:sym typeface="Helvetica"/>
              </a:defRPr>
            </a:pPr>
            <a:r>
              <a:rPr lang="en-US" sz="1400" dirty="0">
                <a:latin typeface="Calibri" panose="020F0502020204030204" pitchFamily="34" charset="0"/>
              </a:rPr>
              <a:t>We build on previous efforts by quantifying the potential economic losses from a set of climate forcing scenarios, applying a multisector dynamic modeling framework that integrates a hydrological model, a detailed power system model with high spatial and temporal resolution, and a state-level economy-wide model of the U.S. </a:t>
            </a:r>
            <a:endParaRPr sz="1400" dirty="0"/>
          </a:p>
        </p:txBody>
      </p:sp>
      <p:pic>
        <p:nvPicPr>
          <p:cNvPr id="10" name="Picture 9">
            <a:extLst>
              <a:ext uri="{FF2B5EF4-FFF2-40B4-BE49-F238E27FC236}">
                <a16:creationId xmlns:a16="http://schemas.microsoft.com/office/drawing/2014/main" id="{FA9D28F5-A6B8-4E94-97EA-1123853555B2}"/>
              </a:ext>
            </a:extLst>
          </p:cNvPr>
          <p:cNvPicPr>
            <a:picLocks noChangeAspect="1"/>
          </p:cNvPicPr>
          <p:nvPr/>
        </p:nvPicPr>
        <p:blipFill>
          <a:blip r:embed="rId3"/>
          <a:stretch>
            <a:fillRect/>
          </a:stretch>
        </p:blipFill>
        <p:spPr>
          <a:xfrm>
            <a:off x="3726872" y="1541183"/>
            <a:ext cx="5334000" cy="4000500"/>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7558</TotalTime>
  <Words>316</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Fisher-Vanden, Karen</cp:lastModifiedBy>
  <cp:revision>44</cp:revision>
  <dcterms:created xsi:type="dcterms:W3CDTF">2019-03-01T18:13:06Z</dcterms:created>
  <dcterms:modified xsi:type="dcterms:W3CDTF">2022-01-05T19:52:55Z</dcterms:modified>
</cp:coreProperties>
</file>