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35"/>
    <p:restoredTop sz="94647"/>
  </p:normalViewPr>
  <p:slideViewPr>
    <p:cSldViewPr snapToGrid="0" snapToObjects="1">
      <p:cViewPr varScale="1">
        <p:scale>
          <a:sx n="112" d="100"/>
          <a:sy n="112" d="100"/>
        </p:scale>
        <p:origin x="80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C84B0-B5AC-8242-A5BF-8024D09C5B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946D4D-DFA6-3D4E-9142-823D0A510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43D453-A21A-464C-8F3B-5DBC10CD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11/4/23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C6DEE4-B33C-BF49-A88C-28E7EE40B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12A1EC-9649-4643-B0AB-E2DCF6462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40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933E3-DD53-3640-9873-580712977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B530F5-653C-CA4A-8CDA-7CD156FA2A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B5885-80AC-5C49-8BA1-7F0577C1A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11/4/23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0CEE0-0A42-CE45-9FB8-E893960F3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0E3FB1-1B6F-1740-AC3B-482FA823FA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60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2CF7C1-6CBA-1F4F-B6B9-E51E840589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1D5C0-B4B4-BC41-91E1-6AEEA9CE4D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1AB89-4155-8040-B371-DFD318B55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11/4/23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2ABA2-9FE6-5B4F-A841-20D683734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89FDBB-D0D6-8E4B-A98A-E0D4060B10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397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18B3A-0427-BA4C-85A3-BE6E4BDB0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436AC3-6A34-E448-B3F1-D1A3830AC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827C7-6163-3247-BA71-FD598FE794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11/4/23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DDDDD0-7624-CC4D-9ADA-AAFCE6508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10901-AA9D-3741-AE7F-EFE6A29E8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15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C6512-5458-2F48-9D85-696AF1E89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7917B8-685B-054A-978F-68ECE1628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BD03D2-5907-744C-9555-FC1117082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11/4/23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A3C4-B7A0-AE42-8385-D9BBC3966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333693-11E4-424C-87EB-905BC43835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50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EBA6D-BD55-AF4D-9B88-5ADD567AD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72CD63-48B3-7C4B-B5CF-4EB3600145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9AC2B-0A1F-B344-BD9A-6C8354B07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840082-0C2A-8549-B660-CE0267BD3B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11/4/23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3CC6A-E8C0-1745-9ADA-3A548C1835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B50967-F7B7-354D-AED0-FACBDF501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47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C8CCC-EDB9-DE4F-9837-8992A7467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AFFAA9-7BC6-E349-9242-4EF0B8A7C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473FF1-45FF-844C-826F-806D40DB76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ED1C88-2D9E-4A47-B38E-6DA87A155A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376165-3DDD-DC49-AB1D-6BFDA73A4A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EEB8C7-6BCD-7741-BD59-3AD1EB051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11/4/23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2B7351-294F-4842-A85F-C5458B1E8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91D03D2-2B76-FA41-997D-89966DD5F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60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95E97-E1D3-8148-9E67-576CE7B47F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20ACB7-2CF2-A249-8EDD-D93152979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11/4/23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CFEA8D-3E03-414D-9A19-388CAB9D0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B85CC0-2175-0948-8D61-7B9AE0C7A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5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982ED71-A714-A44A-B6C3-EB6172097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11/4/23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EFA4FF-AE2C-2B43-9BD2-EA4DD1065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09B42D-80BE-3B4D-BB68-9C9F1B55A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014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21045-FC92-E446-B719-CEE594454F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7513B7-9293-FB41-96D8-F259060ACD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1C5928-9515-5C47-9DB8-50E41A9B5E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994D0C-9CF3-8548-BEE0-7F4BFA23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11/4/23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5762B-CA09-8642-B906-8FBA7D7C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F38B03-84F1-3D43-8A04-BFCE6546F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209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4134D-6CEF-0846-BE20-BA1C797C1A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4D1AE3-0A3A-1845-AFAC-DA70EB30506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38D4E8-A04E-3548-A315-DD7FAE7F27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4EB4E8-A70D-AA4A-8A1D-55AEC74A5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456DF-0A81-A14B-AA86-C8EDD1E859E7}" type="datetimeFigureOut">
              <a:rPr lang="en-US" smtClean="0"/>
              <a:t>11/4/23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8CAC84-D629-5E4D-A910-818241A14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7F4C55-1B9B-1940-8E4F-A9CAC8458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22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C5E8F1-A942-BA4A-AE92-76F91173AD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1D312E-9006-0347-B0A5-308BE253CF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94E02-F3B1-434D-BD6D-87F60317F7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456DF-0A81-A14B-AA86-C8EDD1E859E7}" type="datetimeFigureOut">
              <a:rPr lang="en-US" smtClean="0"/>
              <a:t>11/4/23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5AD956-A09C-6944-B8F5-ABD2B26EE4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DCF463-5C16-4F45-ACAF-6EFE47208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46996-BA74-5841-AC0F-A18822EADC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038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oi.org/10.1029/2023GL105297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F2A06BB-C25A-EA44-A8AC-8606A4495173}"/>
              </a:ext>
            </a:extLst>
          </p:cNvPr>
          <p:cNvSpPr txBox="1"/>
          <p:nvPr/>
        </p:nvSpPr>
        <p:spPr>
          <a:xfrm>
            <a:off x="142015" y="116888"/>
            <a:ext cx="68074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Compound continental risk of multiple extreme floods in the United States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E4FC2D94-20FC-EA42-BB42-2D9AFFA267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49292" y="6278820"/>
            <a:ext cx="2767689" cy="464649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74B5393D-A426-CE49-A359-7BCE18E89393}"/>
              </a:ext>
            </a:extLst>
          </p:cNvPr>
          <p:cNvSpPr/>
          <p:nvPr/>
        </p:nvSpPr>
        <p:spPr>
          <a:xfrm>
            <a:off x="6123347" y="5176628"/>
            <a:ext cx="60959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600" dirty="0" err="1"/>
              <a:t>Najibi</a:t>
            </a:r>
            <a:r>
              <a:rPr lang="en-US" sz="1600" dirty="0"/>
              <a:t>, N., Devineni, N., &amp; </a:t>
            </a:r>
            <a:r>
              <a:rPr lang="en-US" sz="1600" dirty="0" err="1"/>
              <a:t>Lall</a:t>
            </a:r>
            <a:r>
              <a:rPr lang="en-US" sz="1600" dirty="0"/>
              <a:t>, U. (2023).  </a:t>
            </a:r>
            <a:r>
              <a:rPr lang="en-US" sz="1600" dirty="0">
                <a:effectLst/>
              </a:rPr>
              <a:t>Compound continental risk of multiple extreme floods in the United States. Geophysical Research Letters, 50, e2023GL105297. </a:t>
            </a:r>
            <a:r>
              <a:rPr lang="en-US" sz="1600" u="none" strike="noStrike" dirty="0">
                <a:solidFill>
                  <a:srgbClr val="666666"/>
                </a:solidFill>
                <a:effectLst/>
                <a:hlinkClick r:id="rId3"/>
              </a:rPr>
              <a:t>https://doi.org/10.1029/2023GL105297</a:t>
            </a:r>
            <a:r>
              <a:rPr lang="en-US" sz="1600" dirty="0">
                <a:effectLst/>
              </a:rPr>
              <a:t> </a:t>
            </a:r>
            <a:r>
              <a:rPr lang="en-US" sz="1600" dirty="0"/>
              <a:t> </a:t>
            </a:r>
            <a:r>
              <a:rPr lang="en-US" sz="1600" dirty="0">
                <a:effectLst/>
              </a:rPr>
              <a:t> </a:t>
            </a:r>
            <a:endParaRPr lang="en-US" sz="1600" dirty="0"/>
          </a:p>
        </p:txBody>
      </p:sp>
      <p:sp>
        <p:nvSpPr>
          <p:cNvPr id="23" name="Shape 113">
            <a:extLst>
              <a:ext uri="{FF2B5EF4-FFF2-40B4-BE49-F238E27FC236}">
                <a16:creationId xmlns:a16="http://schemas.microsoft.com/office/drawing/2014/main" id="{AAAF3FD3-EEF5-E64A-9AC9-EACF9F3B5972}"/>
              </a:ext>
            </a:extLst>
          </p:cNvPr>
          <p:cNvSpPr txBox="1">
            <a:spLocks/>
          </p:cNvSpPr>
          <p:nvPr/>
        </p:nvSpPr>
        <p:spPr>
          <a:xfrm>
            <a:off x="217630" y="782200"/>
            <a:ext cx="5905717" cy="4993877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Objective: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To derive the first-of-its-kind continental portfolio risk estimates at the 10- and 100-year return levels using a non-parametric copula-based spatial simulations of peak floods across the United States. </a:t>
            </a:r>
          </a:p>
          <a:p>
            <a:pPr algn="l">
              <a:lnSpc>
                <a:spcPct val="50000"/>
              </a:lnSpc>
              <a:spcBef>
                <a:spcPts val="0"/>
              </a:spcBef>
            </a:pP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r>
              <a: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Approach: 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first demonstrate that patterns of multiple continental floods recur, posing a compound risk in the year of occurrence. We then utilize a non-parametric stochastic spatial simulator to model correlated floods across the continental United States and derive the first-of-its-kind aggregate flood exceedance or portfolio risk functions. The loss functions for aggregate continental flood hazard are estimated along with their uncertainty bounds for the 10- and 100-year flood return levels. We hypothesize that such compound effect could be a result of climate, and hence inferentially test the predictability of the losses using one or a set of potential atmospheric teleconnections.</a:t>
            </a:r>
          </a:p>
          <a:p>
            <a:pPr algn="l">
              <a:lnSpc>
                <a:spcPct val="50000"/>
              </a:lnSpc>
              <a:spcBef>
                <a:spcPts val="0"/>
              </a:spcBef>
            </a:pPr>
            <a:endParaRPr lang="en-US" sz="15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l"/>
            <a:r>
              <a:rPr lang="en-US" sz="15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Results/Impacts: </a:t>
            </a:r>
            <a:r>
              <a:rPr lang="en-US" sz="15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We find significant interdependence in floods across the nation, revealing the recurring pattern of extreme events affecting the Northeast, Central, West, and Northwest United States in the same year. El Niño-Southern Oscillation and Atlantic Multidecadal Oscillation are identified as statistically significant tele-connectors of aggregate loss. The broader impact of this study is to establish a foundation that any country or region can use to evaluate potential consequences of compound risk from joint extreme events.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8193" y="6216748"/>
            <a:ext cx="1403048" cy="56121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83049" y="6241414"/>
            <a:ext cx="1263953" cy="5223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52735" y="-83587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pic>
        <p:nvPicPr>
          <p:cNvPr id="5" name="Picture 4" descr="A picture containing drawing&#10;&#10;Description automatically generated">
            <a:extLst>
              <a:ext uri="{FF2B5EF4-FFF2-40B4-BE49-F238E27FC236}">
                <a16:creationId xmlns:a16="http://schemas.microsoft.com/office/drawing/2014/main" id="{D57F6274-C765-6F8A-9F6D-6D8889CEA45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6442" y="6204428"/>
            <a:ext cx="3401309" cy="64047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A80DF3E-030C-0543-1091-4AB680C782D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16981" y="83686"/>
            <a:ext cx="4299741" cy="5081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8902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863</TotalTime>
  <Words>278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Pritchard</dc:creator>
  <cp:lastModifiedBy>Microsoft Office User</cp:lastModifiedBy>
  <cp:revision>63</cp:revision>
  <dcterms:created xsi:type="dcterms:W3CDTF">2019-01-21T20:59:35Z</dcterms:created>
  <dcterms:modified xsi:type="dcterms:W3CDTF">2023-11-04T16:19:48Z</dcterms:modified>
</cp:coreProperties>
</file>