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6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5A3378-2BA5-944B-9E3B-903197791268}" v="3" dt="2022-12-02T22:00:42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8" autoAdjust="0"/>
    <p:restoredTop sz="94625" autoAdjust="0"/>
  </p:normalViewPr>
  <p:slideViewPr>
    <p:cSldViewPr>
      <p:cViewPr varScale="1">
        <p:scale>
          <a:sx n="100" d="100"/>
          <a:sy n="100" d="100"/>
        </p:scale>
        <p:origin x="184" y="7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ng, Dongyu" userId="7d21b230-0eef-4954-829d-c3070744b5a2" providerId="ADAL" clId="{EB5A3378-2BA5-944B-9E3B-903197791268}"/>
    <pc:docChg chg="undo custSel modSld">
      <pc:chgData name="Feng, Dongyu" userId="7d21b230-0eef-4954-829d-c3070744b5a2" providerId="ADAL" clId="{EB5A3378-2BA5-944B-9E3B-903197791268}" dt="2022-12-02T22:19:14.479" v="1299" actId="20577"/>
      <pc:docMkLst>
        <pc:docMk/>
      </pc:docMkLst>
      <pc:sldChg chg="addSp delSp modSp mod">
        <pc:chgData name="Feng, Dongyu" userId="7d21b230-0eef-4954-829d-c3070744b5a2" providerId="ADAL" clId="{EB5A3378-2BA5-944B-9E3B-903197791268}" dt="2022-12-02T22:19:14.479" v="1299" actId="20577"/>
        <pc:sldMkLst>
          <pc:docMk/>
          <pc:sldMk cId="0" sldId="258"/>
        </pc:sldMkLst>
        <pc:spChg chg="mod">
          <ac:chgData name="Feng, Dongyu" userId="7d21b230-0eef-4954-829d-c3070744b5a2" providerId="ADAL" clId="{EB5A3378-2BA5-944B-9E3B-903197791268}" dt="2022-12-02T22:19:14.479" v="1299" actId="20577"/>
          <ac:spMkLst>
            <pc:docMk/>
            <pc:sldMk cId="0" sldId="258"/>
            <ac:spMk id="3075" creationId="{00000000-0000-0000-0000-000000000000}"/>
          </ac:spMkLst>
        </pc:spChg>
        <pc:spChg chg="mod">
          <ac:chgData name="Feng, Dongyu" userId="7d21b230-0eef-4954-829d-c3070744b5a2" providerId="ADAL" clId="{EB5A3378-2BA5-944B-9E3B-903197791268}" dt="2022-12-02T22:04:56.883" v="257" actId="404"/>
          <ac:spMkLst>
            <pc:docMk/>
            <pc:sldMk cId="0" sldId="258"/>
            <ac:spMk id="3076" creationId="{00000000-0000-0000-0000-000000000000}"/>
          </ac:spMkLst>
        </pc:spChg>
        <pc:spChg chg="mod">
          <ac:chgData name="Feng, Dongyu" userId="7d21b230-0eef-4954-829d-c3070744b5a2" providerId="ADAL" clId="{EB5A3378-2BA5-944B-9E3B-903197791268}" dt="2022-12-02T22:12:33.612" v="695"/>
          <ac:spMkLst>
            <pc:docMk/>
            <pc:sldMk cId="0" sldId="258"/>
            <ac:spMk id="3077" creationId="{00000000-0000-0000-0000-000000000000}"/>
          </ac:spMkLst>
        </pc:spChg>
        <pc:spChg chg="mod">
          <ac:chgData name="Feng, Dongyu" userId="7d21b230-0eef-4954-829d-c3070744b5a2" providerId="ADAL" clId="{EB5A3378-2BA5-944B-9E3B-903197791268}" dt="2022-12-02T22:03:05.880" v="254" actId="20577"/>
          <ac:spMkLst>
            <pc:docMk/>
            <pc:sldMk cId="0" sldId="258"/>
            <ac:spMk id="3078" creationId="{00000000-0000-0000-0000-000000000000}"/>
          </ac:spMkLst>
        </pc:spChg>
        <pc:picChg chg="add mod">
          <ac:chgData name="Feng, Dongyu" userId="7d21b230-0eef-4954-829d-c3070744b5a2" providerId="ADAL" clId="{EB5A3378-2BA5-944B-9E3B-903197791268}" dt="2022-12-02T22:00:39.819" v="4" actId="1076"/>
          <ac:picMkLst>
            <pc:docMk/>
            <pc:sldMk cId="0" sldId="258"/>
            <ac:picMk id="2" creationId="{8172F6DE-994B-802E-5099-64DB06DA210A}"/>
          </ac:picMkLst>
        </pc:picChg>
        <pc:picChg chg="del">
          <ac:chgData name="Feng, Dongyu" userId="7d21b230-0eef-4954-829d-c3070744b5a2" providerId="ADAL" clId="{EB5A3378-2BA5-944B-9E3B-903197791268}" dt="2022-12-02T22:00:33.884" v="1" actId="478"/>
          <ac:picMkLst>
            <pc:docMk/>
            <pc:sldMk cId="0" sldId="258"/>
            <ac:picMk id="3080" creationId="{00000000-0000-0000-0000-000000000000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6T13:49:39.466" idx="1">
    <p:pos x="4141" y="1544"/>
    <p:text>This should either be the figure that represents the most important point of your results or a figure that represents the paper as a whole. Imagine you have one figure to present to the PM to summarize the paper - this is it.</p:text>
    <p:extLst>
      <p:ext uri="{C676402C-5697-4E1C-873F-D02D1690AC5C}">
        <p15:threadingInfo xmlns:p15="http://schemas.microsoft.com/office/powerpoint/2012/main" timeZoneBias="420"/>
      </p:ext>
    </p:extLst>
  </p:cm>
  <p:cm authorId="1" dt="2020-10-06T13:55:03.913" idx="2">
    <p:pos x="5310" y="3291"/>
    <p:text>This should clearly describe the figure above and be able to stand alone.</p:text>
    <p:extLst>
      <p:ext uri="{C676402C-5697-4E1C-873F-D02D1690AC5C}">
        <p15:threadingInfo xmlns:p15="http://schemas.microsoft.com/office/powerpoint/2012/main" timeZoneBias="420"/>
      </p:ext>
    </p:extLst>
  </p:cm>
  <p:cm authorId="1" dt="2020-10-06T15:14:55.621" idx="3">
    <p:pos x="1683" y="323"/>
    <p:text>This should agree with the blurb title, allowing for potential modifications based on available space.</p:text>
    <p:extLst>
      <p:ext uri="{C676402C-5697-4E1C-873F-D02D1690AC5C}">
        <p15:threadingInfo xmlns:p15="http://schemas.microsoft.com/office/powerpoint/2012/main" timeZoneBias="420"/>
      </p:ext>
    </p:extLst>
  </p:cm>
  <p:cm authorId="1" dt="2020-10-06T15:15:46.108" idx="4">
    <p:pos x="709" y="940"/>
    <p:text>One sentence stating the core purpose of the study.</p:text>
    <p:extLst>
      <p:ext uri="{C676402C-5697-4E1C-873F-D02D1690AC5C}">
        <p15:threadingInfo xmlns:p15="http://schemas.microsoft.com/office/powerpoint/2012/main" timeZoneBias="420"/>
      </p:ext>
    </p:extLst>
  </p:cm>
  <p:cm authorId="1" dt="2020-10-06T15:21:10.527" idx="5">
    <p:pos x="690" y="1903"/>
    <p:text>Clearly and concisely state in 2-3 points how this work accomplished the stated objective.</p:text>
    <p:extLst>
      <p:ext uri="{C676402C-5697-4E1C-873F-D02D1690AC5C}">
        <p15:threadingInfo xmlns:p15="http://schemas.microsoft.com/office/powerpoint/2012/main" timeZoneBias="420"/>
      </p:ext>
    </p:extLst>
  </p:cm>
  <p:cm authorId="1" dt="2020-10-06T15:26:48.004" idx="6">
    <p:pos x="673" y="3033"/>
    <p:text>Critical results and outcomes from them.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12/2/22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/>
              <a:t>http://www.pnnl.gov/science/highlights/highlights.asp?division=749</a:t>
            </a:r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12/2/22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12/2/22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12/2/22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12/2/22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12/2/22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12/2/22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12/2/22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12/2/22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12/2/22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12/2/22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12/2/22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12/2/22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676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2400" y="1143000"/>
            <a:ext cx="5834666" cy="558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Simulate the coastal backwater effects over two mid-Atlantic watersheds using the river model under E3SM configured on a regionally refined unstructured mesh, with a focus to understand the backwater drivers and their long-term variation.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endParaRPr lang="en-US" sz="1400" dirty="0">
              <a:solidFill>
                <a:prstClr val="black"/>
              </a:solidFill>
            </a:endParaRP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Develop a global unstructured mesh with the mid-Atlantic region refined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Prescribe the sea level variations at the downstream boundary of the river model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propose a new flood event selection scheme to facilitate the decomposition of backwater drivers into different components </a:t>
            </a:r>
          </a:p>
          <a:p>
            <a:pPr>
              <a:spcBef>
                <a:spcPct val="15000"/>
              </a:spcBef>
              <a:defRPr/>
            </a:pPr>
            <a:endParaRPr lang="en-US" sz="1400" dirty="0">
              <a:solidFill>
                <a:prstClr val="black"/>
              </a:solidFill>
            </a:endParaRP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Impact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</a:rPr>
              <a:t>Coastal backwater effects have crucial impacts on coastal flooding; With the regional refined unstructured mesh and the prescribed sea level boundary, the large-scale river model in E3SM has improved performance in capturing the backwaters. 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</a:rPr>
              <a:t>The decomposition of backwater drivers in two mid-Atlantic watersheds show the crucial impacts from both storm surge and extreme river discharge. 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</a:rPr>
              <a:t>The strength of backwater effects has increased over the past 40 years due to sea level rise and more frequent storm </a:t>
            </a:r>
            <a:r>
              <a:rPr lang="en-US" altLang="en-US" sz="1400">
                <a:solidFill>
                  <a:srgbClr val="000000"/>
                </a:solidFill>
              </a:rPr>
              <a:t>surge.</a:t>
            </a:r>
            <a:endParaRPr lang="en-US" altLang="en-US" sz="1400" dirty="0">
              <a:solidFill>
                <a:srgbClr val="000000"/>
              </a:solidFill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0106" y="99938"/>
            <a:ext cx="120318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Investigating coastal backwater effects and flooding in the coastal zone using a global river transport model on an unstructured mesh 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324600" y="5943600"/>
            <a:ext cx="5410200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Feng, D., Tan, Z., </a:t>
            </a:r>
            <a:r>
              <a:rPr lang="en-US" altLang="en-US" sz="1000" dirty="0" err="1">
                <a:solidFill>
                  <a:srgbClr val="000000"/>
                </a:solidFill>
                <a:latin typeface="+mn-lt"/>
              </a:rPr>
              <a:t>Engwirda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, D., Liao, C., Xu, D., Bisht, G., Zhou, T., Li, H.-Y., and Leung, L. R.: Investigating coastal backwater effects and flooding in the coastal zone using a global river transport model on an unstructured mesh, </a:t>
            </a:r>
            <a:r>
              <a:rPr lang="en-US" altLang="en-US" sz="1000" dirty="0" err="1">
                <a:solidFill>
                  <a:srgbClr val="000000"/>
                </a:solidFill>
                <a:latin typeface="+mn-lt"/>
              </a:rPr>
              <a:t>Hydrol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. Earth Syst. Sci., 26, 5473–5491, https://</a:t>
            </a:r>
            <a:r>
              <a:rPr lang="en-US" altLang="en-US" sz="1000" dirty="0" err="1">
                <a:solidFill>
                  <a:srgbClr val="000000"/>
                </a:solidFill>
                <a:latin typeface="+mn-lt"/>
              </a:rPr>
              <a:t>doi.org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/10.5194/hess-26-5473-2022, 2022.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6909638" y="4116169"/>
            <a:ext cx="42401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The global unstructured mesh with regions of interest refined allows the representation of coastal backwater effects in E3SM. </a:t>
            </a:r>
          </a:p>
        </p:txBody>
      </p:sp>
      <p:pic>
        <p:nvPicPr>
          <p:cNvPr id="2" name="Picture 1" descr="Map&#10;&#10;Description automatically generated with low confidence">
            <a:extLst>
              <a:ext uri="{FF2B5EF4-FFF2-40B4-BE49-F238E27FC236}">
                <a16:creationId xmlns:a16="http://schemas.microsoft.com/office/drawing/2014/main" id="{8172F6DE-994B-802E-5099-64DB06DA21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36" y="1096770"/>
            <a:ext cx="5919960" cy="271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 xmlns="3773524f-22ff-470f-b310-5294999f8866"/>
    <Highlight xmlns="3773524f-22ff-470f-b310-5294999f8866">505</Highlight>
    <TaxCatchAll xmlns="5cece13e-3376-4417-9525-be60b11a89a8" xsi:nil="true"/>
    <FinalDocument xmlns="3773524f-22ff-470f-b310-5294999f8866">false</FinalDocument>
    <ArticleImage xmlns="3773524f-22ff-470f-b310-5294999f8866">false</ArticleImage>
    <Citation xmlns="3773524f-22ff-470f-b310-5294999f8866" xsi:nil="true"/>
    <lcf76f155ced4ddcb4097134ff3c332f xmlns="3773524f-22ff-470f-b310-5294999f886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B4B9BF55EB03429B54A0C5039CF7AA" ma:contentTypeVersion="28" ma:contentTypeDescription="Create a new document." ma:contentTypeScope="" ma:versionID="a7e0bdc283480517a16f5d1b5c8a1360">
  <xsd:schema xmlns:xsd="http://www.w3.org/2001/XMLSchema" xmlns:xs="http://www.w3.org/2001/XMLSchema" xmlns:p="http://schemas.microsoft.com/office/2006/metadata/properties" xmlns:ns2="3773524f-22ff-470f-b310-5294999f8866" xmlns:ns3="5cece13e-3376-4417-9525-be60b11a89a8" targetNamespace="http://schemas.microsoft.com/office/2006/metadata/properties" ma:root="true" ma:fieldsID="75e3584c3269d2fd184c78881da61ed6" ns2:_="" ns3:_="">
    <xsd:import namespace="3773524f-22ff-470f-b310-5294999f8866"/>
    <xsd:import namespace="5cece13e-3376-4417-9525-be60b11a89a8"/>
    <xsd:element name="properties">
      <xsd:complexType>
        <xsd:sequence>
          <xsd:element name="documentManagement">
            <xsd:complexType>
              <xsd:all>
                <xsd:element ref="ns2:Content"/>
                <xsd:element ref="ns2:Highlight"/>
                <xsd:element ref="ns2:FinalDocument" minOccurs="0"/>
                <xsd:element ref="ns2:ArticleImage" minOccurs="0"/>
                <xsd:element ref="ns2:MediaServiceMetadata" minOccurs="0"/>
                <xsd:element ref="ns2:MediaServiceFastMetadata" minOccurs="0"/>
                <xsd:element ref="ns2:Highlight_x003a_ID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itatio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3524f-22ff-470f-b310-5294999f8866" elementFormDefault="qualified">
    <xsd:import namespace="http://schemas.microsoft.com/office/2006/documentManagement/types"/>
    <xsd:import namespace="http://schemas.microsoft.com/office/infopath/2007/PartnerControls"/>
    <xsd:element name="Content" ma:index="1" ma:displayName="Content" ma:format="Dropdown" ma:internalName="Content" ma:readOnly="false">
      <xsd:simpleType>
        <xsd:restriction base="dms:Choice">
          <xsd:enumeration value="Highlight article"/>
          <xsd:enumeration value="Highlight article hero image"/>
          <xsd:enumeration value="Highlight slide"/>
          <xsd:enumeration value="Highlight slide image"/>
          <xsd:enumeration value="Accepted paper"/>
          <xsd:enumeration value="Final paper"/>
          <xsd:enumeration value="Journal cover image"/>
        </xsd:restriction>
      </xsd:simpleType>
    </xsd:element>
    <xsd:element name="Highlight" ma:index="2" ma:displayName="Highlight" ma:list="{5e9925cf-9522-4661-83ea-a99aa2ece969}" ma:internalName="Highlight" ma:readOnly="false" ma:showField="Title">
      <xsd:simpleType>
        <xsd:restriction base="dms:Lookup"/>
      </xsd:simpleType>
    </xsd:element>
    <xsd:element name="FinalDocument" ma:index="3" nillable="true" ma:displayName="FinalDocument" ma:default="0" ma:internalName="FinalDocument" ma:readOnly="false">
      <xsd:simpleType>
        <xsd:restriction base="dms:Boolean"/>
      </xsd:simpleType>
    </xsd:element>
    <xsd:element name="ArticleImage" ma:index="4" nillable="true" ma:displayName="ArticleImage" ma:default="0" ma:internalName="ArticleImage" ma:readOnly="false">
      <xsd:simpleType>
        <xsd:restriction base="dms:Boolean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Highlight_x003a_ID" ma:index="12" nillable="true" ma:displayName="Highlight:ID" ma:hidden="true" ma:list="{5e9925cf-9522-4661-83ea-a99aa2ece969}" ma:internalName="Highlight_x003a_ID" ma:readOnly="true" ma:showField="ID" ma:web="d2f3f7c9-ad8b-4c02-aec5-fa337afdd5c2">
      <xsd:simpleType>
        <xsd:restriction base="dms:Lookup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Citation" ma:index="17" nillable="true" ma:displayName="Citation" ma:description="Citation for Journal covers" ma:hidden="true" ma:internalName="Citation" ma:readOnly="fals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ce13e-3376-4417-9525-be60b11a89a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b9884c8-dfc8-4fc0-8db4-b9e52b54df6e}" ma:internalName="TaxCatchAll" ma:readOnly="false" ma:showField="CatchAllData" ma:web="d2f3f7c9-ad8b-4c02-aec5-fa337afdd5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57D9F0-2B85-430B-8843-0027C0E6F07C}">
  <ds:schemaRefs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34ce37e6-51e5-4700-bc4a-ee453d0b2e1a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9FABAA-FC78-405B-B0D6-8881EC19ACEA}"/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5929</TotalTime>
  <Words>305</Words>
  <Application>Microsoft Macintosh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Feng, Dongyu</cp:lastModifiedBy>
  <cp:revision>7</cp:revision>
  <cp:lastPrinted>2011-05-11T17:30:12Z</cp:lastPrinted>
  <dcterms:created xsi:type="dcterms:W3CDTF">2017-11-02T21:19:41Z</dcterms:created>
  <dcterms:modified xsi:type="dcterms:W3CDTF">2022-12-02T22:19:15Z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0x010100A6B4B9BF55EB03429B54A0C5039CF7AA</vt:lpwstr>
  </property>
  <property fmtid="{D5CDD505-2E9C-101B-9397-08002B2CF9AE}" pid="4" name="Order">
    <vt:r8>3400</vt:r8>
  </property>
</Properties>
</file>