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2387600" y="8953500"/>
            <a:ext cx="19621500" cy="585521"/>
          </a:xfrm>
          <a:prstGeom prst="rect">
            <a:avLst/>
          </a:prstGeom>
        </p:spPr>
        <p:txBody>
          <a:bodyPr anchor="t"/>
          <a:lstStyle>
            <a:lvl1pPr marL="0" indent="0" algn="ctr">
              <a:spcBef>
                <a:spcPts val="0"/>
              </a:spcBef>
              <a:buSzTx/>
              <a:buNone/>
              <a:defRPr sz="3200" i="1"/>
            </a:lvl1pPr>
            <a:lvl2pPr marL="1025769" indent="-390769" algn="ctr">
              <a:spcBef>
                <a:spcPts val="0"/>
              </a:spcBef>
              <a:defRPr sz="3200" i="1"/>
            </a:lvl2pPr>
            <a:lvl3pPr marL="1660769" indent="-390769" algn="ctr">
              <a:spcBef>
                <a:spcPts val="0"/>
              </a:spcBef>
              <a:defRPr sz="3200" i="1"/>
            </a:lvl3pPr>
            <a:lvl4pPr marL="2295769" indent="-390769" algn="ctr">
              <a:spcBef>
                <a:spcPts val="0"/>
              </a:spcBef>
              <a:defRPr sz="3200" i="1"/>
            </a:lvl4pPr>
            <a:lvl5pPr marL="2930769" indent="-390769" algn="ctr">
              <a:spcBef>
                <a:spcPts val="0"/>
              </a:spcBef>
              <a:defRPr sz="32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21"/>
          </p:nvPr>
        </p:nvSpPr>
        <p:spPr>
          <a:xfrm>
            <a:off x="2387600" y="6076950"/>
            <a:ext cx="19621500" cy="825500"/>
          </a:xfrm>
          <a:prstGeom prst="rect">
            <a:avLst/>
          </a:prstGeom>
        </p:spPr>
        <p:txBody>
          <a:bodyPr/>
          <a:lstStyle/>
          <a:p>
            <a:pPr marL="0" indent="0" algn="ctr">
              <a:spcBef>
                <a:spcPts val="0"/>
              </a:spcBef>
              <a:buSzTx/>
              <a:buNone/>
              <a:defRPr>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24384000" cy="16264468"/>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3124200" y="-38100"/>
            <a:ext cx="18135600" cy="1209669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7950200" y="1104900"/>
            <a:ext cx="17259302" cy="115062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15681340" y="7035800"/>
            <a:ext cx="8396679" cy="5600700"/>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15290800" y="1130300"/>
            <a:ext cx="8331200" cy="5554134"/>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3048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5pPr>
      <a:lvl6pPr marL="3761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6pPr>
      <a:lvl7pPr marL="4396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7pPr>
      <a:lvl8pPr marL="5031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8pPr>
      <a:lvl9pPr marL="5666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i.org/10.1029/2022JD036675"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James J. Benedict, Brian Medeiros, Amy C. Clement, Angeline G. Pendergrass: JAMES, 10.1002/2016MS000891"/>
          <p:cNvSpPr txBox="1"/>
          <p:nvPr/>
        </p:nvSpPr>
        <p:spPr>
          <a:xfrm>
            <a:off x="3098816" y="1651980"/>
            <a:ext cx="18186366" cy="10213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584200">
              <a:defRPr sz="2000" i="1">
                <a:latin typeface="Helvetica Neue Thin"/>
                <a:ea typeface="Helvetica Neue Thin"/>
                <a:cs typeface="Helvetica Neue Thin"/>
                <a:sym typeface="Helvetica Neue Thin"/>
              </a:defRPr>
            </a:pPr>
            <a:r>
              <a:t>T.Andrews, A. Bodas-Salcedo, J. Gregory, Y. Dong, K. Armour, D. Paynter, P. Lin, A. Modak, T. Mauritsen, J. Cole, </a:t>
            </a:r>
            <a:r>
              <a:rPr b="1">
                <a:latin typeface="+mn-lt"/>
                <a:ea typeface="+mn-ea"/>
                <a:cs typeface="+mn-cs"/>
                <a:sym typeface="Helvetica Neue"/>
              </a:rPr>
              <a:t>B. Medeiros, </a:t>
            </a:r>
            <a:r>
              <a:t>J. Benedict, H. Douville, R. Roehrig, T. Koshiro, H. Kawai, T. Ogura, J-L Dufresne, R. Allan, C. Liu</a:t>
            </a:r>
            <a:br/>
            <a:r>
              <a:t>Journal of Geophysical Research: Atmospheres,</a:t>
            </a:r>
            <a:r>
              <a:rPr i="0">
                <a:latin typeface="+mn-lt"/>
                <a:ea typeface="+mn-ea"/>
                <a:cs typeface="+mn-cs"/>
                <a:sym typeface="Helvetica Neue"/>
              </a:rPr>
              <a:t> 2022, </a:t>
            </a:r>
            <a:r>
              <a:rPr i="0" u="sng">
                <a:solidFill>
                  <a:srgbClr val="0000FF"/>
                </a:solidFill>
                <a:uFill>
                  <a:solidFill>
                    <a:srgbClr val="0000FF"/>
                  </a:solidFill>
                </a:uFill>
                <a:latin typeface="+mn-lt"/>
                <a:ea typeface="+mn-ea"/>
                <a:cs typeface="+mn-cs"/>
                <a:sym typeface="Helvetica Neue"/>
                <a:hlinkClick r:id="rId2"/>
              </a:rPr>
              <a:t>https://doi.org/10.1029/2022JD036675</a:t>
            </a:r>
          </a:p>
        </p:txBody>
      </p:sp>
      <p:sp>
        <p:nvSpPr>
          <p:cNvPr id="120" name="Sensitivities of the hydrologic cycle to model physics, grid resolution, and ocean type in the aquaplanet Community Atmosphere Model"/>
          <p:cNvSpPr txBox="1"/>
          <p:nvPr/>
        </p:nvSpPr>
        <p:spPr>
          <a:xfrm>
            <a:off x="5384239" y="468964"/>
            <a:ext cx="15270717" cy="6969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4000">
                <a:latin typeface="+mn-lt"/>
                <a:ea typeface="+mn-ea"/>
                <a:cs typeface="+mn-cs"/>
                <a:sym typeface="Helvetica Neue"/>
              </a:defRPr>
            </a:lvl1pPr>
          </a:lstStyle>
          <a:p>
            <a:r>
              <a:t>On the effect of historical SST patterns on radiative feedback</a:t>
            </a:r>
          </a:p>
        </p:txBody>
      </p:sp>
      <p:sp>
        <p:nvSpPr>
          <p:cNvPr id="121" name="Objective"/>
          <p:cNvSpPr txBox="1"/>
          <p:nvPr/>
        </p:nvSpPr>
        <p:spPr>
          <a:xfrm>
            <a:off x="352501" y="3268115"/>
            <a:ext cx="1491692"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b="1">
                <a:solidFill>
                  <a:srgbClr val="004D80"/>
                </a:solidFill>
                <a:latin typeface="+mn-lt"/>
                <a:ea typeface="+mn-ea"/>
                <a:cs typeface="+mn-cs"/>
                <a:sym typeface="Helvetica Neue"/>
              </a:defRPr>
            </a:lvl1pPr>
          </a:lstStyle>
          <a:p>
            <a:r>
              <a:t>Objective</a:t>
            </a:r>
          </a:p>
        </p:txBody>
      </p:sp>
      <p:sp>
        <p:nvSpPr>
          <p:cNvPr id="122" name="Explore CESM’s precipitation dependence on physics, resolution, and air-sea coupling."/>
          <p:cNvSpPr txBox="1"/>
          <p:nvPr/>
        </p:nvSpPr>
        <p:spPr>
          <a:xfrm>
            <a:off x="722604" y="4005133"/>
            <a:ext cx="7612744" cy="65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800">
                <a:latin typeface="+mn-lt"/>
                <a:ea typeface="+mn-ea"/>
                <a:cs typeface="+mn-cs"/>
                <a:sym typeface="Helvetica Neue"/>
              </a:defRPr>
            </a:lvl1pPr>
          </a:lstStyle>
          <a:p>
            <a:r>
              <a:t>Investigate how radiative feedbacks depend on the patten of sea-surface temperature warming.</a:t>
            </a:r>
          </a:p>
        </p:txBody>
      </p:sp>
      <p:sp>
        <p:nvSpPr>
          <p:cNvPr id="123" name="Approach"/>
          <p:cNvSpPr txBox="1"/>
          <p:nvPr/>
        </p:nvSpPr>
        <p:spPr>
          <a:xfrm>
            <a:off x="352501" y="5252592"/>
            <a:ext cx="1525525"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b="1">
                <a:solidFill>
                  <a:srgbClr val="004D80"/>
                </a:solidFill>
                <a:latin typeface="+mn-lt"/>
                <a:ea typeface="+mn-ea"/>
                <a:cs typeface="+mn-cs"/>
                <a:sym typeface="Helvetica Neue"/>
              </a:defRPr>
            </a:lvl1pPr>
          </a:lstStyle>
          <a:p>
            <a:r>
              <a:t>Approach</a:t>
            </a:r>
          </a:p>
        </p:txBody>
      </p:sp>
      <p:sp>
        <p:nvSpPr>
          <p:cNvPr id="124" name="Use the newly refined aquaplanet capabilities in development version of CESM2.…"/>
          <p:cNvSpPr txBox="1"/>
          <p:nvPr/>
        </p:nvSpPr>
        <p:spPr>
          <a:xfrm>
            <a:off x="722604" y="9609453"/>
            <a:ext cx="8398855" cy="2609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a:latin typeface="+mn-lt"/>
                <a:ea typeface="+mn-ea"/>
                <a:cs typeface="+mn-cs"/>
                <a:sym typeface="Helvetica Neue"/>
              </a:defRPr>
            </a:pPr>
            <a:r>
              <a:t>amip-piForcing radiative feedbacks capture most of the spread of the coupled abrupt 4xCO2 experiments</a:t>
            </a:r>
          </a:p>
          <a:p>
            <a:pPr marL="228600" indent="-228600" algn="l" defTabSz="457200">
              <a:buSzPct val="100000"/>
              <a:buChar char="•"/>
              <a:defRPr sz="1800">
                <a:latin typeface="+mn-lt"/>
                <a:ea typeface="+mn-ea"/>
                <a:cs typeface="+mn-cs"/>
                <a:sym typeface="Helvetica Neue"/>
              </a:defRPr>
            </a:pPr>
            <a:r>
              <a:t>The pattern effect, i.e. the difference in the feedback parameter between the coupled 4xCO2 experiment and the amip-piForcing, is 0.70 ± 0.47 W m</a:t>
            </a:r>
            <a:r>
              <a:rPr baseline="31999"/>
              <a:t>-2</a:t>
            </a:r>
            <a:r>
              <a:t> K</a:t>
            </a:r>
            <a:r>
              <a:rPr baseline="31999"/>
              <a:t>-1</a:t>
            </a:r>
            <a:r>
              <a:t> </a:t>
            </a:r>
          </a:p>
          <a:p>
            <a:pPr marL="228600" indent="-228600" algn="l" defTabSz="457200">
              <a:buSzPct val="100000"/>
              <a:buChar char="•"/>
              <a:defRPr sz="1800">
                <a:latin typeface="+mn-lt"/>
                <a:ea typeface="+mn-ea"/>
                <a:cs typeface="+mn-cs"/>
                <a:sym typeface="Helvetica Neue"/>
              </a:defRPr>
            </a:pPr>
            <a:r>
              <a:t>The SST dataset has a small, but non-negligible, impact on the pattern effect</a:t>
            </a:r>
          </a:p>
          <a:p>
            <a:pPr marL="228600" indent="-228600" algn="l" defTabSz="457200">
              <a:buSzPct val="100000"/>
              <a:buChar char="•"/>
              <a:defRPr sz="1800">
                <a:latin typeface="+mn-lt"/>
                <a:ea typeface="+mn-ea"/>
                <a:cs typeface="+mn-cs"/>
                <a:sym typeface="Helvetica Neue"/>
              </a:defRPr>
            </a:pPr>
            <a:r>
              <a:t>Radiative feedbacks differ between the early and recent periods, and the recent period is quite different from the abrupt4xCO2 feedbacks.</a:t>
            </a:r>
          </a:p>
          <a:p>
            <a:pPr marL="228600" indent="-228600" algn="l" defTabSz="457200">
              <a:buSzPct val="100000"/>
              <a:buChar char="•"/>
              <a:defRPr sz="1800">
                <a:latin typeface="+mn-lt"/>
                <a:ea typeface="+mn-ea"/>
                <a:cs typeface="+mn-cs"/>
                <a:sym typeface="Helvetica Neue"/>
              </a:defRPr>
            </a:pPr>
            <a:r>
              <a:t>Since feedbacks since 1980 are differ from the longterm feedbacks, this well-observed period can not be used to constrain climate sensitivity. </a:t>
            </a:r>
          </a:p>
        </p:txBody>
      </p:sp>
      <p:sp>
        <p:nvSpPr>
          <p:cNvPr id="125" name="Impact"/>
          <p:cNvSpPr txBox="1"/>
          <p:nvPr/>
        </p:nvSpPr>
        <p:spPr>
          <a:xfrm>
            <a:off x="314401" y="8990352"/>
            <a:ext cx="1123798"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b="1">
                <a:solidFill>
                  <a:srgbClr val="004D80"/>
                </a:solidFill>
                <a:latin typeface="+mn-lt"/>
                <a:ea typeface="+mn-ea"/>
                <a:cs typeface="+mn-cs"/>
                <a:sym typeface="Helvetica Neue"/>
              </a:defRPr>
            </a:lvl1pPr>
          </a:lstStyle>
          <a:p>
            <a:r>
              <a:t>Impact</a:t>
            </a:r>
          </a:p>
        </p:txBody>
      </p:sp>
      <p:sp>
        <p:nvSpPr>
          <p:cNvPr id="126" name="Use the newly refined aquaplanet capabilities in development version of CESM2.…"/>
          <p:cNvSpPr txBox="1"/>
          <p:nvPr/>
        </p:nvSpPr>
        <p:spPr>
          <a:xfrm>
            <a:off x="722604" y="5746844"/>
            <a:ext cx="8398855" cy="233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a:latin typeface="+mn-lt"/>
                <a:ea typeface="+mn-ea"/>
                <a:cs typeface="+mn-cs"/>
                <a:sym typeface="Helvetica Neue"/>
              </a:defRPr>
            </a:pPr>
            <a:r>
              <a:t>Compare 14 “amip-piForcing” simulations from CMIP models forced by observed SST and sea-ice from 1870 to near present while keeping other forcing agents at pre-industrial levels</a:t>
            </a:r>
          </a:p>
          <a:p>
            <a:pPr marL="228600" indent="-228600" algn="l" defTabSz="457200">
              <a:buSzPct val="100000"/>
              <a:buChar char="•"/>
              <a:defRPr sz="1800">
                <a:latin typeface="+mn-lt"/>
                <a:ea typeface="+mn-ea"/>
                <a:cs typeface="+mn-cs"/>
                <a:sym typeface="Helvetica Neue"/>
              </a:defRPr>
            </a:pPr>
            <a:r>
              <a:t>Quantify the radiative feedbacks and the “pattern effect”, splitting the time period into the early (1870-1980) and recent (1981-2010) intervals.</a:t>
            </a:r>
          </a:p>
          <a:p>
            <a:pPr marL="228600" indent="-228600" algn="l" defTabSz="457200">
              <a:buSzPct val="100000"/>
              <a:buChar char="•"/>
              <a:defRPr sz="1800">
                <a:latin typeface="+mn-lt"/>
                <a:ea typeface="+mn-ea"/>
                <a:cs typeface="+mn-cs"/>
                <a:sym typeface="Helvetica Neue"/>
              </a:defRPr>
            </a:pPr>
            <a:r>
              <a:t>Repeat experiment with 9 models changing only the underlying SST dataset.</a:t>
            </a:r>
          </a:p>
          <a:p>
            <a:pPr marL="228600" indent="-228600" algn="l" defTabSz="457200">
              <a:buSzPct val="100000"/>
              <a:buChar char="•"/>
              <a:defRPr sz="1800">
                <a:latin typeface="+mn-lt"/>
                <a:ea typeface="+mn-ea"/>
                <a:cs typeface="+mn-cs"/>
                <a:sym typeface="Helvetica Neue"/>
              </a:defRPr>
            </a:pPr>
            <a:r>
              <a:t>Compare feedbacks with long-term feedbacks from coupled abrupt 4xCO2 experiments with the same models</a:t>
            </a:r>
          </a:p>
        </p:txBody>
      </p:sp>
      <p:sp>
        <p:nvSpPr>
          <p:cNvPr id="127"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4434680" y="12548421"/>
            <a:ext cx="9139909" cy="914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200">
                <a:solidFill>
                  <a:srgbClr val="027001"/>
                </a:solidFill>
                <a:latin typeface="Source Serif Pro Light"/>
                <a:ea typeface="Source Serif Pro Light"/>
                <a:cs typeface="Source Serif Pro Light"/>
                <a:sym typeface="Source Serif Pro Light"/>
              </a:defRPr>
            </a:lvl1pPr>
          </a:lstStyle>
          <a:p>
            <a:r>
              <a:t>Relationship across models (dots) between the feedback parameter in amip-piForcing (calculated over years 1871-2010) and abrupt-4xCO2 simulation (calculated over years 1-150). The net feedback parameter is decomposed into its longwave clear-sky, SW clear-sky and cloud radiative effect components. Deviations away from the one-to-one line indicate a difference in amip-piForcing and abrupt-4xCO2 λ (i.e. the pattern effect). </a:t>
            </a:r>
          </a:p>
        </p:txBody>
      </p:sp>
      <p:pic>
        <p:nvPicPr>
          <p:cNvPr id="128" name="Screen Shot 2022-08-18 at 11.46.02 AM.png" descr="Screen Shot 2022-08-18 at 11.46.02 AM.png"/>
          <p:cNvPicPr>
            <a:picLocks noChangeAspect="1"/>
          </p:cNvPicPr>
          <p:nvPr/>
        </p:nvPicPr>
        <p:blipFill>
          <a:blip r:embed="rId3">
            <a:extLst/>
          </a:blip>
          <a:stretch>
            <a:fillRect/>
          </a:stretch>
        </p:blipFill>
        <p:spPr>
          <a:xfrm>
            <a:off x="13360067" y="3750067"/>
            <a:ext cx="10706101" cy="7620001"/>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365</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Neue</vt:lpstr>
      <vt:lpstr>Helvetica Neue Light</vt:lpstr>
      <vt:lpstr>Helvetica Neue Medium</vt:lpstr>
      <vt:lpstr>Helvetica Neue Thin</vt:lpstr>
      <vt:lpstr>Source Serif Pro Light</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modified xsi:type="dcterms:W3CDTF">2022-09-07T15:50:44Z</dcterms:modified>
</cp:coreProperties>
</file>