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37"/>
    <p:restoredTop sz="93783"/>
  </p:normalViewPr>
  <p:slideViewPr>
    <p:cSldViewPr snapToGrid="0" snapToObjects="1">
      <p:cViewPr varScale="1">
        <p:scale>
          <a:sx n="82" d="100"/>
          <a:sy n="82" d="100"/>
        </p:scale>
        <p:origin x="95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9/7/2022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738664"/>
          </a:xfrm>
          <a:prstGeom prst="rect">
            <a:avLst/>
          </a:prstGeom>
          <a:noFill/>
        </p:spPr>
        <p:txBody>
          <a:bodyPr wrap="square" rtlCol="0">
            <a:spAutoFit/>
          </a:bodyPr>
          <a:lstStyle/>
          <a:p>
            <a:pPr algn="ctr"/>
            <a:r>
              <a:rPr lang="en-US" sz="2400" b="1" dirty="0"/>
              <a:t>Impacts, processes and projections of the quasi-biennial oscillation</a:t>
            </a:r>
            <a:br>
              <a:rPr lang="en-US" sz="2400" b="1" dirty="0"/>
            </a:br>
            <a:r>
              <a:rPr lang="en-US" i="1" dirty="0"/>
              <a:t>(Review paper)</a:t>
            </a:r>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40911"/>
            <a:ext cx="11785928" cy="646331"/>
          </a:xfrm>
          <a:prstGeom prst="rect">
            <a:avLst/>
          </a:prstGeom>
          <a:noFill/>
          <a:ln>
            <a:solidFill>
              <a:schemeClr val="accent1"/>
            </a:solidFill>
          </a:ln>
        </p:spPr>
        <p:txBody>
          <a:bodyPr wrap="square" rtlCol="0">
            <a:spAutoFit/>
          </a:bodyPr>
          <a:lstStyle/>
          <a:p>
            <a:pPr algn="ctr"/>
            <a:r>
              <a:rPr lang="en-US" dirty="0">
                <a:latin typeface="Arial" panose="020B0604020202020204" pitchFamily="34" charset="0"/>
                <a:cs typeface="Arial" panose="020B0604020202020204" pitchFamily="34" charset="0"/>
              </a:rPr>
              <a:t>J. A. Anstey, … </a:t>
            </a:r>
            <a:r>
              <a:rPr lang="en-US" b="1" dirty="0">
                <a:latin typeface="Arial" panose="020B0604020202020204" pitchFamily="34" charset="0"/>
                <a:cs typeface="Arial" panose="020B0604020202020204" pitchFamily="34" charset="0"/>
              </a:rPr>
              <a:t>J. Richter </a:t>
            </a:r>
            <a:r>
              <a:rPr lang="en-US" dirty="0">
                <a:latin typeface="Arial" panose="020B0604020202020204" pitchFamily="34" charset="0"/>
                <a:cs typeface="Arial" panose="020B0604020202020204" pitchFamily="34" charset="0"/>
              </a:rPr>
              <a:t>(2022):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Nature Reviews Earth &amp; Environment</a:t>
            </a:r>
            <a:r>
              <a:rPr lang="en-US" sz="1600" b="0" i="0" u="none" strike="noStrike" dirty="0">
                <a:solidFill>
                  <a:srgbClr val="222222"/>
                </a:solidFill>
                <a:effectLst/>
                <a:latin typeface="-apple-system"/>
              </a:rPr>
              <a:t> </a:t>
            </a:r>
            <a:r>
              <a:rPr lang="en-US" sz="1600" b="0" i="0" u="none" strike="noStrike" dirty="0">
                <a:solidFill>
                  <a:srgbClr val="0070C0"/>
                </a:solidFill>
                <a:effectLst/>
                <a:latin typeface="Arial" panose="020B0604020202020204" pitchFamily="34" charset="0"/>
                <a:cs typeface="Arial" panose="020B0604020202020204" pitchFamily="34" charset="0"/>
              </a:rPr>
              <a:t>https://</a:t>
            </a:r>
            <a:r>
              <a:rPr lang="en-US" sz="1600" b="0" i="0" u="none" strike="noStrike" dirty="0" err="1">
                <a:solidFill>
                  <a:srgbClr val="0070C0"/>
                </a:solidFill>
                <a:effectLst/>
                <a:latin typeface="Arial" panose="020B0604020202020204" pitchFamily="34" charset="0"/>
                <a:cs typeface="Arial" panose="020B0604020202020204" pitchFamily="34" charset="0"/>
              </a:rPr>
              <a:t>doi.org</a:t>
            </a:r>
            <a:r>
              <a:rPr lang="en-US" sz="1600" b="0" i="0" u="none" strike="noStrike" dirty="0">
                <a:solidFill>
                  <a:srgbClr val="0070C0"/>
                </a:solidFill>
                <a:effectLst/>
                <a:latin typeface="Arial" panose="020B0604020202020204" pitchFamily="34" charset="0"/>
                <a:cs typeface="Arial" panose="020B0604020202020204" pitchFamily="34" charset="0"/>
              </a:rPr>
              <a:t>/10.1038/s43017-022-00323-7</a:t>
            </a:r>
            <a:endParaRPr lang="en-US" sz="1600"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06399" y="1643502"/>
            <a:ext cx="6062056"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summarize the latest research related to impacts, processes and projections of the quasi-biennial oscillation (QBO)</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605545"/>
            <a:ext cx="6046124" cy="769441"/>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Literature review of historical and recent advances on the QBO with a section on future perspectives</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06399" y="3458317"/>
            <a:ext cx="6339065" cy="846385"/>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
            </a:r>
            <a:br>
              <a:rPr lang="en-US" sz="1400" dirty="0">
                <a:latin typeface="Arial"/>
                <a:cs typeface="Arial"/>
              </a:rPr>
            </a:br>
            <a:endParaRPr lang="en-US" sz="1400" dirty="0">
              <a:latin typeface="Arial"/>
              <a:cs typeface="Arial"/>
            </a:endParaRPr>
          </a:p>
        </p:txBody>
      </p:sp>
      <p:sp>
        <p:nvSpPr>
          <p:cNvPr id="14" name="TextBox 13">
            <a:extLst>
              <a:ext uri="{FF2B5EF4-FFF2-40B4-BE49-F238E27FC236}">
                <a16:creationId xmlns:a16="http://schemas.microsoft.com/office/drawing/2014/main" id="{8BD24271-C888-7845-90A1-5D918D2F24F7}"/>
              </a:ext>
            </a:extLst>
          </p:cNvPr>
          <p:cNvSpPr txBox="1"/>
          <p:nvPr/>
        </p:nvSpPr>
        <p:spPr>
          <a:xfrm>
            <a:off x="122457" y="3835683"/>
            <a:ext cx="6046124" cy="249299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QBO is the most prominent mode of variability in the lower tropical stratosphere. Many climate models are now able to simulate the QBO, but with systematic errors including weak amplitude in the lowermost stratosphere. The QBO affects predictability globally owing to its teleconnections to deep convection, MJO, precipitation, stratospheric polar vortex, mid-latitude jets and the North Atlantic Oscillation. The QBO has historically been very predictable, however since 2016 its regular cycling has been disrupted twice. There is large uncertainty in how the QBO will change in a warming climate, and why QBO teleconnections are underestimated in most global models.</a:t>
            </a:r>
          </a:p>
          <a:p>
            <a:endParaRPr lang="en-US" sz="1600" b="1" i="1" dirty="0">
              <a:latin typeface="Arial"/>
              <a:cs typeface="Arial"/>
            </a:endParaRPr>
          </a:p>
        </p:txBody>
      </p:sp>
      <p:sp>
        <p:nvSpPr>
          <p:cNvPr id="9" name="TextBox 8">
            <a:extLst>
              <a:ext uri="{FF2B5EF4-FFF2-40B4-BE49-F238E27FC236}">
                <a16:creationId xmlns:a16="http://schemas.microsoft.com/office/drawing/2014/main" id="{DEB93D60-2CAA-8546-96C5-19C34806D1F2}"/>
              </a:ext>
            </a:extLst>
          </p:cNvPr>
          <p:cNvSpPr txBox="1"/>
          <p:nvPr/>
        </p:nvSpPr>
        <p:spPr>
          <a:xfrm>
            <a:off x="6770702" y="1766612"/>
            <a:ext cx="5015768" cy="646331"/>
          </a:xfrm>
          <a:prstGeom prst="rect">
            <a:avLst/>
          </a:prstGeom>
          <a:noFill/>
        </p:spPr>
        <p:txBody>
          <a:bodyPr wrap="square" rtlCol="0">
            <a:spAutoFit/>
          </a:bodyPr>
          <a:lstStyle/>
          <a:p>
            <a:pPr algn="ctr"/>
            <a:r>
              <a:rPr lang="en-US" b="1" dirty="0"/>
              <a:t>Global QBO teleconnections and their pathways</a:t>
            </a:r>
          </a:p>
        </p:txBody>
      </p:sp>
      <p:pic>
        <p:nvPicPr>
          <p:cNvPr id="3" name="Picture 2">
            <a:extLst>
              <a:ext uri="{FF2B5EF4-FFF2-40B4-BE49-F238E27FC236}">
                <a16:creationId xmlns:a16="http://schemas.microsoft.com/office/drawing/2014/main" id="{B9A173CD-8DC6-7B19-222E-63F1EADDEEDC}"/>
              </a:ext>
            </a:extLst>
          </p:cNvPr>
          <p:cNvPicPr>
            <a:picLocks noChangeAspect="1"/>
          </p:cNvPicPr>
          <p:nvPr/>
        </p:nvPicPr>
        <p:blipFill>
          <a:blip r:embed="rId3"/>
          <a:stretch>
            <a:fillRect/>
          </a:stretch>
        </p:blipFill>
        <p:spPr>
          <a:xfrm>
            <a:off x="6605879" y="2381929"/>
            <a:ext cx="5180591" cy="3535160"/>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195</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-apple-system</vt: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68</cp:revision>
  <dcterms:created xsi:type="dcterms:W3CDTF">2017-08-29T22:43:04Z</dcterms:created>
  <dcterms:modified xsi:type="dcterms:W3CDTF">2022-09-07T15:57:44Z</dcterms:modified>
</cp:coreProperties>
</file>