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1CD312-CF8A-13A0-D325-3450E226B68B}" name="Campbell, Holly M" initials="CHM" userId="S::holly.campbell@pnnl.gov::c4d0878e-c000-43c1-808f-30e12e26e7a4" providerId="AD"/>
  <p188:author id="{48602F13-B018-7CD3-DE52-B0D262DDA70D}" name="Wilburn, Matthew S" initials="WMS" userId="S::Matthew.Wilburn@pnnl.gov::1bc66fb5-94f0-41ef-928a-bfd916df0b33" providerId="AD"/>
  <p188:author id="{CB7FA928-B592-C6E3-271C-0F486547C78B}" name="Leung, Lai-Yung (Ruby)" initials="LLY(" userId="S::ruby.leung@pnnl.gov::8890b783-e14a-47e3-a682-fbb67b692eba" providerId="AD"/>
  <p188:author id="{91A9895A-2F7A-A274-93E4-20272CFE8043}" name="Mundy, Beth E" initials="MBE" userId="S::beth.mundy@pnnl.gov::09c03546-1d2d-4d82-89e1-bb5e2a2e68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2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Hu, Huancui" initials="HH" lastIdx="1" clrIdx="1">
    <p:extLst>
      <p:ext uri="{19B8F6BF-5375-455C-9EA6-DF929625EA0E}">
        <p15:presenceInfo xmlns:p15="http://schemas.microsoft.com/office/powerpoint/2012/main" userId="S::huancui.hu@pnnl.gov::838ff452-b27e-4890-a8aa-511787199082" providerId="AD"/>
      </p:ext>
    </p:extLst>
  </p:cmAuthor>
  <p:cmAuthor id="3" name="Campbell, Holly M" initials="CHM" lastIdx="4" clrIdx="2">
    <p:extLst>
      <p:ext uri="{19B8F6BF-5375-455C-9EA6-DF929625EA0E}">
        <p15:presenceInfo xmlns:p15="http://schemas.microsoft.com/office/powerpoint/2012/main" userId="S::holly.campbell@pnnl.gov::c4d0878e-c000-43c1-808f-30e12e26e7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/>
    <p:restoredTop sz="78803" autoAdjust="0"/>
  </p:normalViewPr>
  <p:slideViewPr>
    <p:cSldViewPr snapToGrid="0" snapToObjects="1">
      <p:cViewPr>
        <p:scale>
          <a:sx n="92" d="100"/>
          <a:sy n="92" d="100"/>
        </p:scale>
        <p:origin x="143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6BB5F-6A28-435E-B1DB-8FB9E3F6A89E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2487-CD2F-41A2-9AB3-8EE00049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42487-CD2F-41A2-9AB3-8EE0004969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463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3367A79-82E2-3B85-155F-C88EC09C9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36" y="6286852"/>
            <a:ext cx="1017035" cy="50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DE426C-B36B-130D-CCEB-D5416991B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598" y="6300305"/>
            <a:ext cx="1196950" cy="481613"/>
          </a:xfrm>
          <a:prstGeom prst="rect">
            <a:avLst/>
          </a:prstGeom>
        </p:spPr>
      </p:pic>
      <p:pic>
        <p:nvPicPr>
          <p:cNvPr id="6" name="Picture 2" descr="University logo and wordmark">
            <a:extLst>
              <a:ext uri="{FF2B5EF4-FFF2-40B4-BE49-F238E27FC236}">
                <a16:creationId xmlns:a16="http://schemas.microsoft.com/office/drawing/2014/main" id="{DD91F372-F288-BC4B-B7CB-7FA2CBC5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9" y="6286852"/>
            <a:ext cx="1934363" cy="5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niversity of Washington Logo, symbol, meaning, history, PNG, brand">
            <a:extLst>
              <a:ext uri="{FF2B5EF4-FFF2-40B4-BE49-F238E27FC236}">
                <a16:creationId xmlns:a16="http://schemas.microsoft.com/office/drawing/2014/main" id="{D3179355-0D74-705C-0C32-5445CBA43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1" b="32661"/>
          <a:stretch/>
        </p:blipFill>
        <p:spPr bwMode="auto">
          <a:xfrm>
            <a:off x="4969117" y="6217571"/>
            <a:ext cx="2691026" cy="6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me | U.S. DOE Office of Science (SC)">
            <a:extLst>
              <a:ext uri="{FF2B5EF4-FFF2-40B4-BE49-F238E27FC236}">
                <a16:creationId xmlns:a16="http://schemas.microsoft.com/office/drawing/2014/main" id="{934A83A1-578D-ED4D-D6C3-64283858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6341152"/>
            <a:ext cx="2375754" cy="3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120F1B2-309F-149B-AB3A-E1C1488D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66" y="413381"/>
            <a:ext cx="11786839" cy="29065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Sea-surface temperature pattern effects have slowed global warming and weakened constraints on the high end of climate sensitivity</a:t>
            </a:r>
            <a:b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57C885-8998-2A50-3320-29EC28E02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7" y="840820"/>
            <a:ext cx="6027923" cy="570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Science Question: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The pattern of model-simulated warming since 1979 diverges from observations (top right). 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How does this model bias affect global warming rates and estimates of climate sensitivity?</a:t>
            </a:r>
            <a:br>
              <a:rPr lang="en-US" sz="1400" dirty="0"/>
            </a:br>
            <a:endParaRPr lang="en-US" sz="1600" b="1" dirty="0">
              <a:solidFill>
                <a:prstClr val="black"/>
              </a:solidFill>
            </a:endParaRPr>
          </a:p>
          <a:p>
            <a:pPr marL="231775" indent="-231775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Approach: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Quantify the relationship between the pattern of warming, the effective climate feedback, and the rate of global mean temperature change using a hierarchy of models (energy balance, atmosphere-only, nudged coupled models, fully-coupled climate models).</a:t>
            </a:r>
          </a:p>
          <a:p>
            <a:pPr marL="228600" indent="-228600" eaLnBrk="1" hangingPunct="1">
              <a:spcBef>
                <a:spcPct val="15000"/>
              </a:spcBef>
              <a:buFontTx/>
              <a:buNone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228600" indent="-228600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Significance and Impacts: </a:t>
            </a:r>
          </a:p>
          <a:p>
            <a:pPr marL="285750" indent="-285750" eaLnBrk="1" hangingPunct="1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The observed warming pattern has damped the historical rate of global temperature change. </a:t>
            </a:r>
          </a:p>
          <a:p>
            <a:pPr marL="285750" indent="-285750" eaLnBrk="1" hangingPunct="1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Accounting for the pattern effect leads to high ECS models being consistent with the observed rate of warming (bottom right). </a:t>
            </a:r>
          </a:p>
          <a:p>
            <a:pPr marL="285750" indent="-285750" eaLnBrk="1" hangingPunct="1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Observed warming provides a weak constraint on climate sensitivity.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0506FB4-9ADE-E9C7-6868-517631B8B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385" y="5406049"/>
            <a:ext cx="5989322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err="1"/>
              <a:t>Armour</a:t>
            </a:r>
            <a:r>
              <a:rPr lang="en-US" sz="1000" dirty="0"/>
              <a:t>, K.C., C. </a:t>
            </a:r>
            <a:r>
              <a:rPr lang="en-US" sz="1000" dirty="0" err="1"/>
              <a:t>Proistosescu</a:t>
            </a:r>
            <a:r>
              <a:rPr lang="en-US" sz="1000" dirty="0"/>
              <a:t>, Y. Dong, L.C. Hahn, E. Blanchard-Wrigglesworth, A.G. Pauling, R.C.J. Wills, T. Andrews, M.F. </a:t>
            </a:r>
            <a:r>
              <a:rPr lang="en-US" sz="1000" dirty="0" err="1"/>
              <a:t>Stuecker</a:t>
            </a:r>
            <a:r>
              <a:rPr lang="en-US" sz="1000" dirty="0"/>
              <a:t>, S. Po-</a:t>
            </a:r>
            <a:r>
              <a:rPr lang="en-US" sz="1000" dirty="0" err="1"/>
              <a:t>Chedley</a:t>
            </a:r>
            <a:r>
              <a:rPr lang="en-US" sz="1000" dirty="0"/>
              <a:t>, I. </a:t>
            </a:r>
            <a:r>
              <a:rPr lang="en-US" sz="1000" dirty="0" err="1"/>
              <a:t>Mitevski</a:t>
            </a:r>
            <a:r>
              <a:rPr lang="en-US" sz="1000" dirty="0"/>
              <a:t>, P.M. Forster, J.M. Gregory: “Sea-surface temperature pattern effects have slowed global warming and biased warming-based constraints on climate sensitivity,” Proceedings of the National Academy of Science, accepted. </a:t>
            </a:r>
            <a:endParaRPr lang="en-US" altLang="en-US" sz="1000" i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550B6B-1957-5A0B-62F0-D030F475A63F}"/>
              </a:ext>
            </a:extLst>
          </p:cNvPr>
          <p:cNvGrpSpPr/>
          <p:nvPr/>
        </p:nvGrpSpPr>
        <p:grpSpPr>
          <a:xfrm>
            <a:off x="5910097" y="916104"/>
            <a:ext cx="6021708" cy="4348938"/>
            <a:chOff x="5930657" y="1368038"/>
            <a:chExt cx="6385996" cy="46629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17DF9D-4A8D-2F09-32F3-CE443D39871C}"/>
                </a:ext>
              </a:extLst>
            </p:cNvPr>
            <p:cNvSpPr txBox="1"/>
            <p:nvPr/>
          </p:nvSpPr>
          <p:spPr>
            <a:xfrm>
              <a:off x="7486689" y="2738744"/>
              <a:ext cx="613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C33C26-A3CD-4783-4A2B-7180C1DA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393" y="1586467"/>
              <a:ext cx="2875271" cy="15308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07D91C-B163-DDD5-F50C-D19F2B3CC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777" y="1566364"/>
              <a:ext cx="3009953" cy="157276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5CB53E-3B7C-D121-26E6-A8FBF2FB2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40"/>
            <a:stretch/>
          </p:blipFill>
          <p:spPr>
            <a:xfrm>
              <a:off x="11660210" y="1662936"/>
              <a:ext cx="465115" cy="13779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4B3448-AE31-33DC-CF1A-0057D85F537B}"/>
                </a:ext>
              </a:extLst>
            </p:cNvPr>
            <p:cNvSpPr txBox="1"/>
            <p:nvPr/>
          </p:nvSpPr>
          <p:spPr>
            <a:xfrm>
              <a:off x="5930657" y="1389860"/>
              <a:ext cx="2907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CMIP5/6 Simulated Warming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9B9DB7-A74E-93FC-E322-CADFC6812E02}"/>
                </a:ext>
              </a:extLst>
            </p:cNvPr>
            <p:cNvSpPr txBox="1"/>
            <p:nvPr/>
          </p:nvSpPr>
          <p:spPr>
            <a:xfrm>
              <a:off x="8967355" y="1368038"/>
              <a:ext cx="26785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Observed Warming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D06949-E93D-BC68-15FD-7B619A470894}"/>
                </a:ext>
              </a:extLst>
            </p:cNvPr>
            <p:cNvSpPr txBox="1"/>
            <p:nvPr/>
          </p:nvSpPr>
          <p:spPr>
            <a:xfrm>
              <a:off x="11449431" y="1449886"/>
              <a:ext cx="831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K/decade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94FCF25-6BBC-7EF5-13A4-F687412B7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140" y="3432198"/>
              <a:ext cx="3293052" cy="259882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E06AF3-3B6B-D341-497E-17C402A0CCD5}"/>
                </a:ext>
              </a:extLst>
            </p:cNvPr>
            <p:cNvSpPr/>
            <p:nvPr/>
          </p:nvSpPr>
          <p:spPr>
            <a:xfrm>
              <a:off x="6951415" y="3432198"/>
              <a:ext cx="2915965" cy="173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72DDF9-2630-9994-1507-10934C079F5A}"/>
                </a:ext>
              </a:extLst>
            </p:cNvPr>
            <p:cNvSpPr/>
            <p:nvPr/>
          </p:nvSpPr>
          <p:spPr>
            <a:xfrm>
              <a:off x="9540328" y="3580553"/>
              <a:ext cx="501650" cy="1955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CDC9292-389A-DA72-7836-74B36E5EBC86}"/>
                </a:ext>
              </a:extLst>
            </p:cNvPr>
            <p:cNvSpPr/>
            <p:nvPr/>
          </p:nvSpPr>
          <p:spPr>
            <a:xfrm>
              <a:off x="9110157" y="432106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F640D581-C502-4EC7-317E-6EB2A0EA89F9}"/>
                </a:ext>
              </a:extLst>
            </p:cNvPr>
            <p:cNvSpPr/>
            <p:nvPr/>
          </p:nvSpPr>
          <p:spPr>
            <a:xfrm>
              <a:off x="9119301" y="4575671"/>
              <a:ext cx="73152" cy="137160"/>
            </a:xfrm>
            <a:prstGeom prst="diamond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FC1FD3D-16C6-892C-CCB0-788AD6F9414C}"/>
                </a:ext>
              </a:extLst>
            </p:cNvPr>
            <p:cNvSpPr txBox="1"/>
            <p:nvPr/>
          </p:nvSpPr>
          <p:spPr>
            <a:xfrm>
              <a:off x="6862136" y="3119235"/>
              <a:ext cx="4210437" cy="561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Effect of Pattern Effect on ECS / Surface Warming Relationship (via energy balance models)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185653-091C-3554-5D40-013B2CC45D5C}"/>
                </a:ext>
              </a:extLst>
            </p:cNvPr>
            <p:cNvSpPr txBox="1"/>
            <p:nvPr/>
          </p:nvSpPr>
          <p:spPr>
            <a:xfrm>
              <a:off x="9201634" y="4237539"/>
              <a:ext cx="2241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CMIP5/6 Models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8CFB1E-FFC2-55E8-5305-159EC21370E5}"/>
                </a:ext>
              </a:extLst>
            </p:cNvPr>
            <p:cNvSpPr txBox="1"/>
            <p:nvPr/>
          </p:nvSpPr>
          <p:spPr>
            <a:xfrm>
              <a:off x="9207501" y="4514538"/>
              <a:ext cx="2241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CMIP5/6 Models Corrected for pattern bias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A2E42E-AE2C-86B1-69E6-BAE3D519C99D}"/>
                </a:ext>
              </a:extLst>
            </p:cNvPr>
            <p:cNvSpPr txBox="1"/>
            <p:nvPr/>
          </p:nvSpPr>
          <p:spPr>
            <a:xfrm>
              <a:off x="7995639" y="5118519"/>
              <a:ext cx="2241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Observed</a:t>
              </a:r>
            </a:p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Warming Rate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4E8B71-A4EC-AE8B-5671-F9A4805014D9}"/>
                </a:ext>
              </a:extLst>
            </p:cNvPr>
            <p:cNvSpPr txBox="1"/>
            <p:nvPr/>
          </p:nvSpPr>
          <p:spPr>
            <a:xfrm>
              <a:off x="11144295" y="3019498"/>
              <a:ext cx="11723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1979 - 2014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DBDD1B-7291-3C2E-213B-F88259300168}"/>
              </a:ext>
            </a:extLst>
          </p:cNvPr>
          <p:cNvCxnSpPr/>
          <p:nvPr/>
        </p:nvCxnSpPr>
        <p:spPr>
          <a:xfrm flipH="1">
            <a:off x="0" y="773307"/>
            <a:ext cx="12192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48CA719-F779-E55A-2FC3-3526E225987D}"/>
              </a:ext>
            </a:extLst>
          </p:cNvPr>
          <p:cNvCxnSpPr/>
          <p:nvPr/>
        </p:nvCxnSpPr>
        <p:spPr>
          <a:xfrm flipH="1">
            <a:off x="0" y="6256595"/>
            <a:ext cx="12192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9D73193-D780-DC7F-72BC-3E8D2AA03928}"/>
              </a:ext>
            </a:extLst>
          </p:cNvPr>
          <p:cNvCxnSpPr/>
          <p:nvPr/>
        </p:nvCxnSpPr>
        <p:spPr>
          <a:xfrm flipH="1">
            <a:off x="356" y="818471"/>
            <a:ext cx="12192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54291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DD0966E738D64E49B965032E22FBBBFF" ma:contentTypeVersion="4" ma:contentTypeDescription="Microsoft PowerPoint Slide" ma:contentTypeScope="" ma:versionID="b3474de98243c38ca447bb66c1087723">
  <xsd:schema xmlns:xsd="http://www.w3.org/2001/XMLSchema" xmlns:xs="http://www.w3.org/2001/XMLSchema" xmlns:p="http://schemas.microsoft.com/office/2006/metadata/properties" xmlns:ns1="http://schemas.microsoft.com/sharepoint/v3" xmlns:ns3="3f367a74-7294-440b-bcf2-615eafc1d48f" targetNamespace="http://schemas.microsoft.com/office/2006/metadata/properties" ma:root="true" ma:fieldsID="9b034228d1307b28e45b372313e8c5d5" ns1:_="" ns3:_="">
    <xsd:import namespace="http://schemas.microsoft.com/sharepoint/v3"/>
    <xsd:import namespace="3f367a74-7294-440b-bcf2-615eafc1d48f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Fundin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67a74-7294-440b-bcf2-615eafc1d48f" elementFormDefault="qualified">
    <xsd:import namespace="http://schemas.microsoft.com/office/2006/documentManagement/types"/>
    <xsd:import namespace="http://schemas.microsoft.com/office/infopath/2007/PartnerControls"/>
    <xsd:element name="Funding" ma:index="7" nillable="true" ma:displayName="Funding" ma:description="Funding Soure" ma:internalName="Funding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 xsi:nil="true"/>
    <Funding xmlns="3f367a74-7294-440b-bcf2-615eafc1d48f">RGCM/MSD</Funding>
    <Slide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5004E28-A7B0-4819-902B-EF561B35B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367a74-7294-440b-bcf2-615eafc1d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C7A551-2C48-463A-B263-055436B027AB}">
  <ds:schemaRefs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documentManagement/types"/>
    <ds:schemaRef ds:uri="3f367a74-7294-440b-bcf2-615eafc1d48f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11891</TotalTime>
  <Words>280</Words>
  <Application>Microsoft Macintosh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Sea-surface temperature pattern effects have slowed global warming and weakened constraints on the high end of climate sensitivity 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Dong-etal-SubseasonalPrec-GRL-January2019-f</dc:title>
  <dc:creator>Davis, Emily L</dc:creator>
  <dc:description/>
  <cp:lastModifiedBy>Proistosescu, Cristian</cp:lastModifiedBy>
  <cp:revision>180</cp:revision>
  <cp:lastPrinted>2011-05-11T17:30:12Z</cp:lastPrinted>
  <dcterms:created xsi:type="dcterms:W3CDTF">2017-11-02T21:19:41Z</dcterms:created>
  <dcterms:modified xsi:type="dcterms:W3CDTF">2023-12-24T03:01:57Z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0x010100A22E315B1F3C42B49A0E90D2F9AB5AB100DD0966E738D64E49B965032E22FBBBFF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RGCM</vt:lpwstr>
  </property>
  <property fmtid="{D5CDD505-2E9C-101B-9397-08002B2CF9AE}" pid="7" name="ContentType">
    <vt:lpwstr>Slide</vt:lpwstr>
  </property>
  <property fmtid="{D5CDD505-2E9C-101B-9397-08002B2CF9AE}" pid="8" name="Presentation">
    <vt:lpwstr>Dong-etal-SubseasonalPrec-GRL-January2019-f</vt:lpwstr>
  </property>
  <property fmtid="{D5CDD505-2E9C-101B-9397-08002B2CF9AE}" pid="9" name="SlideDescription">
    <vt:lpwstr/>
  </property>
</Properties>
</file>