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9F4612F-2647-342B-7DD2-3D4D6BB190CE}" name="Witt, Josh" initials="WJ" userId="S::joshua.witt@pnnl.gov::9b6e5dfd-274d-43f3-8b4c-71f412317157" providerId="AD"/>
  <p188:author id="{DB5AD34E-5652-42CD-630E-89AC5A58264C}" name="Sen, Kacoli" initials="SK" userId="S::kacoli.sen@pnnl.gov::b06ef3b8-9684-4d79-871b-2ad1237d05b5" providerId="AD"/>
  <p188:author id="{57A372C0-3CD4-6E2F-9D41-855A7AF4ED4C}" name="Lu, Jian" initials="LJ" userId="S::jian.lu@pnnl.gov::75df6064-850b-4ce3-9abe-279fffd5fc07" providerId="AD"/>
  <p188:author id="{E4A817FE-0D36-9D2B-47CC-3DE5B2BBAFC9}" name="Witt, Josh" initials="WJ" userId="S::josh.witt@pnnl.gov::9b6e5dfd-274d-43f3-8b4c-71f41231715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7"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6C3A05-2BDA-48B7-9F68-0F6500742089}" v="3" dt="2023-08-18T18:28:32.8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01" d="100"/>
          <a:sy n="101" d="100"/>
        </p:scale>
        <p:origin x="144" y="6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DE6C3A05-2BDA-48B7-9F68-0F6500742089}"/>
    <pc:docChg chg="modSld">
      <pc:chgData name="Mundy, Beth E" userId="09c03546-1d2d-4d82-89e1-bb5e2a2e687b" providerId="ADAL" clId="{DE6C3A05-2BDA-48B7-9F68-0F6500742089}" dt="2023-08-18T18:28:32.867" v="12" actId="2711"/>
      <pc:docMkLst>
        <pc:docMk/>
      </pc:docMkLst>
      <pc:sldChg chg="modSp mod delCm modNotesTx">
        <pc:chgData name="Mundy, Beth E" userId="09c03546-1d2d-4d82-89e1-bb5e2a2e687b" providerId="ADAL" clId="{DE6C3A05-2BDA-48B7-9F68-0F6500742089}" dt="2023-08-18T18:28:32.867" v="12" actId="2711"/>
        <pc:sldMkLst>
          <pc:docMk/>
          <pc:sldMk cId="522328370" sldId="260"/>
        </pc:sldMkLst>
        <pc:spChg chg="mod">
          <ac:chgData name="Mundy, Beth E" userId="09c03546-1d2d-4d82-89e1-bb5e2a2e687b" providerId="ADAL" clId="{DE6C3A05-2BDA-48B7-9F68-0F6500742089}" dt="2023-08-18T18:28:32.867" v="12" actId="2711"/>
          <ac:spMkLst>
            <pc:docMk/>
            <pc:sldMk cId="522328370" sldId="260"/>
            <ac:spMk id="3075" creationId="{00000000-0000-0000-0000-000000000000}"/>
          </ac:spMkLst>
        </pc:spChg>
        <pc:spChg chg="mod">
          <ac:chgData name="Mundy, Beth E" userId="09c03546-1d2d-4d82-89e1-bb5e2a2e687b" providerId="ADAL" clId="{DE6C3A05-2BDA-48B7-9F68-0F6500742089}" dt="2023-08-18T18:28:16.190" v="11" actId="1076"/>
          <ac:spMkLst>
            <pc:docMk/>
            <pc:sldMk cId="522328370" sldId="260"/>
            <ac:spMk id="307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8/18/2023</a:t>
            </a:fld>
            <a:endParaRPr lang="en-US"/>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85558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8/18/2023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8/18/2023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8/18/2023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8/18/2023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8/18/2023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8/18/2023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8/18/2023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8/18/2023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8/18/2023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8/18/2023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8/18/2023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8/18/2023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400" y="838200"/>
            <a:ext cx="5181600" cy="5890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latin typeface="+mj-lt"/>
              </a:rPr>
              <a:t>Objective</a:t>
            </a:r>
          </a:p>
          <a:p>
            <a:pPr marL="285750" indent="-285750">
              <a:spcBef>
                <a:spcPct val="15000"/>
              </a:spcBef>
              <a:buFont typeface="Arial" pitchFamily="34" charset="0"/>
              <a:buChar char="●"/>
              <a:defRPr/>
            </a:pPr>
            <a:r>
              <a:rPr lang="en-US" sz="1400" dirty="0">
                <a:latin typeface="+mj-lt"/>
              </a:rPr>
              <a:t>High uncertainty exists in future Asian monsoon summer rainfall projections from climate models. </a:t>
            </a:r>
          </a:p>
          <a:p>
            <a:pPr marL="285750" indent="-285750">
              <a:spcBef>
                <a:spcPct val="15000"/>
              </a:spcBef>
              <a:buFont typeface="Arial" pitchFamily="34" charset="0"/>
              <a:buChar char="●"/>
              <a:defRPr/>
            </a:pPr>
            <a:r>
              <a:rPr lang="en-US" sz="1400" dirty="0">
                <a:latin typeface="+mj-lt"/>
              </a:rPr>
              <a:t>The focus of this study is to show how to narrow this uncertainty is and understand the robust aspects of the Asian monsoon response to climate change.</a:t>
            </a:r>
            <a:endParaRPr lang="en-US" sz="1100" b="1" dirty="0">
              <a:latin typeface="+mj-lt"/>
            </a:endParaRPr>
          </a:p>
          <a:p>
            <a:pPr marL="231775" indent="-231775" algn="ctr">
              <a:spcBef>
                <a:spcPct val="15000"/>
              </a:spcBef>
              <a:defRPr/>
            </a:pPr>
            <a:endParaRPr lang="en-US" sz="800" b="1" dirty="0">
              <a:latin typeface="+mj-lt"/>
            </a:endParaRPr>
          </a:p>
          <a:p>
            <a:pPr marL="231775" indent="-231775" algn="ctr">
              <a:spcBef>
                <a:spcPct val="15000"/>
              </a:spcBef>
              <a:defRPr/>
            </a:pPr>
            <a:r>
              <a:rPr lang="en-US" sz="1400" b="1" dirty="0">
                <a:latin typeface="+mj-lt"/>
              </a:rPr>
              <a:t>Approach</a:t>
            </a:r>
          </a:p>
          <a:p>
            <a:pPr marL="285750" indent="-285750">
              <a:spcBef>
                <a:spcPct val="15000"/>
              </a:spcBef>
              <a:buFont typeface="Arial" pitchFamily="34" charset="0"/>
              <a:buChar char="●"/>
              <a:defRPr/>
            </a:pPr>
            <a:r>
              <a:rPr lang="en-US" sz="1400" dirty="0">
                <a:latin typeface="+mj-lt"/>
              </a:rPr>
              <a:t>Use the neutral modes (NMs), the most excitable precipitation patterns, as “fingerprints” to overcome the small signal-to-noise ratio problem inherent to the typical grid scale projection.</a:t>
            </a:r>
          </a:p>
          <a:p>
            <a:pPr marL="285750" indent="-285750">
              <a:spcBef>
                <a:spcPct val="15000"/>
              </a:spcBef>
              <a:buFont typeface="Arial" pitchFamily="34" charset="0"/>
              <a:buChar char="●"/>
              <a:defRPr/>
            </a:pPr>
            <a:r>
              <a:rPr lang="en-US" sz="1400" dirty="0">
                <a:latin typeface="+mj-lt"/>
              </a:rPr>
              <a:t>Take advantage of the Single-Model Initial-condition Large Ensemble simulations (SMILEs), which allows us to isolate the sources of uncertainties in the precipitation projection.</a:t>
            </a:r>
          </a:p>
          <a:p>
            <a:pPr marL="285750" indent="-285750">
              <a:spcBef>
                <a:spcPct val="15000"/>
              </a:spcBef>
              <a:buFont typeface="Arial" pitchFamily="34" charset="0"/>
              <a:buChar char="●"/>
              <a:defRPr/>
            </a:pPr>
            <a:endParaRPr lang="en-US" sz="800" dirty="0">
              <a:latin typeface="+mj-lt"/>
            </a:endParaRPr>
          </a:p>
          <a:p>
            <a:pPr algn="ctr" eaLnBrk="1" hangingPunct="1">
              <a:spcBef>
                <a:spcPct val="15000"/>
              </a:spcBef>
              <a:buFontTx/>
              <a:buNone/>
            </a:pPr>
            <a:r>
              <a:rPr lang="en-US" altLang="en-US" sz="1400" b="1" dirty="0">
                <a:latin typeface="+mj-lt"/>
              </a:rPr>
              <a:t>Impact</a:t>
            </a:r>
          </a:p>
          <a:p>
            <a:pPr marL="283464" indent="-283464">
              <a:spcBef>
                <a:spcPct val="15000"/>
              </a:spcBef>
              <a:buFont typeface="Arial" panose="020B0604020202020204" pitchFamily="34" charset="0"/>
              <a:buChar char="●"/>
            </a:pPr>
            <a:r>
              <a:rPr lang="en-US" altLang="en-US" sz="1400" dirty="0">
                <a:latin typeface="+mj-lt"/>
              </a:rPr>
              <a:t>The NMs-based projection helps isolate the component of the climate change response with high </a:t>
            </a:r>
            <a:r>
              <a:rPr lang="en-US" sz="1400" dirty="0">
                <a:latin typeface="+mj-lt"/>
              </a:rPr>
              <a:t>signal-to-noise ratio and</a:t>
            </a:r>
            <a:r>
              <a:rPr lang="en-US" altLang="en-US" sz="1400" dirty="0">
                <a:latin typeface="+mj-lt"/>
              </a:rPr>
              <a:t> leads to much improved consensus across models. </a:t>
            </a:r>
          </a:p>
          <a:p>
            <a:pPr marL="283464" indent="-283464">
              <a:spcBef>
                <a:spcPct val="15000"/>
              </a:spcBef>
              <a:buFont typeface="Arial" panose="020B0604020202020204" pitchFamily="34" charset="0"/>
              <a:buChar char="●"/>
            </a:pPr>
            <a:r>
              <a:rPr lang="en-US" altLang="en-US" sz="1400" dirty="0">
                <a:latin typeface="+mj-lt"/>
              </a:rPr>
              <a:t>The forced change in the leading NMs will emerge during the later half of the 21st century, while the trends in the variability of the NMs can be detected even earlier.</a:t>
            </a:r>
          </a:p>
          <a:p>
            <a:pPr marL="283464" indent="-283464">
              <a:spcBef>
                <a:spcPct val="15000"/>
              </a:spcBef>
              <a:buFont typeface="Arial" panose="020B0604020202020204" pitchFamily="34" charset="0"/>
              <a:buChar char="●"/>
            </a:pPr>
            <a:r>
              <a:rPr lang="en-US" altLang="en-US" sz="1400" dirty="0">
                <a:latin typeface="+mj-lt"/>
              </a:rPr>
              <a:t>The NMs-based projection shows distinct patterns from the conventional multi-model ensemble mean, filtering out the unconfident component due to model uncertainty. </a:t>
            </a:r>
            <a:endParaRPr lang="en-US" sz="1400" dirty="0">
              <a:latin typeface="+mj-lt"/>
            </a:endParaRPr>
          </a:p>
        </p:txBody>
      </p:sp>
      <p:sp>
        <p:nvSpPr>
          <p:cNvPr id="3076" name="Rectangle 5"/>
          <p:cNvSpPr>
            <a:spLocks noChangeArrowheads="1"/>
          </p:cNvSpPr>
          <p:nvPr/>
        </p:nvSpPr>
        <p:spPr bwMode="auto">
          <a:xfrm>
            <a:off x="70009" y="128826"/>
            <a:ext cx="118233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400" b="1" dirty="0">
                <a:solidFill>
                  <a:srgbClr val="000000"/>
                </a:solidFill>
                <a:latin typeface="Arial" panose="020B0604020202020204" pitchFamily="34" charset="0"/>
              </a:rPr>
              <a:t>Fingerprinting the future pattern of the Asian Monsoon rainfall response </a:t>
            </a:r>
          </a:p>
        </p:txBody>
      </p:sp>
      <p:sp>
        <p:nvSpPr>
          <p:cNvPr id="3077" name="Text Box 6"/>
          <p:cNvSpPr txBox="1">
            <a:spLocks noChangeArrowheads="1"/>
          </p:cNvSpPr>
          <p:nvPr/>
        </p:nvSpPr>
        <p:spPr bwMode="auto">
          <a:xfrm>
            <a:off x="5981700" y="6172200"/>
            <a:ext cx="594360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err="1">
                <a:solidFill>
                  <a:srgbClr val="000000"/>
                </a:solidFill>
                <a:latin typeface="Arial" panose="020B0604020202020204" pitchFamily="34" charset="0"/>
                <a:ea typeface="Times New Roman" panose="02020603050405020304" pitchFamily="18" charset="0"/>
              </a:rPr>
              <a:t>Xue</a:t>
            </a:r>
            <a:r>
              <a:rPr lang="en-US" altLang="en-US" sz="1000" dirty="0">
                <a:solidFill>
                  <a:srgbClr val="000000"/>
                </a:solidFill>
                <a:latin typeface="Arial" panose="020B0604020202020204" pitchFamily="34" charset="0"/>
                <a:ea typeface="Times New Roman" panose="02020603050405020304" pitchFamily="18" charset="0"/>
              </a:rPr>
              <a:t>, D., J. Lu, L. R. Leung, H. Teng, F. Song, T. Zhou, Y. Zhang. “Robust projection of East Asian summer monsoon rainfall based on dynamical modes of variability.</a:t>
            </a:r>
            <a:r>
              <a:rPr lang="fr-FR" altLang="en-US" sz="1000" dirty="0">
                <a:solidFill>
                  <a:srgbClr val="363636"/>
                </a:solidFill>
                <a:latin typeface="Arial" panose="020B0604020202020204" pitchFamily="34" charset="0"/>
                <a:ea typeface="Times New Roman" panose="02020603050405020304" pitchFamily="18" charset="0"/>
              </a:rPr>
              <a:t>” </a:t>
            </a:r>
            <a:r>
              <a:rPr lang="fr-FR" altLang="en-US" sz="1000" i="1" dirty="0">
                <a:solidFill>
                  <a:srgbClr val="363636"/>
                </a:solidFill>
                <a:latin typeface="Arial" panose="020B0604020202020204" pitchFamily="34" charset="0"/>
                <a:ea typeface="Times New Roman" panose="02020603050405020304" pitchFamily="18" charset="0"/>
              </a:rPr>
              <a:t>Nature Communications</a:t>
            </a:r>
            <a:r>
              <a:rPr lang="fr-FR" altLang="en-US" sz="1000" dirty="0">
                <a:solidFill>
                  <a:srgbClr val="363636"/>
                </a:solidFill>
                <a:latin typeface="Arial" panose="020B0604020202020204" pitchFamily="34" charset="0"/>
                <a:ea typeface="Times New Roman" panose="02020603050405020304" pitchFamily="18" charset="0"/>
              </a:rPr>
              <a:t>, </a:t>
            </a:r>
            <a:r>
              <a:rPr lang="fr-FR" altLang="en-US" sz="1000" b="1" dirty="0">
                <a:solidFill>
                  <a:srgbClr val="363636"/>
                </a:solidFill>
                <a:latin typeface="Arial" panose="020B0604020202020204" pitchFamily="34" charset="0"/>
                <a:ea typeface="Times New Roman" panose="02020603050405020304" pitchFamily="18" charset="0"/>
              </a:rPr>
              <a:t>4 </a:t>
            </a:r>
            <a:r>
              <a:rPr lang="fr-FR" altLang="en-US" sz="1000" dirty="0">
                <a:solidFill>
                  <a:srgbClr val="363636"/>
                </a:solidFill>
                <a:latin typeface="Arial" panose="020B0604020202020204" pitchFamily="34" charset="0"/>
                <a:ea typeface="Times New Roman" panose="02020603050405020304" pitchFamily="18" charset="0"/>
              </a:rPr>
              <a:t>(</a:t>
            </a:r>
            <a:r>
              <a:rPr lang="en-US" altLang="en-US" sz="1000" dirty="0">
                <a:solidFill>
                  <a:srgbClr val="000000"/>
                </a:solidFill>
                <a:latin typeface="Arial" panose="020B0604020202020204" pitchFamily="34" charset="0"/>
                <a:ea typeface="Times New Roman" panose="02020603050405020304" pitchFamily="18" charset="0"/>
              </a:rPr>
              <a:t>2023). </a:t>
            </a:r>
            <a:r>
              <a:rPr lang="fr-FR" altLang="en-US" sz="1000" dirty="0">
                <a:solidFill>
                  <a:srgbClr val="363636"/>
                </a:solidFill>
                <a:latin typeface="Arial" panose="020B0604020202020204" pitchFamily="34" charset="0"/>
                <a:ea typeface="Times New Roman" panose="02020603050405020304" pitchFamily="18" charset="0"/>
              </a:rPr>
              <a:t>[DOI: 10.1038/s41467-023-39460-y]</a:t>
            </a:r>
            <a:endParaRPr lang="fr-FR" altLang="en-US" sz="1000" dirty="0">
              <a:latin typeface="Arial" panose="020B0604020202020204" pitchFamily="34" charset="0"/>
            </a:endParaRPr>
          </a:p>
        </p:txBody>
      </p:sp>
      <p:sp>
        <p:nvSpPr>
          <p:cNvPr id="3078" name="TextBox 9"/>
          <p:cNvSpPr txBox="1">
            <a:spLocks noChangeArrowheads="1"/>
          </p:cNvSpPr>
          <p:nvPr/>
        </p:nvSpPr>
        <p:spPr bwMode="auto">
          <a:xfrm>
            <a:off x="5867400" y="4737571"/>
            <a:ext cx="6172200"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100" b="1" dirty="0">
                <a:solidFill>
                  <a:srgbClr val="0000FF"/>
                </a:solidFill>
                <a:effectLst/>
                <a:latin typeface="Arial" panose="020B0604020202020204" pitchFamily="34" charset="0"/>
              </a:rPr>
              <a:t>Comparison between the NM-based versus conventional precipitation projection of Asian summer monsoon rainfall. (a) NMs-based projection of the June – July – August precipitation by the end of the 21st </a:t>
            </a:r>
            <a:r>
              <a:rPr lang="en-US" sz="1100" b="1" dirty="0">
                <a:solidFill>
                  <a:srgbClr val="0000FF"/>
                </a:solidFill>
                <a:latin typeface="Arial" panose="020B0604020202020204" pitchFamily="34" charset="0"/>
              </a:rPr>
              <a:t>century using the multi-ensemble mean of CESM-SMILEs</a:t>
            </a:r>
            <a:r>
              <a:rPr lang="en-US" sz="1100" b="1" dirty="0">
                <a:solidFill>
                  <a:srgbClr val="0000FF"/>
                </a:solidFill>
                <a:effectLst/>
                <a:latin typeface="Arial" panose="020B0604020202020204" pitchFamily="34" charset="0"/>
              </a:rPr>
              <a:t>; (b) Same as (a) but for the conventional grid-point projection ; (c) Similar to (a) but using the CMIP6 simulations projected onto the NM1 and NM2; (d) Same as (c) for the conventional grid-point projection.</a:t>
            </a:r>
          </a:p>
          <a:p>
            <a:pPr eaLnBrk="1" hangingPunct="1">
              <a:spcBef>
                <a:spcPct val="0"/>
              </a:spcBef>
              <a:buFontTx/>
              <a:buNone/>
            </a:pPr>
            <a:endParaRPr lang="en-US" altLang="en-US" sz="1100" b="1" dirty="0">
              <a:solidFill>
                <a:srgbClr val="0000FF"/>
              </a:solidFill>
              <a:latin typeface="Arial" panose="020B0604020202020204" pitchFamily="34" charset="0"/>
            </a:endParaRPr>
          </a:p>
        </p:txBody>
      </p:sp>
      <p:pic>
        <p:nvPicPr>
          <p:cNvPr id="3" name="Picture 2">
            <a:extLst>
              <a:ext uri="{FF2B5EF4-FFF2-40B4-BE49-F238E27FC236}">
                <a16:creationId xmlns:a16="http://schemas.microsoft.com/office/drawing/2014/main" id="{078A8A41-99FF-9E5F-DD2D-6102946943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399" y="815341"/>
            <a:ext cx="6489383" cy="3832860"/>
          </a:xfrm>
          <a:prstGeom prst="rect">
            <a:avLst/>
          </a:prstGeom>
        </p:spPr>
      </p:pic>
    </p:spTree>
    <p:extLst>
      <p:ext uri="{BB962C8B-B14F-4D97-AF65-F5344CB8AC3E}">
        <p14:creationId xmlns:p14="http://schemas.microsoft.com/office/powerpoint/2010/main" val="522328370"/>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BE6DA58-8AF5-4706-8AC7-89C123262C2A}">
  <ds:schemaRefs>
    <ds:schemaRef ds:uri="964f4f91-4ecc-4750-a526-be4b92b86cea"/>
    <ds:schemaRef ds:uri="9e4d5393-76ff-473a-9772-6626c388b1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A57D9F0-2B85-430B-8843-0027C0E6F07C}">
  <ds:schemaRefs>
    <ds:schemaRef ds:uri="964f4f91-4ecc-4750-a526-be4b92b86cea"/>
    <ds:schemaRef ds:uri="9e4d5393-76ff-473a-9772-6626c388b19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64</TotalTime>
  <Words>346</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L;Editor</dc:creator>
  <cp:lastModifiedBy>Mundy, Beth E</cp:lastModifiedBy>
  <cp:revision>3</cp:revision>
  <cp:lastPrinted>2011-05-11T17:30:12Z</cp:lastPrinted>
  <dcterms:created xsi:type="dcterms:W3CDTF">2017-11-02T21:19:41Z</dcterms:created>
  <dcterms:modified xsi:type="dcterms:W3CDTF">2023-08-18T18:28:43Z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ies>
</file>