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7DFF0-9D57-4926-B6EF-297E10BBE95C}" v="11" dt="2023-04-01T15:57:54.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3" autoAdjust="0"/>
    <p:restoredTop sz="72184" autoAdjust="0"/>
  </p:normalViewPr>
  <p:slideViewPr>
    <p:cSldViewPr>
      <p:cViewPr varScale="1">
        <p:scale>
          <a:sx n="133" d="100"/>
          <a:sy n="133" d="100"/>
        </p:scale>
        <p:origin x="216" y="48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10/18/23</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10/18/23</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76202" y="835992"/>
            <a:ext cx="6827666"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pPr marL="285750" indent="-285750" algn="just">
              <a:lnSpc>
                <a:spcPct val="90000"/>
              </a:lnSpc>
              <a:spcBef>
                <a:spcPts val="300"/>
              </a:spcBef>
              <a:buFont typeface="Arial" pitchFamily="34" charset="0"/>
              <a:buChar char="●"/>
              <a:defRPr/>
            </a:pPr>
            <a:r>
              <a:rPr lang="en-US" sz="1400" b="0" i="0" dirty="0">
                <a:solidFill>
                  <a:srgbClr val="1C1D1E"/>
                </a:solidFill>
                <a:effectLst/>
                <a:latin typeface="Arial" panose="020B0604020202020204" pitchFamily="34" charset="0"/>
                <a:cs typeface="Arial" panose="020B0604020202020204" pitchFamily="34" charset="0"/>
              </a:rPr>
              <a:t>Intense cyclones have been more frequently observed over the Arctic, causing extreme weather and climate events. However, it remains unclear how Arctic cyclones change along with the amplified warming and rapidly decreased sea ice in both observations and Earth System model simulations.</a:t>
            </a:r>
          </a:p>
          <a:p>
            <a:pPr>
              <a:lnSpc>
                <a:spcPct val="95000"/>
              </a:lnSpc>
              <a:defRPr/>
            </a:pP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39165" y="234881"/>
            <a:ext cx="117008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000" b="1" i="0" u="none" strike="noStrike" dirty="0">
                <a:solidFill>
                  <a:srgbClr val="106536"/>
                </a:solidFill>
                <a:effectLst/>
                <a:latin typeface="Arial" panose="020B0604020202020204" pitchFamily="34" charset="0"/>
              </a:rPr>
              <a:t>Arctic </a:t>
            </a:r>
            <a:r>
              <a:rPr lang="en-US" sz="2000" b="1" dirty="0">
                <a:solidFill>
                  <a:srgbClr val="106536"/>
                </a:solidFill>
                <a:latin typeface="Arial" panose="020B0604020202020204" pitchFamily="34" charset="0"/>
              </a:rPr>
              <a:t>C</a:t>
            </a:r>
            <a:r>
              <a:rPr lang="en-US" sz="2000" b="1" i="0" u="none" strike="noStrike" dirty="0">
                <a:solidFill>
                  <a:srgbClr val="106536"/>
                </a:solidFill>
                <a:effectLst/>
                <a:latin typeface="Arial" panose="020B0604020202020204" pitchFamily="34" charset="0"/>
              </a:rPr>
              <a:t>yclones </a:t>
            </a:r>
            <a:r>
              <a:rPr lang="en-US" sz="2000" b="1" dirty="0">
                <a:solidFill>
                  <a:srgbClr val="106536"/>
                </a:solidFill>
                <a:latin typeface="Arial" panose="020B0604020202020204" pitchFamily="34" charset="0"/>
              </a:rPr>
              <a:t>H</a:t>
            </a:r>
            <a:r>
              <a:rPr lang="en-US" sz="2000" b="1" i="0" u="none" strike="noStrike" dirty="0">
                <a:solidFill>
                  <a:srgbClr val="106536"/>
                </a:solidFill>
                <a:effectLst/>
                <a:latin typeface="Arial" panose="020B0604020202020204" pitchFamily="34" charset="0"/>
              </a:rPr>
              <a:t>ave </a:t>
            </a:r>
            <a:r>
              <a:rPr lang="en-US" sz="2000" b="1" dirty="0">
                <a:solidFill>
                  <a:srgbClr val="106536"/>
                </a:solidFill>
                <a:latin typeface="Arial" panose="020B0604020202020204" pitchFamily="34" charset="0"/>
              </a:rPr>
              <a:t>B</a:t>
            </a:r>
            <a:r>
              <a:rPr lang="en-US" sz="2000" b="1" i="0" u="none" strike="noStrike" dirty="0">
                <a:solidFill>
                  <a:srgbClr val="106536"/>
                </a:solidFill>
                <a:effectLst/>
                <a:latin typeface="Arial" panose="020B0604020202020204" pitchFamily="34" charset="0"/>
              </a:rPr>
              <a:t>ecome </a:t>
            </a:r>
            <a:r>
              <a:rPr lang="en-US" sz="2000" b="1" dirty="0">
                <a:solidFill>
                  <a:srgbClr val="106536"/>
                </a:solidFill>
                <a:latin typeface="Arial" panose="020B0604020202020204" pitchFamily="34" charset="0"/>
              </a:rPr>
              <a:t>M</a:t>
            </a:r>
            <a:r>
              <a:rPr lang="en-US" sz="2000" b="1" i="0" u="none" strike="noStrike" dirty="0">
                <a:solidFill>
                  <a:srgbClr val="106536"/>
                </a:solidFill>
                <a:effectLst/>
                <a:latin typeface="Arial" panose="020B0604020202020204" pitchFamily="34" charset="0"/>
              </a:rPr>
              <a:t>ore </a:t>
            </a:r>
            <a:r>
              <a:rPr lang="en-US" sz="2000" b="1" dirty="0">
                <a:solidFill>
                  <a:srgbClr val="106536"/>
                </a:solidFill>
                <a:latin typeface="Arial" panose="020B0604020202020204" pitchFamily="34" charset="0"/>
              </a:rPr>
              <a:t>I</a:t>
            </a:r>
            <a:r>
              <a:rPr lang="en-US" sz="2000" b="1" i="0" u="none" strike="noStrike" dirty="0">
                <a:solidFill>
                  <a:srgbClr val="106536"/>
                </a:solidFill>
                <a:effectLst/>
                <a:latin typeface="Arial" panose="020B0604020202020204" pitchFamily="34" charset="0"/>
              </a:rPr>
              <a:t>ntense and Longer-lived </a:t>
            </a:r>
            <a:r>
              <a:rPr lang="en-US" sz="2000" b="1" dirty="0">
                <a:solidFill>
                  <a:srgbClr val="106536"/>
                </a:solidFill>
                <a:latin typeface="Arial" panose="020B0604020202020204" pitchFamily="34" charset="0"/>
              </a:rPr>
              <a:t>O</a:t>
            </a:r>
            <a:r>
              <a:rPr lang="en-US" sz="2000" b="1" i="0" u="none" strike="noStrike" dirty="0">
                <a:solidFill>
                  <a:srgbClr val="106536"/>
                </a:solidFill>
                <a:effectLst/>
                <a:latin typeface="Arial" panose="020B0604020202020204" pitchFamily="34" charset="0"/>
              </a:rPr>
              <a:t>ver the Past </a:t>
            </a:r>
            <a:r>
              <a:rPr lang="en-US" sz="2000" b="1" dirty="0">
                <a:solidFill>
                  <a:srgbClr val="106536"/>
                </a:solidFill>
                <a:latin typeface="Arial" panose="020B0604020202020204" pitchFamily="34" charset="0"/>
              </a:rPr>
              <a:t>S</a:t>
            </a:r>
            <a:r>
              <a:rPr lang="en-US" sz="2000" b="1" i="0" u="none" strike="noStrike" dirty="0">
                <a:solidFill>
                  <a:srgbClr val="106536"/>
                </a:solidFill>
                <a:effectLst/>
                <a:latin typeface="Arial" panose="020B0604020202020204" pitchFamily="34" charset="0"/>
              </a:rPr>
              <a:t>even </a:t>
            </a:r>
            <a:r>
              <a:rPr lang="en-US" sz="2000" b="1" dirty="0">
                <a:solidFill>
                  <a:srgbClr val="106536"/>
                </a:solidFill>
                <a:latin typeface="Arial" panose="020B0604020202020204" pitchFamily="34" charset="0"/>
              </a:rPr>
              <a:t>D</a:t>
            </a:r>
            <a:r>
              <a:rPr lang="en-US" sz="2000" b="1" i="0" u="none" strike="noStrike" dirty="0">
                <a:solidFill>
                  <a:srgbClr val="106536"/>
                </a:solidFill>
                <a:effectLst/>
                <a:latin typeface="Arial" panose="020B0604020202020204" pitchFamily="34" charset="0"/>
              </a:rPr>
              <a:t>ecades</a:t>
            </a:r>
            <a:endParaRPr lang="en-US" altLang="en-US" sz="2000" b="1" dirty="0">
              <a:solidFill>
                <a:srgbClr val="106536"/>
              </a:solidFill>
              <a:latin typeface="Arial" panose="020B0604020202020204" pitchFamily="34" charset="0"/>
            </a:endParaRPr>
          </a:p>
        </p:txBody>
      </p:sp>
      <p:sp>
        <p:nvSpPr>
          <p:cNvPr id="3078" name="TextBox 9"/>
          <p:cNvSpPr txBox="1">
            <a:spLocks noChangeArrowheads="1"/>
          </p:cNvSpPr>
          <p:nvPr/>
        </p:nvSpPr>
        <p:spPr bwMode="auto">
          <a:xfrm>
            <a:off x="6915912" y="4535472"/>
            <a:ext cx="5047488"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ts val="0"/>
              </a:spcBef>
              <a:buNone/>
            </a:pPr>
            <a:r>
              <a:rPr lang="en-US" sz="1200" dirty="0">
                <a:effectLst/>
                <a:latin typeface="Arial" panose="020B0604020202020204" pitchFamily="34" charset="0"/>
                <a:ea typeface="DengXian" panose="02010600030101010101" pitchFamily="2" charset="-122"/>
                <a:cs typeface="Arial" panose="020B0604020202020204" pitchFamily="34" charset="0"/>
              </a:rPr>
              <a:t>Frequency of occurrence of strong cyclones that propagate into or are generated locally within the Arctic region (north of 60</a:t>
            </a:r>
            <a:r>
              <a:rPr lang="en-US" sz="1200" baseline="30000" dirty="0">
                <a:effectLst/>
                <a:latin typeface="Arial" panose="020B0604020202020204" pitchFamily="34" charset="0"/>
                <a:ea typeface="DengXian" panose="02010600030101010101" pitchFamily="2" charset="-122"/>
                <a:cs typeface="Arial" panose="020B0604020202020204" pitchFamily="34" charset="0"/>
              </a:rPr>
              <a:t>o</a:t>
            </a:r>
            <a:r>
              <a:rPr lang="en-US" sz="1200" dirty="0">
                <a:effectLst/>
                <a:latin typeface="Arial" panose="020B0604020202020204" pitchFamily="34" charset="0"/>
                <a:ea typeface="DengXian" panose="02010600030101010101" pitchFamily="2" charset="-122"/>
                <a:cs typeface="Arial" panose="020B0604020202020204" pitchFamily="34" charset="0"/>
              </a:rPr>
              <a:t>N) for the winters from (a) 1985/86-2020/21 and (b) 1950/51-1984/85. (c) shows the differences between (a) and (b). (d)-(f) are the same as (a)-(c) but for the summers from 1986-2021 and 1950-1985. The dots in (d) and (f) indicate that the differences are statistically significant at the level of p &lt; 0.10 using the two-sided t-test.</a:t>
            </a:r>
            <a:r>
              <a:rPr lang="en-US" sz="1200" dirty="0">
                <a:effectLst/>
                <a:latin typeface="Arial" panose="020B0604020202020204" pitchFamily="34" charset="0"/>
                <a:cs typeface="Arial" panose="020B0604020202020204" pitchFamily="34" charset="0"/>
              </a:rPr>
              <a:t> </a:t>
            </a:r>
            <a:endParaRPr lang="en-US" altLang="en-US" sz="1200" dirty="0">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76202" y="3683343"/>
            <a:ext cx="6937394" cy="20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algn="just" eaLnBrk="1" hangingPunct="1">
              <a:lnSpc>
                <a:spcPct val="90000"/>
              </a:lnSpc>
              <a:spcBef>
                <a:spcPts val="300"/>
              </a:spcBef>
              <a:buFont typeface="Arial" panose="020B0604020202020204" pitchFamily="34" charset="0"/>
              <a:buChar char="●"/>
            </a:pPr>
            <a:r>
              <a:rPr lang="en-US" sz="1400" b="0" i="0" dirty="0">
                <a:solidFill>
                  <a:srgbClr val="1C1D1E"/>
                </a:solidFill>
                <a:effectLst/>
                <a:latin typeface="Arial" panose="020B0604020202020204" pitchFamily="34" charset="0"/>
                <a:cs typeface="Arial" panose="020B0604020202020204" pitchFamily="34" charset="0"/>
              </a:rPr>
              <a:t>Cyclones are a fundamental dynamic driver for the poleward transient heat and moisture transport and surface turbulent </a:t>
            </a:r>
            <a:r>
              <a:rPr lang="en-US" sz="1400" dirty="0">
                <a:solidFill>
                  <a:srgbClr val="1C1D1E"/>
                </a:solidFill>
                <a:latin typeface="Arial" panose="020B0604020202020204" pitchFamily="34" charset="0"/>
                <a:cs typeface="Arial" panose="020B0604020202020204" pitchFamily="34" charset="0"/>
              </a:rPr>
              <a:t>heat, moisture, and momentum </a:t>
            </a:r>
            <a:r>
              <a:rPr lang="en-US" sz="1400" b="0" i="0" dirty="0">
                <a:solidFill>
                  <a:srgbClr val="1C1D1E"/>
                </a:solidFill>
                <a:effectLst/>
                <a:latin typeface="Arial" panose="020B0604020202020204" pitchFamily="34" charset="0"/>
                <a:cs typeface="Arial" panose="020B0604020202020204" pitchFamily="34" charset="0"/>
              </a:rPr>
              <a:t>fluxes, contributing to and determining the Arctic energy and water cycles.</a:t>
            </a:r>
          </a:p>
          <a:p>
            <a:pPr marL="283464" indent="-283464" algn="just" eaLnBrk="1" hangingPunct="1">
              <a:lnSpc>
                <a:spcPct val="90000"/>
              </a:lnSpc>
              <a:spcBef>
                <a:spcPts val="300"/>
              </a:spcBef>
              <a:buFont typeface="Arial" panose="020B0604020202020204" pitchFamily="34" charset="0"/>
              <a:buChar char="●"/>
            </a:pPr>
            <a:r>
              <a:rPr lang="en-US" sz="1400" dirty="0">
                <a:solidFill>
                  <a:srgbClr val="1C1D1E"/>
                </a:solidFill>
                <a:latin typeface="Arial" panose="020B0604020202020204" pitchFamily="34" charset="0"/>
                <a:cs typeface="Arial" panose="020B0604020202020204" pitchFamily="34" charset="0"/>
              </a:rPr>
              <a:t>Cyclones are also a predominant driver for the occurrence of extreme weather and climate events, such as heat waves, heavy precipitation, strong winds, sea ice loss, ocean wave surges, and coastal flooding and erosion.</a:t>
            </a:r>
          </a:p>
          <a:p>
            <a:pPr marL="283464" indent="-283464" algn="just" eaLnBrk="1" hangingPunct="1">
              <a:lnSpc>
                <a:spcPct val="90000"/>
              </a:lnSpc>
              <a:spcBef>
                <a:spcPts val="300"/>
              </a:spcBef>
              <a:buFont typeface="Arial" panose="020B0604020202020204" pitchFamily="34" charset="0"/>
              <a:buChar char="●"/>
            </a:pPr>
            <a:r>
              <a:rPr lang="en-US" sz="1400" b="0" i="0" dirty="0">
                <a:solidFill>
                  <a:srgbClr val="1C1D1E"/>
                </a:solidFill>
                <a:effectLst/>
                <a:latin typeface="Arial" panose="020B0604020202020204" pitchFamily="34" charset="0"/>
                <a:cs typeface="Arial" panose="020B0604020202020204" pitchFamily="34" charset="0"/>
              </a:rPr>
              <a:t>The findings provide benchmarks for evaluating and </a:t>
            </a:r>
            <a:r>
              <a:rPr lang="en-US" sz="1400" dirty="0">
                <a:solidFill>
                  <a:srgbClr val="1C1D1E"/>
                </a:solidFill>
                <a:latin typeface="Arial" panose="020B0604020202020204" pitchFamily="34" charset="0"/>
                <a:cs typeface="Arial" panose="020B0604020202020204" pitchFamily="34" charset="0"/>
              </a:rPr>
              <a:t>improving Earth System model simulations and projections of Arctic cyclones.</a:t>
            </a:r>
            <a:endParaRPr lang="en-US" sz="14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76202" y="2057400"/>
            <a:ext cx="69373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just">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lgn="just">
              <a:lnSpc>
                <a:spcPct val="90000"/>
              </a:lnSpc>
              <a:spcBef>
                <a:spcPts val="300"/>
              </a:spcBef>
              <a:buFont typeface="Arial" pitchFamily="34" charset="0"/>
              <a:buChar char="●"/>
              <a:defRPr/>
            </a:pPr>
            <a:r>
              <a:rPr lang="en-US" sz="1400" b="0" i="0" dirty="0">
                <a:solidFill>
                  <a:srgbClr val="1C1D1E"/>
                </a:solidFill>
                <a:effectLst/>
                <a:latin typeface="Arial" panose="020B0604020202020204" pitchFamily="34" charset="0"/>
                <a:cs typeface="Arial" panose="020B0604020202020204" pitchFamily="34" charset="0"/>
              </a:rPr>
              <a:t>The study employs a newly improved cyclone identification and tracking algorithm, </a:t>
            </a:r>
            <a:r>
              <a:rPr lang="en-US" sz="1400" dirty="0">
                <a:solidFill>
                  <a:srgbClr val="1C1D1E"/>
                </a:solidFill>
                <a:latin typeface="Arial" panose="020B0604020202020204" pitchFamily="34" charset="0"/>
                <a:cs typeface="Arial" panose="020B0604020202020204" pitchFamily="34" charset="0"/>
              </a:rPr>
              <a:t>defines a new, energy-based cyclone activity metric, and utilizes multiple reanalysis datasets</a:t>
            </a:r>
            <a:r>
              <a:rPr lang="en-US" sz="1400" b="0" i="0" dirty="0">
                <a:solidFill>
                  <a:srgbClr val="1C1D1E"/>
                </a:solidFill>
                <a:effectLst/>
                <a:latin typeface="Arial" panose="020B0604020202020204" pitchFamily="34" charset="0"/>
                <a:cs typeface="Arial" panose="020B0604020202020204" pitchFamily="34" charset="0"/>
              </a:rPr>
              <a:t>.</a:t>
            </a:r>
          </a:p>
          <a:p>
            <a:pPr marL="285750" indent="-285750" algn="just">
              <a:lnSpc>
                <a:spcPct val="90000"/>
              </a:lnSpc>
              <a:spcBef>
                <a:spcPts val="300"/>
              </a:spcBef>
              <a:buFont typeface="Arial" pitchFamily="34" charset="0"/>
              <a:buChar char="●"/>
              <a:defRPr/>
            </a:pPr>
            <a:r>
              <a:rPr lang="en-US" sz="1400" b="0" i="0" dirty="0">
                <a:solidFill>
                  <a:srgbClr val="1C1D1E"/>
                </a:solidFill>
                <a:effectLst/>
                <a:latin typeface="Arial" panose="020B0604020202020204" pitchFamily="34" charset="0"/>
                <a:cs typeface="Arial" panose="020B0604020202020204" pitchFamily="34" charset="0"/>
              </a:rPr>
              <a:t>It is found that Arctic cyclone activity has intensified over the past seven decades, attributed to enhanced lower-troposphere baroclinicity, amplified winter jet streams, and strengthened summer lower-stratospheric Arctic vortex. </a:t>
            </a:r>
          </a:p>
        </p:txBody>
      </p:sp>
      <p:sp>
        <p:nvSpPr>
          <p:cNvPr id="3077" name="Text Box 6"/>
          <p:cNvSpPr txBox="1">
            <a:spLocks noChangeArrowheads="1"/>
          </p:cNvSpPr>
          <p:nvPr/>
        </p:nvSpPr>
        <p:spPr bwMode="auto">
          <a:xfrm>
            <a:off x="108382" y="5725353"/>
            <a:ext cx="11855018" cy="4616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None/>
            </a:pPr>
            <a:r>
              <a:rPr lang="en-US" sz="1200" b="0" i="0" u="none" strike="noStrike" dirty="0">
                <a:solidFill>
                  <a:srgbClr val="222222"/>
                </a:solidFill>
                <a:effectLst/>
                <a:latin typeface="Arial" panose="020B0604020202020204" pitchFamily="34" charset="0"/>
                <a:cs typeface="Arial" panose="020B0604020202020204" pitchFamily="34" charset="0"/>
              </a:rPr>
              <a:t>Zhang, X., Tang, H., Zhang, J. Walsh, J. E., </a:t>
            </a:r>
            <a:r>
              <a:rPr lang="en-US" sz="1200" b="0" i="0" u="none" strike="noStrike" dirty="0" err="1">
                <a:solidFill>
                  <a:srgbClr val="222222"/>
                </a:solidFill>
                <a:effectLst/>
                <a:latin typeface="Arial" panose="020B0604020202020204" pitchFamily="34" charset="0"/>
                <a:cs typeface="Arial" panose="020B0604020202020204" pitchFamily="34" charset="0"/>
              </a:rPr>
              <a:t>Roesler</a:t>
            </a:r>
            <a:r>
              <a:rPr lang="en-US" sz="1200" dirty="0">
                <a:solidFill>
                  <a:srgbClr val="222222"/>
                </a:solidFill>
                <a:latin typeface="Arial" panose="020B0604020202020204" pitchFamily="34" charset="0"/>
                <a:cs typeface="Arial" panose="020B0604020202020204" pitchFamily="34" charset="0"/>
              </a:rPr>
              <a:t>, E. L., Hillman, B., Ballinger, T. J., &amp; </a:t>
            </a:r>
            <a:r>
              <a:rPr lang="en-US" sz="1200" dirty="0" err="1">
                <a:solidFill>
                  <a:srgbClr val="222222"/>
                </a:solidFill>
                <a:latin typeface="Arial" panose="020B0604020202020204" pitchFamily="34" charset="0"/>
                <a:cs typeface="Arial" panose="020B0604020202020204" pitchFamily="34" charset="0"/>
              </a:rPr>
              <a:t>Weijer</a:t>
            </a:r>
            <a:r>
              <a:rPr lang="en-US" sz="1200" dirty="0">
                <a:solidFill>
                  <a:srgbClr val="222222"/>
                </a:solidFill>
                <a:latin typeface="Arial" panose="020B0604020202020204" pitchFamily="34" charset="0"/>
                <a:cs typeface="Arial" panose="020B0604020202020204" pitchFamily="34" charset="0"/>
              </a:rPr>
              <a:t>,</a:t>
            </a:r>
            <a:r>
              <a:rPr lang="en-US" sz="1200" b="0" i="0" u="none" strike="noStrike" dirty="0">
                <a:solidFill>
                  <a:srgbClr val="222222"/>
                </a:solidFill>
                <a:effectLst/>
                <a:latin typeface="Arial" panose="020B0604020202020204" pitchFamily="34" charset="0"/>
                <a:cs typeface="Arial" panose="020B0604020202020204" pitchFamily="34" charset="0"/>
              </a:rPr>
              <a:t> Arctic cyclones have become more intense and longer-lived over the past seven decades. </a:t>
            </a:r>
            <a:r>
              <a:rPr lang="en-US" sz="1200" b="0" i="1" u="none" strike="noStrike" dirty="0">
                <a:solidFill>
                  <a:srgbClr val="222222"/>
                </a:solidFill>
                <a:effectLst/>
                <a:latin typeface="Arial" panose="020B0604020202020204" pitchFamily="34" charset="0"/>
                <a:cs typeface="Arial" panose="020B0604020202020204" pitchFamily="34" charset="0"/>
              </a:rPr>
              <a:t>Communications Earth &amp; Environment,</a:t>
            </a:r>
            <a:r>
              <a:rPr lang="en-US" sz="1200" b="0" i="0" u="none" strike="noStrike" dirty="0">
                <a:solidFill>
                  <a:srgbClr val="222222"/>
                </a:solidFill>
                <a:effectLst/>
                <a:latin typeface="Arial" panose="020B0604020202020204" pitchFamily="34" charset="0"/>
                <a:cs typeface="Arial" panose="020B0604020202020204" pitchFamily="34" charset="0"/>
              </a:rPr>
              <a:t> </a:t>
            </a:r>
            <a:r>
              <a:rPr lang="en-US" sz="1200" b="1" i="0" u="none" strike="noStrike" dirty="0">
                <a:solidFill>
                  <a:srgbClr val="222222"/>
                </a:solidFill>
                <a:effectLst/>
                <a:latin typeface="Arial" panose="020B0604020202020204" pitchFamily="34" charset="0"/>
                <a:cs typeface="Arial" panose="020B0604020202020204" pitchFamily="34" charset="0"/>
              </a:rPr>
              <a:t>4</a:t>
            </a:r>
            <a:r>
              <a:rPr lang="en-US" sz="1200" b="0" i="0" u="none" strike="noStrike" dirty="0">
                <a:solidFill>
                  <a:srgbClr val="222222"/>
                </a:solidFill>
                <a:effectLst/>
                <a:latin typeface="Arial" panose="020B0604020202020204" pitchFamily="34" charset="0"/>
                <a:cs typeface="Arial" panose="020B0604020202020204" pitchFamily="34" charset="0"/>
              </a:rPr>
              <a:t>, 348 (2023). https://</a:t>
            </a:r>
            <a:r>
              <a:rPr lang="en-US" sz="1200" b="0" i="0" u="none" strike="noStrike" dirty="0" err="1">
                <a:solidFill>
                  <a:srgbClr val="222222"/>
                </a:solidFill>
                <a:effectLst/>
                <a:latin typeface="Arial" panose="020B0604020202020204" pitchFamily="34" charset="0"/>
                <a:cs typeface="Arial" panose="020B0604020202020204" pitchFamily="34" charset="0"/>
              </a:rPr>
              <a:t>doi.org</a:t>
            </a:r>
            <a:r>
              <a:rPr lang="en-US" sz="1200" b="0" i="0" u="none" strike="noStrike" dirty="0">
                <a:solidFill>
                  <a:srgbClr val="222222"/>
                </a:solidFill>
                <a:effectLst/>
                <a:latin typeface="Arial" panose="020B0604020202020204" pitchFamily="34" charset="0"/>
                <a:cs typeface="Arial" panose="020B0604020202020204" pitchFamily="34" charset="0"/>
              </a:rPr>
              <a:t>/10.1038/s43247-023-01003-0</a:t>
            </a:r>
            <a:endParaRPr lang="en-US" altLang="en-US" sz="1200" dirty="0">
              <a:solidFill>
                <a:srgbClr val="000000"/>
              </a:solidFill>
              <a:latin typeface="Arial" panose="020B0604020202020204" pitchFamily="34" charset="0"/>
              <a:cs typeface="Arial" panose="020B0604020202020204" pitchFamily="34"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sp>
        <p:nvSpPr>
          <p:cNvPr id="5" name="TextBox 9">
            <a:extLst>
              <a:ext uri="{FF2B5EF4-FFF2-40B4-BE49-F238E27FC236}">
                <a16:creationId xmlns:a16="http://schemas.microsoft.com/office/drawing/2014/main" id="{DC85BF24-B36B-624D-5B58-16C7354888A4}"/>
              </a:ext>
            </a:extLst>
          </p:cNvPr>
          <p:cNvSpPr txBox="1">
            <a:spLocks noChangeArrowheads="1"/>
          </p:cNvSpPr>
          <p:nvPr/>
        </p:nvSpPr>
        <p:spPr bwMode="auto">
          <a:xfrm>
            <a:off x="8906549" y="2580422"/>
            <a:ext cx="1151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altLang="en-US" sz="2000" dirty="0">
                <a:solidFill>
                  <a:schemeClr val="bg1"/>
                </a:solidFill>
                <a:latin typeface="Arial" panose="020B0604020202020204" pitchFamily="34" charset="0"/>
              </a:rPr>
              <a:t>Figure</a:t>
            </a:r>
          </a:p>
        </p:txBody>
      </p:sp>
      <p:pic>
        <p:nvPicPr>
          <p:cNvPr id="3" name="Picture 2" descr="A group of maps of the earth&#10;&#10;Description automatically generated">
            <a:extLst>
              <a:ext uri="{FF2B5EF4-FFF2-40B4-BE49-F238E27FC236}">
                <a16:creationId xmlns:a16="http://schemas.microsoft.com/office/drawing/2014/main" id="{DD951A7F-A9FF-0009-0CC8-EEF7EF9A5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867" y="786384"/>
            <a:ext cx="5047488" cy="3785616"/>
          </a:xfrm>
          <a:prstGeom prst="rect">
            <a:avLst/>
          </a:prstGeom>
        </p:spPr>
      </p:pic>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65C4C2-4478-4D9E-A6A1-E2DBA1C29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 template</Template>
  <TotalTime>3025</TotalTime>
  <Words>414</Words>
  <Application>Microsoft Macintosh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vt:lpstr>
      <vt:lpstr>Calibri</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Xiangdong Zhang</cp:lastModifiedBy>
  <cp:revision>135</cp:revision>
  <cp:lastPrinted>2022-03-28T16:23:10Z</cp:lastPrinted>
  <dcterms:created xsi:type="dcterms:W3CDTF">2019-02-27T15:57:00Z</dcterms:created>
  <dcterms:modified xsi:type="dcterms:W3CDTF">2023-10-18T18:36:22Z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