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4660"/>
  </p:normalViewPr>
  <p:slideViewPr>
    <p:cSldViewPr snapToGrid="0">
      <p:cViewPr varScale="1">
        <p:scale>
          <a:sx n="128" d="100"/>
          <a:sy n="128" d="100"/>
        </p:scale>
        <p:origin x="2696" y="17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3/19/24</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3/19/24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3/19/24</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B0004B2-90B1-2FD4-C90C-9D487A84A9BC}"/>
              </a:ext>
            </a:extLst>
          </p:cNvPr>
          <p:cNvPicPr>
            <a:picLocks noChangeAspect="1"/>
          </p:cNvPicPr>
          <p:nvPr/>
        </p:nvPicPr>
        <p:blipFill>
          <a:blip r:embed="rId2"/>
          <a:stretch>
            <a:fillRect/>
          </a:stretch>
        </p:blipFill>
        <p:spPr>
          <a:xfrm>
            <a:off x="3587750" y="885558"/>
            <a:ext cx="5397500" cy="3255772"/>
          </a:xfrm>
          <a:prstGeom prst="rect">
            <a:avLst/>
          </a:prstGeom>
        </p:spPr>
      </p:pic>
      <p:sp>
        <p:nvSpPr>
          <p:cNvPr id="120" name="Shape 120"/>
          <p:cNvSpPr/>
          <p:nvPr/>
        </p:nvSpPr>
        <p:spPr>
          <a:xfrm>
            <a:off x="190771" y="4751434"/>
            <a:ext cx="3777994" cy="1441741"/>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300" dirty="0">
                <a:latin typeface="Calibri" panose="020F0502020204030204" pitchFamily="34" charset="0"/>
              </a:rPr>
              <a:t>Subsidy redistribution has little economic impact, with 95% of households earning or losing less than 0.3% of income. Flood risk level is the greatest predictor of premium decreases, suggesting that CRS lowers living costs in riskier locations.</a:t>
            </a:r>
            <a:endParaRPr sz="1266" dirty="0">
              <a:latin typeface="Calibri" panose="020F0502020204030204" pitchFamily="34" charset="0"/>
            </a:endParaRPr>
          </a:p>
        </p:txBody>
      </p:sp>
      <p:sp>
        <p:nvSpPr>
          <p:cNvPr id="121" name="Shape 121"/>
          <p:cNvSpPr/>
          <p:nvPr/>
        </p:nvSpPr>
        <p:spPr>
          <a:xfrm>
            <a:off x="257568" y="131672"/>
            <a:ext cx="8240811" cy="441468"/>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The distributional impact of FEMA’s community rating system </a:t>
            </a:r>
          </a:p>
        </p:txBody>
      </p:sp>
      <p:sp>
        <p:nvSpPr>
          <p:cNvPr id="122" name="Shape 122"/>
          <p:cNvSpPr/>
          <p:nvPr/>
        </p:nvSpPr>
        <p:spPr>
          <a:xfrm>
            <a:off x="190771" y="1385695"/>
            <a:ext cx="3396979" cy="691584"/>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algn="l"/>
            <a:r>
              <a:rPr lang="en-US" sz="1300" dirty="0">
                <a:latin typeface="Calibri" panose="020F0502020204030204" pitchFamily="34" charset="0"/>
                <a:ea typeface="Times New Roman" panose="02020603050405020304" pitchFamily="18" charset="0"/>
                <a:cs typeface="Calibri" panose="020F0502020204030204" pitchFamily="34" charset="0"/>
              </a:rPr>
              <a:t>Between 1988 and 2017, losses from floods—a significant portion of all natural disasters worldwide—amounted to $200 billion in the US. By offering premium savings for implementing floodplain management measures, FEMA’s CRS program encourages municipalities to enroll in the federally managed National Flood Insurance Program (NFIP). But equity and sustainability concerns arise as discounts for CRS communities are balanced by premium hikes in non-CRS areas.</a:t>
            </a:r>
            <a:endParaRPr lang="en-US" sz="1300" dirty="0">
              <a:latin typeface="Calibri" panose="020F0502020204030204" pitchFamily="34" charset="0"/>
              <a:cs typeface="Calibri" panose="020F0502020204030204" pitchFamily="34" charset="0"/>
            </a:endParaRPr>
          </a:p>
        </p:txBody>
      </p:sp>
      <p:sp>
        <p:nvSpPr>
          <p:cNvPr id="123" name="Shape 123"/>
          <p:cNvSpPr/>
          <p:nvPr/>
        </p:nvSpPr>
        <p:spPr>
          <a:xfrm>
            <a:off x="190771" y="2820261"/>
            <a:ext cx="3328254" cy="2041906"/>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a:t>
            </a:r>
            <a:r>
              <a:rPr lang="en-US" sz="1600" dirty="0">
                <a:latin typeface="Calibri" panose="020F0502020204030204" pitchFamily="34" charset="0"/>
                <a:cs typeface="Calibri" panose="020F0502020204030204" pitchFamily="34" charset="0"/>
              </a:rPr>
              <a:t>ro</a:t>
            </a:r>
            <a:r>
              <a:rPr sz="1600" dirty="0">
                <a:latin typeface="Calibri" panose="020F0502020204030204" pitchFamily="34" charset="0"/>
                <a:cs typeface="Calibri" panose="020F0502020204030204" pitchFamily="34" charset="0"/>
              </a:rPr>
              <a:t>ach</a:t>
            </a:r>
            <a:endParaRPr lang="en-US" sz="1600" dirty="0">
              <a:latin typeface="Calibri" panose="020F0502020204030204" pitchFamily="34" charset="0"/>
              <a:cs typeface="Calibri" panose="020F0502020204030204" pitchFamily="34" charset="0"/>
            </a:endParaRPr>
          </a:p>
          <a:p>
            <a:pPr lvl="0" algn="l"/>
            <a:r>
              <a:rPr lang="en-US" sz="1300" dirty="0">
                <a:latin typeface="Calibri" panose="020F0502020204030204" pitchFamily="34" charset="0"/>
                <a:ea typeface="Times New Roman" panose="02020603050405020304" pitchFamily="18" charset="0"/>
                <a:cs typeface="Calibri" panose="020F0502020204030204" pitchFamily="34" charset="0"/>
              </a:rPr>
              <a:t>We use FEMA’s data on actual paid premiums, the CRS status of all NFIP communities, and the information on premium cross-subsidization to calculate counterfactual premiums for each household in a world without CRS. The influence of CRS on premium payments across the NFIP program is examined by comparing real and counterfactual premiums.</a:t>
            </a:r>
            <a:endParaRPr lang="en-US" sz="1300" dirty="0">
              <a:latin typeface="Calibri" panose="020F0502020204030204" pitchFamily="34" charset="0"/>
              <a:ea typeface="MS Mincho" panose="02020609040205080304" pitchFamily="49" charset="-128"/>
              <a:cs typeface="Calibri" panose="020F0502020204030204" pitchFamily="34" charset="0"/>
            </a:endParaRPr>
          </a:p>
        </p:txBody>
      </p:sp>
      <p:sp>
        <p:nvSpPr>
          <p:cNvPr id="124" name="Shape 124"/>
          <p:cNvSpPr/>
          <p:nvPr/>
        </p:nvSpPr>
        <p:spPr>
          <a:xfrm>
            <a:off x="4711148" y="6021699"/>
            <a:ext cx="4271898" cy="507831"/>
          </a:xfrm>
          <a:prstGeom prst="rect">
            <a:avLst/>
          </a:prstGeom>
          <a:ln w="12700">
            <a:solidFill>
              <a:schemeClr val="accent1"/>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a:latin typeface="Arial" panose="020B0604020202020204" pitchFamily="34" charset="0"/>
                <a:ea typeface="MS Mincho" panose="02020609040205080304" pitchFamily="49" charset="-128"/>
              </a:rPr>
              <a:t>Brent D. A., Ren Y., Wrenn D. (2024). The distributional impact of FEMA’s community rating system. Agricultural and Resource Economics Review, pp. 1 – 32. https://</a:t>
            </a:r>
            <a:r>
              <a:rPr lang="en-US" sz="900" dirty="0" err="1">
                <a:latin typeface="Arial" panose="020B0604020202020204" pitchFamily="34" charset="0"/>
                <a:ea typeface="MS Mincho" panose="02020609040205080304" pitchFamily="49" charset="-128"/>
              </a:rPr>
              <a:t>doi.org</a:t>
            </a:r>
            <a:r>
              <a:rPr lang="en-US" sz="900" dirty="0">
                <a:latin typeface="Arial" panose="020B0604020202020204" pitchFamily="34" charset="0"/>
                <a:ea typeface="MS Mincho" panose="02020609040205080304" pitchFamily="49" charset="-128"/>
              </a:rPr>
              <a:t>/10.1017/age.2023.37</a:t>
            </a:r>
            <a:endParaRPr lang="en-US" sz="844" dirty="0">
              <a:latin typeface="Arial" panose="020B0604020202020204" pitchFamily="34" charset="0"/>
              <a:ea typeface="MS Mincho" panose="02020609040205080304" pitchFamily="49" charset="-128"/>
            </a:endParaRPr>
          </a:p>
        </p:txBody>
      </p:sp>
      <p:sp>
        <p:nvSpPr>
          <p:cNvPr id="8" name="Shape 119">
            <a:extLst>
              <a:ext uri="{FF2B5EF4-FFF2-40B4-BE49-F238E27FC236}">
                <a16:creationId xmlns:a16="http://schemas.microsoft.com/office/drawing/2014/main" id="{D05CE714-975C-5F45-B8FB-334BF21660D6}"/>
              </a:ext>
            </a:extLst>
          </p:cNvPr>
          <p:cNvSpPr/>
          <p:nvPr/>
        </p:nvSpPr>
        <p:spPr>
          <a:xfrm>
            <a:off x="4094922" y="4245227"/>
            <a:ext cx="5009322" cy="1672574"/>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spcBef>
                <a:spcPts val="844"/>
              </a:spcBef>
              <a:defRPr sz="1700">
                <a:latin typeface="Helvetica"/>
                <a:ea typeface="Helvetica"/>
                <a:cs typeface="Helvetica"/>
                <a:sym typeface="Helvetica"/>
              </a:defRPr>
            </a:pPr>
            <a:r>
              <a:rPr lang="en-US" sz="1300" b="1" dirty="0">
                <a:solidFill>
                  <a:srgbClr val="0070C0"/>
                </a:solidFill>
                <a:latin typeface="Calibri" panose="020F0502020204030204" pitchFamily="34" charset="0"/>
                <a:cs typeface="Calibri" panose="020F0502020204030204" pitchFamily="34" charset="0"/>
              </a:rPr>
              <a:t>Statistics for distribution of premium differences. Note: The figure shows statistics describing the distribution of </a:t>
            </a:r>
            <a:r>
              <a:rPr lang="en-US" sz="1300" b="1" dirty="0" err="1">
                <a:solidFill>
                  <a:srgbClr val="0070C0"/>
                </a:solidFill>
                <a:latin typeface="Calibri" panose="020F0502020204030204" pitchFamily="34" charset="0"/>
                <a:cs typeface="Calibri" panose="020F0502020204030204" pitchFamily="34" charset="0"/>
              </a:rPr>
              <a:t>PremDiff</a:t>
            </a:r>
            <a:r>
              <a:rPr lang="en-US" sz="1300" b="1" dirty="0">
                <a:solidFill>
                  <a:srgbClr val="0070C0"/>
                </a:solidFill>
                <a:latin typeface="Calibri" panose="020F0502020204030204" pitchFamily="34" charset="0"/>
                <a:cs typeface="Calibri" panose="020F0502020204030204" pitchFamily="34" charset="0"/>
              </a:rPr>
              <a:t> outcome variable in our CRS model. The premium differences are produced by subtracting counterfactual premiums, i.e., those produced after removing CRS discounts, from the CRS-adjusted premiums that show up in the raw FEMA data. The values take on positive and negative values because, after removing CRS subsidies, some households would see their premiums increase and others see them decrease.</a:t>
            </a:r>
            <a:endParaRPr lang="en-US" sz="130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9407</TotalTime>
  <Words>320</Words>
  <Application>Microsoft Macintosh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Book</vt:lpstr>
      <vt:lpstr>Franklin Gothic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Nicholas, Robert</cp:lastModifiedBy>
  <cp:revision>46</cp:revision>
  <dcterms:created xsi:type="dcterms:W3CDTF">2019-03-01T18:13:06Z</dcterms:created>
  <dcterms:modified xsi:type="dcterms:W3CDTF">2024-03-19T19:32:36Z</dcterms:modified>
</cp:coreProperties>
</file>