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3716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99" d="100"/>
          <a:sy n="99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197187"/>
            <a:ext cx="102870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42174"/>
            <a:ext cx="102870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389467"/>
            <a:ext cx="295751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9467"/>
            <a:ext cx="870108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6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823721"/>
            <a:ext cx="1183005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4895428"/>
            <a:ext cx="1183005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947333"/>
            <a:ext cx="58293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947333"/>
            <a:ext cx="58293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89467"/>
            <a:ext cx="1183005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793241"/>
            <a:ext cx="580251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672080"/>
            <a:ext cx="580251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793241"/>
            <a:ext cx="5831087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672080"/>
            <a:ext cx="583108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053254"/>
            <a:ext cx="694372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053254"/>
            <a:ext cx="694372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389467"/>
            <a:ext cx="1183005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947333"/>
            <a:ext cx="1183005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CEBB1D-025A-B048-869C-6F198971EB4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6780107"/>
            <a:ext cx="462915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3JD04024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B3991C-5873-6717-41C6-E32C4EB48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52" y="4528697"/>
            <a:ext cx="7543709" cy="2780696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BB10DCBE-46DB-1960-2CA5-7B1FB74E2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58" y="159339"/>
            <a:ext cx="12349589" cy="5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8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Effect of Physically Based Ice Radiative Processes on </a:t>
            </a:r>
          </a:p>
          <a:p>
            <a:pPr algn="ctr">
              <a:lnSpc>
                <a:spcPts val="13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8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Greenland Ice Sheet Albedo and Surface Mass Balance in E3SM</a:t>
            </a:r>
            <a:endParaRPr lang="en-US" sz="2800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D1789CA-248C-EBED-FDB7-45642759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34703"/>
            <a:ext cx="6003864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Whicker-Clarke, C. A., R.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Antwerpen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G. Flanner, A. Schneider, M. Tedesco, and C. S.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Zender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(2024), The Effect of Physically Based Ice Radiative Processes on Greenland Ice Sheet Albedo and Surface Mass Balance in E3SM Journal of Geophysical Research: Atmospheres, 129, e2023JD040241. 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https://doi.org/10.1029/2023JD040241</a:t>
            </a:r>
            <a:endParaRPr lang="en-US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8B4DA5-35E3-C0E1-D16B-DF08FEE7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7" y="789898"/>
            <a:ext cx="10003686" cy="41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Objective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9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bare ice albedo and radiative transfer processes in E3SM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9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v2 surface energy bias due to </a:t>
            </a:r>
            <a:r>
              <a:rPr lang="en-US" sz="1900" dirty="0" err="1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spatio</a:t>
            </a:r>
            <a:r>
              <a:rPr lang="en-US" sz="19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-temporally constant bare ice albedo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9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impact of physically realistic bare ice albedo on surface mass balance </a:t>
            </a:r>
          </a:p>
          <a:p>
            <a:pPr marL="231775" indent="-231775">
              <a:lnSpc>
                <a:spcPct val="95000"/>
              </a:lnSpc>
              <a:defRPr/>
            </a:pPr>
            <a:r>
              <a:rPr 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E3SMv2 Land Model snow radiation model to work for bare ice (SNICAR-ADv4)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 bare ice physical properties from MODIS observations, use in 2000-2021 simulations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simulations with realistic bare ice albedo to default ELM constant bare ice albedo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Findings &amp; Impact</a:t>
            </a:r>
            <a:endParaRPr lang="en-US" altLang="en-US" sz="23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Ice albedo in the Greenland Ice Sheet ablation zone is ~5% less than previously thought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Realistic ice albedo increases surface melt by ∼6 Gt/year from 2000 to 2021 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SNICAR-ADv4 allows for more realistic ice surface melt and surface energy budget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realistic estimates of sea-level rise and surface heating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dirty="0">
              <a:solidFill>
                <a:srgbClr val="1C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2000" dirty="0">
              <a:solidFill>
                <a:srgbClr val="1C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1C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7A7C4B7-7C97-0AF2-8310-6E4F6A6E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915" y="3980351"/>
            <a:ext cx="399066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1: 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chematics of ELM default (lef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t) and new 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SNICAR‐ADv4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land ice radiative treatments.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1A26E407-5AD0-3203-FB81-4A393885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2" y="4708915"/>
            <a:ext cx="62890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2 (right): MODIS albedo compared to the default ELM scheme and the SNICAR-ADv4 scheme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From left to right, MODIS albedo, default ELM albedo, SNICAR-ADv4 enabled ELM albedo, the difference between the ELM default and MODIS albedo, the difference between SNICAR-ADv4 enabled ELM and MODIS albedo.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35">
            <a:extLst>
              <a:ext uri="{FF2B5EF4-FFF2-40B4-BE49-F238E27FC236}">
                <a16:creationId xmlns:a16="http://schemas.microsoft.com/office/drawing/2014/main" id="{26B84F33-A974-7EF4-668E-3F595F80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2" y="7104282"/>
            <a:ext cx="5383467" cy="17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eaLnBrk="0" hangingPunct="0">
              <a:lnSpc>
                <a:spcPct val="90000"/>
              </a:lnSpc>
            </a:pPr>
            <a:r>
              <a:rPr lang="en-US" sz="10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pic>
        <p:nvPicPr>
          <p:cNvPr id="18" name="Picture 17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9C5F04BD-C614-8D7A-C2D8-EA31FDA9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5" y="6642589"/>
            <a:ext cx="2629810" cy="49212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DD6B07-C1AC-4D7C-B372-BD7BAF9CA505}"/>
              </a:ext>
            </a:extLst>
          </p:cNvPr>
          <p:cNvCxnSpPr>
            <a:cxnSpLocks/>
          </p:cNvCxnSpPr>
          <p:nvPr/>
        </p:nvCxnSpPr>
        <p:spPr>
          <a:xfrm>
            <a:off x="566058" y="654588"/>
            <a:ext cx="12556826" cy="12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diagram of ice layers&#10;&#10;Description automatically generated">
            <a:extLst>
              <a:ext uri="{FF2B5EF4-FFF2-40B4-BE49-F238E27FC236}">
                <a16:creationId xmlns:a16="http://schemas.microsoft.com/office/drawing/2014/main" id="{024BE35C-61ED-F2A6-5C06-2634F3138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449" y="687431"/>
            <a:ext cx="3711279" cy="33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316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Nova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Whicker, Chloe</dc:creator>
  <cp:lastModifiedBy>Clarke, Chloe</cp:lastModifiedBy>
  <cp:revision>15</cp:revision>
  <dcterms:created xsi:type="dcterms:W3CDTF">2024-04-22T20:36:17Z</dcterms:created>
  <dcterms:modified xsi:type="dcterms:W3CDTF">2024-04-23T18:36:50Z</dcterms:modified>
</cp:coreProperties>
</file>