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59BC5"/>
    <a:srgbClr val="6A6A6A"/>
    <a:srgbClr val="64778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3704"/>
  </p:normalViewPr>
  <p:slideViewPr>
    <p:cSldViewPr snapToGrid="0" snapToObjects="1">
      <p:cViewPr varScale="1">
        <p:scale>
          <a:sx n="88" d="100"/>
          <a:sy n="88" d="100"/>
        </p:scale>
        <p:origin x="518"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1" name="Picture 20"/>
          <p:cNvPicPr>
            <a:picLocks noChangeAspect="1"/>
          </p:cNvPicPr>
          <p:nvPr userDrawn="1"/>
        </p:nvPicPr>
        <p:blipFill rotWithShape="1">
          <a:blip r:embed="rId2">
            <a:extLst>
              <a:ext uri="{28A0092B-C50C-407E-A947-70E740481C1C}">
                <a14:useLocalDpi xmlns:a14="http://schemas.microsoft.com/office/drawing/2010/main" val="0"/>
              </a:ext>
            </a:extLst>
          </a:blip>
          <a:srcRect t="30424" b="40202"/>
          <a:stretch/>
        </p:blipFill>
        <p:spPr>
          <a:xfrm>
            <a:off x="0" y="393699"/>
            <a:ext cx="12192000" cy="2387599"/>
          </a:xfrm>
          <a:prstGeom prst="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0" scaled="1"/>
            <a:tileRect/>
          </a:gradFill>
        </p:spPr>
      </p:pic>
      <p:sp>
        <p:nvSpPr>
          <p:cNvPr id="2" name="Title 1"/>
          <p:cNvSpPr>
            <a:spLocks noGrp="1"/>
          </p:cNvSpPr>
          <p:nvPr>
            <p:ph type="ctrTitle"/>
          </p:nvPr>
        </p:nvSpPr>
        <p:spPr>
          <a:xfrm>
            <a:off x="187419" y="393699"/>
            <a:ext cx="8630178" cy="2387599"/>
          </a:xfrm>
          <a:effectLst>
            <a:innerShdw blurRad="63500" dist="50800" dir="13500000">
              <a:prstClr val="black">
                <a:alpha val="50000"/>
              </a:prstClr>
            </a:innerShdw>
          </a:effectLst>
        </p:spPr>
        <p:txBody>
          <a:bodyPr anchor="ctr"/>
          <a:lstStyle>
            <a:lvl1pPr algn="l">
              <a:defRPr sz="6000" b="1">
                <a:solidFill>
                  <a:schemeClr val="bg1"/>
                </a:solidFill>
                <a:latin typeface="Century Gothic" charset="0"/>
                <a:ea typeface="Century Gothic" charset="0"/>
                <a:cs typeface="Century Gothic" charset="0"/>
              </a:defRPr>
            </a:lvl1pPr>
          </a:lstStyle>
          <a:p>
            <a:r>
              <a:rPr lang="en-US" dirty="0"/>
              <a:t>Click to edit Master title style</a:t>
            </a:r>
          </a:p>
        </p:txBody>
      </p:sp>
      <p:sp>
        <p:nvSpPr>
          <p:cNvPr id="3" name="Subtitle 2"/>
          <p:cNvSpPr>
            <a:spLocks noGrp="1"/>
          </p:cNvSpPr>
          <p:nvPr>
            <p:ph type="subTitle" idx="1"/>
          </p:nvPr>
        </p:nvSpPr>
        <p:spPr>
          <a:xfrm>
            <a:off x="187419" y="3026833"/>
            <a:ext cx="8630178" cy="1655762"/>
          </a:xfrm>
        </p:spPr>
        <p:txBody>
          <a:bodyPr/>
          <a:lstStyle>
            <a:lvl1pPr marL="0" indent="0" algn="l">
              <a:buNone/>
              <a:defRPr sz="2400">
                <a:solidFill>
                  <a:srgbClr val="6A6A6A"/>
                </a:solidFill>
                <a:latin typeface="Century Gothic" charset="0"/>
                <a:ea typeface="Century Gothic" charset="0"/>
                <a:cs typeface="Century Gothic"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23" name="Picture 2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053994" y="4570300"/>
            <a:ext cx="5138006" cy="1926752"/>
          </a:xfrm>
          <a:prstGeom prst="rect">
            <a:avLst/>
          </a:prstGeom>
        </p:spPr>
      </p:pic>
    </p:spTree>
    <p:extLst>
      <p:ext uri="{BB962C8B-B14F-4D97-AF65-F5344CB8AC3E}">
        <p14:creationId xmlns:p14="http://schemas.microsoft.com/office/powerpoint/2010/main" val="8407258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3/16/2023</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2266936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3/16/2023</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4036815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3/16/2023</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17847666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3/16/2023</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5218413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3/16/2023</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2650946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3/16/2023</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15640263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3/16/2023</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13917310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3/16/2023</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4321095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3/16/2023</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18225593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3/16/2023</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484395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18" Type="http://schemas.openxmlformats.org/officeDocument/2006/relationships/image" Target="../media/image6.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emf"/><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03729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7" name="Group 6"/>
          <p:cNvGrpSpPr/>
          <p:nvPr userDrawn="1"/>
        </p:nvGrpSpPr>
        <p:grpSpPr>
          <a:xfrm>
            <a:off x="3982" y="5957980"/>
            <a:ext cx="12188018" cy="900020"/>
            <a:chOff x="-546280" y="7333362"/>
            <a:chExt cx="13024207" cy="1059271"/>
          </a:xfrm>
        </p:grpSpPr>
        <p:pic>
          <p:nvPicPr>
            <p:cNvPr id="8" name="Shape 73"/>
            <p:cNvPicPr preferRelativeResize="0"/>
            <p:nvPr userDrawn="1"/>
          </p:nvPicPr>
          <p:blipFill>
            <a:blip r:embed="rId13">
              <a:alphaModFix/>
              <a:duotone>
                <a:prstClr val="black"/>
                <a:schemeClr val="tx2">
                  <a:tint val="45000"/>
                  <a:satMod val="400000"/>
                </a:schemeClr>
              </a:duotone>
            </a:blip>
            <a:stretch>
              <a:fillRect/>
            </a:stretch>
          </p:blipFill>
          <p:spPr>
            <a:xfrm>
              <a:off x="-546280" y="7451706"/>
              <a:ext cx="13024207" cy="380939"/>
            </a:xfrm>
            <a:prstGeom prst="rect">
              <a:avLst/>
            </a:prstGeom>
            <a:noFill/>
            <a:ln>
              <a:noFill/>
            </a:ln>
          </p:spPr>
        </p:pic>
        <p:pic>
          <p:nvPicPr>
            <p:cNvPr id="9" name="Shape 74"/>
            <p:cNvPicPr preferRelativeResize="0"/>
            <p:nvPr userDrawn="1"/>
          </p:nvPicPr>
          <p:blipFill rotWithShape="1">
            <a:blip r:embed="rId14">
              <a:alphaModFix/>
            </a:blip>
            <a:srcRect b="45499"/>
            <a:stretch/>
          </p:blipFill>
          <p:spPr>
            <a:xfrm>
              <a:off x="-546280" y="7361504"/>
              <a:ext cx="13014050" cy="500805"/>
            </a:xfrm>
            <a:prstGeom prst="rect">
              <a:avLst/>
            </a:prstGeom>
            <a:noFill/>
            <a:ln>
              <a:noFill/>
            </a:ln>
          </p:spPr>
        </p:pic>
        <p:pic>
          <p:nvPicPr>
            <p:cNvPr id="10" name="Shape 64"/>
            <p:cNvPicPr preferRelativeResize="0"/>
            <p:nvPr userDrawn="1"/>
          </p:nvPicPr>
          <p:blipFill rotWithShape="1">
            <a:blip r:embed="rId15">
              <a:alphaModFix/>
            </a:blip>
            <a:srcRect t="1" b="-1144"/>
            <a:stretch/>
          </p:blipFill>
          <p:spPr>
            <a:xfrm>
              <a:off x="-546279" y="7333362"/>
              <a:ext cx="13004799" cy="920812"/>
            </a:xfrm>
            <a:prstGeom prst="rect">
              <a:avLst/>
            </a:prstGeom>
            <a:noFill/>
            <a:ln>
              <a:noFill/>
            </a:ln>
          </p:spPr>
        </p:pic>
        <p:sp>
          <p:nvSpPr>
            <p:cNvPr id="11" name="Rectangle 10"/>
            <p:cNvSpPr/>
            <p:nvPr userDrawn="1"/>
          </p:nvSpPr>
          <p:spPr>
            <a:xfrm>
              <a:off x="-546279" y="7845233"/>
              <a:ext cx="13004799" cy="547400"/>
            </a:xfrm>
            <a:prstGeom prst="rect">
              <a:avLst/>
            </a:prstGeom>
            <a:solidFill>
              <a:schemeClr val="tx1"/>
            </a:solidFill>
            <a:ln w="25400" cap="flat">
              <a:noFill/>
              <a:prstDash val="solid"/>
              <a:round/>
            </a:ln>
            <a:effectLst>
              <a:outerShdw blurRad="38100" dist="254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7374" tIns="57374" rIns="57374" bIns="57374" numCol="1" spcCol="38100" rtlCol="0" anchor="ctr">
              <a:noAutofit/>
            </a:bodyPr>
            <a:lstStyle/>
            <a:p>
              <a:pPr marL="0" marR="0" indent="0" algn="l" defTabSz="639052"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000000"/>
                </a:solidFill>
                <a:effectLst/>
                <a:uFillTx/>
                <a:latin typeface="Century Gothic" charset="0"/>
                <a:ea typeface="Century Gothic" charset="0"/>
                <a:cs typeface="Century Gothic" charset="0"/>
                <a:sym typeface="Arial"/>
              </a:endParaRPr>
            </a:p>
          </p:txBody>
        </p:sp>
        <p:pic>
          <p:nvPicPr>
            <p:cNvPr id="12" name="Picture 11"/>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1231615" y="7863226"/>
              <a:ext cx="2266946" cy="427256"/>
            </a:xfrm>
            <a:prstGeom prst="rect">
              <a:avLst/>
            </a:prstGeom>
          </p:spPr>
        </p:pic>
        <p:pic>
          <p:nvPicPr>
            <p:cNvPr id="13" name="Picture 12"/>
            <p:cNvPicPr>
              <a:picLocks noChangeAspect="1"/>
            </p:cNvPicPr>
            <p:nvPr userDrawn="1"/>
          </p:nvPicPr>
          <p:blipFill rotWithShape="1">
            <a:blip r:embed="rId17">
              <a:extLst>
                <a:ext uri="{28A0092B-C50C-407E-A947-70E740481C1C}">
                  <a14:useLocalDpi xmlns:a14="http://schemas.microsoft.com/office/drawing/2010/main" val="0"/>
                </a:ext>
              </a:extLst>
            </a:blip>
            <a:srcRect l="42591" t="15878" b="10431"/>
            <a:stretch/>
          </p:blipFill>
          <p:spPr>
            <a:xfrm>
              <a:off x="-468544" y="7779383"/>
              <a:ext cx="1642680" cy="497713"/>
            </a:xfrm>
            <a:prstGeom prst="rect">
              <a:avLst/>
            </a:prstGeom>
          </p:spPr>
        </p:pic>
        <p:pic>
          <p:nvPicPr>
            <p:cNvPr id="14" name="Picture 13"/>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3848154" y="7805871"/>
              <a:ext cx="501772" cy="502704"/>
            </a:xfrm>
            <a:prstGeom prst="rect">
              <a:avLst/>
            </a:prstGeom>
          </p:spPr>
        </p:pic>
      </p:grpSp>
      <p:sp>
        <p:nvSpPr>
          <p:cNvPr id="15" name="Date Placeholder 3"/>
          <p:cNvSpPr>
            <a:spLocks noGrp="1"/>
          </p:cNvSpPr>
          <p:nvPr>
            <p:ph type="dt" sz="half" idx="2"/>
          </p:nvPr>
        </p:nvSpPr>
        <p:spPr>
          <a:xfrm>
            <a:off x="4912988" y="6371208"/>
            <a:ext cx="888036" cy="365125"/>
          </a:xfrm>
          <a:prstGeom prst="rect">
            <a:avLst/>
          </a:prstGeom>
        </p:spPr>
        <p:txBody>
          <a:bodyPr vert="horz" lIns="91440" tIns="45720" rIns="91440" bIns="45720" rtlCol="0" anchor="ctr"/>
          <a:lstStyle>
            <a:lvl1pPr algn="l">
              <a:defRPr sz="1200">
                <a:solidFill>
                  <a:schemeClr val="tx1">
                    <a:tint val="75000"/>
                  </a:schemeClr>
                </a:solidFill>
                <a:latin typeface="Century Gothic" charset="0"/>
                <a:ea typeface="Century Gothic" charset="0"/>
                <a:cs typeface="Century Gothic" charset="0"/>
              </a:defRPr>
            </a:lvl1pPr>
          </a:lstStyle>
          <a:p>
            <a:fld id="{348E46D7-220F-9F44-9296-7155967FC3A5}" type="datetimeFigureOut">
              <a:rPr lang="en-US" smtClean="0"/>
              <a:pPr/>
              <a:t>3/16/2023</a:t>
            </a:fld>
            <a:endParaRPr lang="en-US" dirty="0"/>
          </a:p>
        </p:txBody>
      </p:sp>
      <p:sp>
        <p:nvSpPr>
          <p:cNvPr id="16" name="Footer Placeholder 4"/>
          <p:cNvSpPr>
            <a:spLocks noGrp="1"/>
          </p:cNvSpPr>
          <p:nvPr>
            <p:ph type="ftr" sz="quarter" idx="3"/>
          </p:nvPr>
        </p:nvSpPr>
        <p:spPr>
          <a:xfrm>
            <a:off x="5908601" y="6371208"/>
            <a:ext cx="3635188" cy="365125"/>
          </a:xfrm>
          <a:prstGeom prst="rect">
            <a:avLst/>
          </a:prstGeom>
        </p:spPr>
        <p:txBody>
          <a:bodyPr vert="horz" lIns="91440" tIns="45720" rIns="91440" bIns="45720" rtlCol="0" anchor="ctr"/>
          <a:lstStyle>
            <a:lvl1pPr algn="ctr">
              <a:defRPr sz="1200">
                <a:solidFill>
                  <a:schemeClr val="tx1">
                    <a:tint val="75000"/>
                  </a:schemeClr>
                </a:solidFill>
                <a:latin typeface="Century Gothic" charset="0"/>
                <a:ea typeface="Century Gothic" charset="0"/>
                <a:cs typeface="Century Gothic" charset="0"/>
              </a:defRPr>
            </a:lvl1pPr>
          </a:lstStyle>
          <a:p>
            <a:endParaRPr lang="en-US" dirty="0"/>
          </a:p>
        </p:txBody>
      </p:sp>
      <p:sp>
        <p:nvSpPr>
          <p:cNvPr id="17" name="Slide Number Placeholder 5"/>
          <p:cNvSpPr>
            <a:spLocks noGrp="1"/>
          </p:cNvSpPr>
          <p:nvPr>
            <p:ph type="sldNum" sz="quarter" idx="4"/>
          </p:nvPr>
        </p:nvSpPr>
        <p:spPr>
          <a:xfrm>
            <a:off x="9651366" y="6357133"/>
            <a:ext cx="874011" cy="365125"/>
          </a:xfrm>
          <a:prstGeom prst="rect">
            <a:avLst/>
          </a:prstGeom>
        </p:spPr>
        <p:txBody>
          <a:bodyPr vert="horz" lIns="91440" tIns="45720" rIns="91440" bIns="45720" rtlCol="0" anchor="ctr"/>
          <a:lstStyle>
            <a:lvl1pPr algn="r">
              <a:defRPr sz="1200">
                <a:solidFill>
                  <a:schemeClr val="tx1">
                    <a:tint val="75000"/>
                  </a:schemeClr>
                </a:solidFill>
                <a:latin typeface="Century Gothic" charset="0"/>
                <a:ea typeface="Century Gothic" charset="0"/>
                <a:cs typeface="Century Gothic" charset="0"/>
              </a:defRPr>
            </a:lvl1pPr>
          </a:lstStyle>
          <a:p>
            <a:fld id="{DCCFDDF7-D30A-EA4F-8849-8647DFB561D6}" type="slidenum">
              <a:rPr lang="en-US" smtClean="0"/>
              <a:pPr/>
              <a:t>‹#›</a:t>
            </a:fld>
            <a:endParaRPr lang="en-US"/>
          </a:p>
        </p:txBody>
      </p:sp>
    </p:spTree>
    <p:extLst>
      <p:ext uri="{BB962C8B-B14F-4D97-AF65-F5344CB8AC3E}">
        <p14:creationId xmlns:p14="http://schemas.microsoft.com/office/powerpoint/2010/main" val="8304478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doi.org/10.1038/s41558-023-01610-x"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C124C9A-79A5-D640-AF88-A3ADA8F004D7}"/>
              </a:ext>
            </a:extLst>
          </p:cNvPr>
          <p:cNvSpPr txBox="1"/>
          <p:nvPr/>
        </p:nvSpPr>
        <p:spPr>
          <a:xfrm>
            <a:off x="-896838" y="31214"/>
            <a:ext cx="13852634" cy="769441"/>
          </a:xfrm>
          <a:prstGeom prst="rect">
            <a:avLst/>
          </a:prstGeom>
          <a:noFill/>
        </p:spPr>
        <p:txBody>
          <a:bodyPr wrap="square" rtlCol="0">
            <a:spAutoFit/>
          </a:bodyPr>
          <a:lstStyle/>
          <a:p>
            <a:pPr algn="ctr"/>
            <a:r>
              <a:rPr lang="en-US" sz="2000" b="1" dirty="0">
                <a:solidFill>
                  <a:srgbClr val="222222"/>
                </a:solidFill>
                <a:effectLst/>
                <a:latin typeface="+mj-lt"/>
                <a:ea typeface="Times New Roman" panose="02020603050405020304" pitchFamily="18" charset="0"/>
              </a:rPr>
              <a:t>Antarctic shelf ocean warming </a:t>
            </a:r>
            <a:r>
              <a:rPr lang="en-US" sz="2000" b="1" dirty="0">
                <a:solidFill>
                  <a:srgbClr val="222222"/>
                </a:solidFill>
                <a:latin typeface="+mj-lt"/>
                <a:ea typeface="Times New Roman" panose="02020603050405020304" pitchFamily="18" charset="0"/>
              </a:rPr>
              <a:t>increases with </a:t>
            </a:r>
            <a:r>
              <a:rPr lang="en-US" sz="2000" b="1" dirty="0">
                <a:solidFill>
                  <a:srgbClr val="222222"/>
                </a:solidFill>
                <a:effectLst/>
                <a:latin typeface="+mj-lt"/>
                <a:ea typeface="Times New Roman" panose="02020603050405020304" pitchFamily="18" charset="0"/>
              </a:rPr>
              <a:t>projected larger El </a:t>
            </a:r>
            <a:r>
              <a:rPr lang="en-US" sz="2000" b="1" dirty="0">
                <a:effectLst/>
                <a:latin typeface="+mj-lt"/>
                <a:ea typeface="DengXian" panose="02010600030101010101" pitchFamily="2" charset="-122"/>
              </a:rPr>
              <a:t>Niño amplitude</a:t>
            </a:r>
            <a:r>
              <a:rPr lang="en-US" sz="2000" b="1" dirty="0">
                <a:effectLst/>
                <a:latin typeface="+mj-lt"/>
                <a:ea typeface="Times New Roman" panose="02020603050405020304" pitchFamily="18" charset="0"/>
              </a:rPr>
              <a:t> </a:t>
            </a:r>
            <a:endParaRPr lang="en-US" sz="2000" b="1" dirty="0">
              <a:effectLst/>
              <a:latin typeface="+mj-lt"/>
              <a:ea typeface="Arial" panose="020B0604020202020204" pitchFamily="34" charset="0"/>
            </a:endParaRPr>
          </a:p>
          <a:p>
            <a:r>
              <a:rPr lang="en-US" sz="2400" b="1" dirty="0"/>
              <a:t> </a:t>
            </a:r>
            <a:endParaRPr lang="en-US" sz="2400" dirty="0"/>
          </a:p>
        </p:txBody>
      </p:sp>
      <p:sp>
        <p:nvSpPr>
          <p:cNvPr id="5" name="TextBox 4">
            <a:extLst>
              <a:ext uri="{FF2B5EF4-FFF2-40B4-BE49-F238E27FC236}">
                <a16:creationId xmlns:a16="http://schemas.microsoft.com/office/drawing/2014/main" id="{6AF21CA0-BFB2-FD49-B87B-691F5EF29D9D}"/>
              </a:ext>
            </a:extLst>
          </p:cNvPr>
          <p:cNvSpPr txBox="1"/>
          <p:nvPr/>
        </p:nvSpPr>
        <p:spPr>
          <a:xfrm>
            <a:off x="134900" y="413715"/>
            <a:ext cx="11789159" cy="646331"/>
          </a:xfrm>
          <a:prstGeom prst="rect">
            <a:avLst/>
          </a:prstGeom>
          <a:noFill/>
          <a:ln>
            <a:solidFill>
              <a:schemeClr val="accent1"/>
            </a:solidFill>
          </a:ln>
        </p:spPr>
        <p:txBody>
          <a:bodyPr wrap="square" rtlCol="0">
            <a:spAutoFit/>
          </a:bodyPr>
          <a:lstStyle/>
          <a:p>
            <a:pPr>
              <a:tabLst>
                <a:tab pos="457200" algn="l"/>
              </a:tabLst>
            </a:pPr>
            <a:r>
              <a:rPr lang="en-US" sz="1200" dirty="0">
                <a:solidFill>
                  <a:srgbClr val="222222"/>
                </a:solidFill>
                <a:effectLst/>
                <a:latin typeface="Century Gothic" panose="020B0502020202020204" pitchFamily="34" charset="0"/>
                <a:ea typeface="Times New Roman" panose="02020603050405020304" pitchFamily="18" charset="0"/>
              </a:rPr>
              <a:t>Cai, W., </a:t>
            </a:r>
            <a:r>
              <a:rPr lang="en-US" sz="1200" b="1" dirty="0">
                <a:solidFill>
                  <a:srgbClr val="222222"/>
                </a:solidFill>
                <a:effectLst/>
                <a:latin typeface="Century Gothic" panose="020B0502020202020204" pitchFamily="34" charset="0"/>
                <a:ea typeface="Times New Roman" panose="02020603050405020304" pitchFamily="18" charset="0"/>
              </a:rPr>
              <a:t>G.A. Meehl</a:t>
            </a:r>
            <a:r>
              <a:rPr lang="en-US" sz="1200" dirty="0">
                <a:solidFill>
                  <a:srgbClr val="222222"/>
                </a:solidFill>
                <a:effectLst/>
                <a:latin typeface="Century Gothic" panose="020B0502020202020204" pitchFamily="34" charset="0"/>
                <a:ea typeface="Times New Roman" panose="02020603050405020304" pitchFamily="18" charset="0"/>
              </a:rPr>
              <a:t>, et al. 2023:  Antarctic shelf ocean warming and sea ice melt affected by projected El </a:t>
            </a:r>
            <a:r>
              <a:rPr lang="en-US" sz="1200" dirty="0">
                <a:effectLst/>
                <a:latin typeface="Century Gothic" panose="020B0502020202020204" pitchFamily="34" charset="0"/>
                <a:ea typeface="DengXian" panose="02010600030101010101" pitchFamily="2" charset="-122"/>
              </a:rPr>
              <a:t>Niño changes. </a:t>
            </a:r>
            <a:r>
              <a:rPr lang="en-US" sz="1200" i="1" dirty="0">
                <a:effectLst/>
                <a:latin typeface="Century Gothic" panose="020B0502020202020204" pitchFamily="34" charset="0"/>
                <a:ea typeface="DengXian" panose="02010600030101010101" pitchFamily="2" charset="-122"/>
              </a:rPr>
              <a:t>Nature Climate Change</a:t>
            </a:r>
            <a:r>
              <a:rPr lang="en-US" sz="1200" dirty="0">
                <a:effectLst/>
                <a:latin typeface="Century Gothic" panose="020B0502020202020204" pitchFamily="34" charset="0"/>
                <a:ea typeface="DengXian" panose="02010600030101010101" pitchFamily="2" charset="-122"/>
              </a:rPr>
              <a:t>, </a:t>
            </a:r>
            <a:r>
              <a:rPr lang="en-US" sz="1200" dirty="0">
                <a:effectLst/>
                <a:latin typeface="Century Gothic" panose="020B0502020202020204" pitchFamily="34" charset="0"/>
                <a:ea typeface="DengXian" panose="02010600030101010101" pitchFamily="2" charset="-122"/>
                <a:hlinkClick r:id="rId2">
                  <a:extLst>
                    <a:ext uri="{A12FA001-AC4F-418D-AE19-62706E023703}">
                      <ahyp:hlinkClr xmlns:ahyp="http://schemas.microsoft.com/office/drawing/2018/hyperlinkcolor" xmlns="" val="tx"/>
                    </a:ext>
                  </a:extLst>
                </a:hlinkClick>
              </a:rPr>
              <a:t>https://doi.org/10.1038/s41558-023-01610-x</a:t>
            </a:r>
            <a:r>
              <a:rPr lang="en-US" sz="1200" dirty="0">
                <a:effectLst/>
                <a:latin typeface="Century Gothic" panose="020B0502020202020204" pitchFamily="34" charset="0"/>
                <a:ea typeface="DengXian" panose="02010600030101010101" pitchFamily="2" charset="-122"/>
              </a:rPr>
              <a:t>. </a:t>
            </a:r>
            <a:r>
              <a:rPr lang="en-US" sz="1200" dirty="0">
                <a:effectLst/>
                <a:ea typeface="Times New Roman" panose="02020603050405020304" pitchFamily="18" charset="0"/>
              </a:rPr>
              <a:t>(DOE RGMA authors in bold face)</a:t>
            </a:r>
          </a:p>
          <a:p>
            <a:endParaRPr lang="en-US" sz="1200" dirty="0">
              <a:effectLst/>
            </a:endParaRPr>
          </a:p>
        </p:txBody>
      </p:sp>
      <p:sp>
        <p:nvSpPr>
          <p:cNvPr id="11" name="TextBox 10">
            <a:extLst>
              <a:ext uri="{FF2B5EF4-FFF2-40B4-BE49-F238E27FC236}">
                <a16:creationId xmlns:a16="http://schemas.microsoft.com/office/drawing/2014/main" id="{C1487AF8-B774-BC41-BABF-E7279BA534C8}"/>
              </a:ext>
            </a:extLst>
          </p:cNvPr>
          <p:cNvSpPr txBox="1"/>
          <p:nvPr/>
        </p:nvSpPr>
        <p:spPr>
          <a:xfrm>
            <a:off x="135312" y="1119278"/>
            <a:ext cx="6074800" cy="1415772"/>
          </a:xfrm>
          <a:prstGeom prst="rect">
            <a:avLst/>
          </a:prstGeom>
          <a:noFill/>
        </p:spPr>
        <p:txBody>
          <a:bodyPr wrap="square" rtlCol="0">
            <a:spAutoFit/>
          </a:bodyPr>
          <a:lstStyle/>
          <a:p>
            <a:r>
              <a:rPr lang="en-US" sz="1600" b="1" i="1" dirty="0">
                <a:latin typeface="Arial"/>
                <a:cs typeface="Arial"/>
              </a:rPr>
              <a:t>OBJECTIVE</a:t>
            </a:r>
          </a:p>
          <a:p>
            <a:r>
              <a:rPr lang="en-US" sz="1400" dirty="0">
                <a:ea typeface="DengXian" panose="02010600030101010101" pitchFamily="2" charset="-122"/>
              </a:rPr>
              <a:t>Subsurface ocean warming over the </a:t>
            </a:r>
            <a:r>
              <a:rPr lang="en-US" sz="1400" dirty="0">
                <a:effectLst/>
                <a:ea typeface="DengXian" panose="02010600030101010101" pitchFamily="2" charset="-122"/>
              </a:rPr>
              <a:t>Antarctic shelf affects melt of ice shelf/sheets with implications </a:t>
            </a:r>
            <a:r>
              <a:rPr lang="en-US" sz="1400" dirty="0">
                <a:ea typeface="DengXian" panose="02010600030101010101" pitchFamily="2" charset="-122"/>
              </a:rPr>
              <a:t>for ice sheet stability and future sea level rise</a:t>
            </a:r>
            <a:r>
              <a:rPr lang="en-US" sz="1400" dirty="0">
                <a:effectLst/>
                <a:ea typeface="DengXian" panose="02010600030101010101" pitchFamily="2" charset="-122"/>
              </a:rPr>
              <a:t>. A projected increase in El Niño variability is found to slow future mid-latitude Southern Ocean warming but its impact on Antarctic shelf ocean is unknown</a:t>
            </a:r>
            <a:endParaRPr lang="en-US" sz="1400" dirty="0"/>
          </a:p>
        </p:txBody>
      </p:sp>
      <p:sp>
        <p:nvSpPr>
          <p:cNvPr id="12" name="TextBox 11">
            <a:extLst>
              <a:ext uri="{FF2B5EF4-FFF2-40B4-BE49-F238E27FC236}">
                <a16:creationId xmlns:a16="http://schemas.microsoft.com/office/drawing/2014/main" id="{ADD8E89C-8017-E545-8990-66150241C46E}"/>
              </a:ext>
            </a:extLst>
          </p:cNvPr>
          <p:cNvSpPr txBox="1"/>
          <p:nvPr/>
        </p:nvSpPr>
        <p:spPr>
          <a:xfrm>
            <a:off x="135047" y="2520036"/>
            <a:ext cx="6313556" cy="1846659"/>
          </a:xfrm>
          <a:prstGeom prst="rect">
            <a:avLst/>
          </a:prstGeom>
          <a:noFill/>
        </p:spPr>
        <p:txBody>
          <a:bodyPr wrap="square" rtlCol="0">
            <a:spAutoFit/>
          </a:bodyPr>
          <a:lstStyle/>
          <a:p>
            <a:r>
              <a:rPr lang="en-US" sz="1600" b="1" i="1" dirty="0">
                <a:latin typeface="Arial"/>
                <a:cs typeface="Arial"/>
              </a:rPr>
              <a:t>APPROACH</a:t>
            </a:r>
          </a:p>
          <a:p>
            <a:r>
              <a:rPr lang="en-US" sz="1400" dirty="0">
                <a:effectLst/>
                <a:ea typeface="DengXian" panose="02010600030101010101" pitchFamily="2" charset="-122"/>
              </a:rPr>
              <a:t>We examine outputs from 31 climate</a:t>
            </a:r>
            <a:r>
              <a:rPr lang="en-US" sz="1400" b="1" dirty="0">
                <a:effectLst/>
                <a:ea typeface="DengXian" panose="02010600030101010101" pitchFamily="2" charset="-122"/>
              </a:rPr>
              <a:t> </a:t>
            </a:r>
            <a:r>
              <a:rPr lang="en-US" sz="1400" dirty="0">
                <a:effectLst/>
                <a:ea typeface="DengXian" panose="02010600030101010101" pitchFamily="2" charset="-122"/>
              </a:rPr>
              <a:t>models that participated in Phase 6 of the Coupled Model Intercomparison Project</a:t>
            </a:r>
            <a:r>
              <a:rPr lang="en-US" sz="1400" b="1" baseline="30000" dirty="0">
                <a:solidFill>
                  <a:srgbClr val="0070C0"/>
                </a:solidFill>
                <a:effectLst/>
                <a:ea typeface="DengXian" panose="02010600030101010101" pitchFamily="2" charset="-122"/>
              </a:rPr>
              <a:t> </a:t>
            </a:r>
            <a:r>
              <a:rPr lang="en-US" sz="1400" dirty="0">
                <a:effectLst/>
                <a:ea typeface="DengXian" panose="02010600030101010101" pitchFamily="2" charset="-122"/>
              </a:rPr>
              <a:t>(CMIP6.  These models are subject to historical </a:t>
            </a:r>
            <a:r>
              <a:rPr lang="en-US" sz="1400" dirty="0">
                <a:ea typeface="DengXian" panose="02010600030101010101" pitchFamily="2" charset="-122"/>
              </a:rPr>
              <a:t> forcings </a:t>
            </a:r>
            <a:r>
              <a:rPr lang="en-US" sz="1400" dirty="0">
                <a:effectLst/>
                <a:ea typeface="DengXian" panose="02010600030101010101" pitchFamily="2" charset="-122"/>
              </a:rPr>
              <a:t>before 2014 and a high-emission scenario (SSP5-8.5) for future climate.  Crucially, to demonstrate model credibility, </a:t>
            </a:r>
            <a:r>
              <a:rPr lang="en-US" sz="1400" dirty="0">
                <a:ea typeface="DengXian" panose="02010600030101010101" pitchFamily="2" charset="-122"/>
              </a:rPr>
              <a:t>t</a:t>
            </a:r>
            <a:r>
              <a:rPr lang="en-US" sz="1400" dirty="0">
                <a:effectLst/>
                <a:ea typeface="DengXian" panose="02010600030101010101" pitchFamily="2" charset="-122"/>
              </a:rPr>
              <a:t>hese models simulate the observed feature of the high-latitude southern ocean temperature structure, with warmer ocean temperatures below 200 m than that of the surface ocean</a:t>
            </a:r>
            <a:endParaRPr lang="en-US" sz="1400" dirty="0">
              <a:cs typeface="Arial"/>
            </a:endParaRPr>
          </a:p>
        </p:txBody>
      </p:sp>
      <p:sp>
        <p:nvSpPr>
          <p:cNvPr id="13" name="TextBox 12">
            <a:extLst>
              <a:ext uri="{FF2B5EF4-FFF2-40B4-BE49-F238E27FC236}">
                <a16:creationId xmlns:a16="http://schemas.microsoft.com/office/drawing/2014/main" id="{684BB747-39C5-DC46-AAAB-B70EAA51B2E0}"/>
              </a:ext>
            </a:extLst>
          </p:cNvPr>
          <p:cNvSpPr txBox="1"/>
          <p:nvPr/>
        </p:nvSpPr>
        <p:spPr>
          <a:xfrm>
            <a:off x="182760" y="4457014"/>
            <a:ext cx="6083619" cy="1785104"/>
          </a:xfrm>
          <a:prstGeom prst="rect">
            <a:avLst/>
          </a:prstGeom>
          <a:noFill/>
        </p:spPr>
        <p:txBody>
          <a:bodyPr wrap="square" rtlCol="0">
            <a:spAutoFit/>
          </a:bodyPr>
          <a:lstStyle/>
          <a:p>
            <a:r>
              <a:rPr lang="en-US" sz="1600" b="1" i="1" dirty="0">
                <a:latin typeface="Arial"/>
                <a:cs typeface="Arial"/>
              </a:rPr>
              <a:t>IMPACT</a:t>
            </a:r>
          </a:p>
          <a:p>
            <a:r>
              <a:rPr lang="en-US" sz="1600" b="1" dirty="0">
                <a:solidFill>
                  <a:srgbClr val="FF0000"/>
                </a:solidFill>
                <a:effectLst/>
                <a:ea typeface="DengXian" panose="02010600030101010101" pitchFamily="2" charset="-122"/>
              </a:rPr>
              <a:t>We show that a projected increase in El Niño variability slows sea ice reduction but accelerates Antarctic shelf ocean warming, thus hastening ice shelf/sheet melt with profound implications for contributing to ice sheet instability and possibly accelerating the rate of future sea level rise </a:t>
            </a:r>
            <a:endParaRPr lang="en-US" sz="1600" b="1" dirty="0">
              <a:solidFill>
                <a:srgbClr val="FF0000"/>
              </a:solidFill>
              <a:effectLst/>
              <a:ea typeface="Times New Roman" panose="02020603050405020304" pitchFamily="18" charset="0"/>
            </a:endParaRPr>
          </a:p>
          <a:p>
            <a:endParaRPr lang="en-US" sz="1400" i="1" dirty="0">
              <a:cs typeface="Arial"/>
            </a:endParaRPr>
          </a:p>
        </p:txBody>
      </p:sp>
      <p:sp>
        <p:nvSpPr>
          <p:cNvPr id="9" name="Rectangle 8">
            <a:extLst>
              <a:ext uri="{FF2B5EF4-FFF2-40B4-BE49-F238E27FC236}">
                <a16:creationId xmlns:a16="http://schemas.microsoft.com/office/drawing/2014/main" id="{5ED6742F-C649-2B49-98F6-A53498F1E1D6}"/>
              </a:ext>
            </a:extLst>
          </p:cNvPr>
          <p:cNvSpPr/>
          <p:nvPr/>
        </p:nvSpPr>
        <p:spPr>
          <a:xfrm>
            <a:off x="6458228" y="4152660"/>
            <a:ext cx="5487956" cy="1785104"/>
          </a:xfrm>
          <a:prstGeom prst="rect">
            <a:avLst/>
          </a:prstGeom>
        </p:spPr>
        <p:txBody>
          <a:bodyPr wrap="square">
            <a:spAutoFit/>
          </a:bodyPr>
          <a:lstStyle/>
          <a:p>
            <a:r>
              <a:rPr lang="en-US" sz="1100" dirty="0">
                <a:solidFill>
                  <a:srgbClr val="222222"/>
                </a:solidFill>
                <a:ea typeface="Arial" panose="020B0604020202020204" pitchFamily="34" charset="0"/>
              </a:rPr>
              <a:t>Left:  Inter-model correlation between changes in ENSO variability and zonal mean ocean temperatures averaged around Antarctica, </a:t>
            </a:r>
            <a:r>
              <a:rPr lang="en-US" sz="1100" dirty="0">
                <a:effectLst/>
                <a:ea typeface="DengXian" panose="02010600030101010101" pitchFamily="2" charset="-122"/>
              </a:rPr>
              <a:t>(</a:t>
            </a:r>
            <a:r>
              <a:rPr lang="en-US" sz="1100" baseline="30000" dirty="0" err="1">
                <a:effectLst/>
                <a:ea typeface="DengXian" panose="02010600030101010101" pitchFamily="2" charset="-122"/>
              </a:rPr>
              <a:t>o</a:t>
            </a:r>
            <a:r>
              <a:rPr lang="en-US" sz="1100" dirty="0" err="1">
                <a:effectLst/>
                <a:ea typeface="DengXian" panose="02010600030101010101" pitchFamily="2" charset="-122"/>
              </a:rPr>
              <a:t>C</a:t>
            </a:r>
            <a:r>
              <a:rPr lang="en-US" sz="1100" dirty="0">
                <a:effectLst/>
                <a:ea typeface="DengXian" panose="02010600030101010101" pitchFamily="2" charset="-122"/>
              </a:rPr>
              <a:t> per </a:t>
            </a:r>
            <a:r>
              <a:rPr lang="en-US" sz="1100" baseline="30000" dirty="0" err="1">
                <a:effectLst/>
                <a:ea typeface="DengXian" panose="02010600030101010101" pitchFamily="2" charset="-122"/>
              </a:rPr>
              <a:t>o</a:t>
            </a:r>
            <a:r>
              <a:rPr lang="en-US" sz="1100" dirty="0" err="1">
                <a:effectLst/>
                <a:ea typeface="DengXian" panose="02010600030101010101" pitchFamily="2" charset="-122"/>
              </a:rPr>
              <a:t>C</a:t>
            </a:r>
            <a:r>
              <a:rPr lang="en-US" sz="1100" dirty="0">
                <a:effectLst/>
                <a:ea typeface="DengXian" panose="02010600030101010101" pitchFamily="2" charset="-122"/>
              </a:rPr>
              <a:t> of global warming) </a:t>
            </a:r>
            <a:r>
              <a:rPr lang="en-US" sz="1100" dirty="0">
                <a:solidFill>
                  <a:srgbClr val="222222"/>
                </a:solidFill>
                <a:ea typeface="Arial" panose="020B0604020202020204" pitchFamily="34" charset="0"/>
              </a:rPr>
              <a:t>showing that with projected increases in ENSO amplitude, there is greater warming of the subsurface ocean (red colors) over the Antarctic shelf (denoted by gray shading, southern latitudes increasing to the left)</a:t>
            </a:r>
          </a:p>
          <a:p>
            <a:endParaRPr lang="en-US" sz="1100" dirty="0">
              <a:solidFill>
                <a:srgbClr val="222222"/>
              </a:solidFill>
            </a:endParaRPr>
          </a:p>
          <a:p>
            <a:r>
              <a:rPr lang="en-US" sz="1100" dirty="0">
                <a:solidFill>
                  <a:srgbClr val="222222"/>
                </a:solidFill>
              </a:rPr>
              <a:t>Right: </a:t>
            </a:r>
            <a:r>
              <a:rPr lang="en-US" sz="1100" dirty="0">
                <a:effectLst/>
                <a:ea typeface="DengXian" panose="02010600030101010101" pitchFamily="2" charset="-122"/>
              </a:rPr>
              <a:t>Inter-model correlation of the averaged Antarctic shelf water warming with grid-point warming averaged over the 400-1,500 m depth range, red colors denoting greater ocean warming on the ocean shelf around Antarctica  with projected increasing ENSO amplitude</a:t>
            </a:r>
            <a:r>
              <a:rPr lang="en-US" sz="1100" dirty="0">
                <a:solidFill>
                  <a:srgbClr val="222222"/>
                </a:solidFill>
              </a:rPr>
              <a:t> </a:t>
            </a:r>
            <a:endParaRPr lang="en-US" sz="1100" dirty="0">
              <a:solidFill>
                <a:srgbClr val="0070C0"/>
              </a:solidFill>
            </a:endParaRPr>
          </a:p>
        </p:txBody>
      </p:sp>
      <p:sp>
        <p:nvSpPr>
          <p:cNvPr id="3" name="Rectangle 2">
            <a:extLst>
              <a:ext uri="{FF2B5EF4-FFF2-40B4-BE49-F238E27FC236}">
                <a16:creationId xmlns:a16="http://schemas.microsoft.com/office/drawing/2014/main" id="{EFB22850-71B4-480C-BEFB-2997E6DFDE47}"/>
              </a:ext>
            </a:extLst>
          </p:cNvPr>
          <p:cNvSpPr/>
          <p:nvPr/>
        </p:nvSpPr>
        <p:spPr>
          <a:xfrm>
            <a:off x="6669389" y="1111713"/>
            <a:ext cx="109783" cy="15824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B7349A9F-59B1-4267-88F4-53ADA3BBECE4}"/>
              </a:ext>
            </a:extLst>
          </p:cNvPr>
          <p:cNvSpPr/>
          <p:nvPr/>
        </p:nvSpPr>
        <p:spPr>
          <a:xfrm>
            <a:off x="6737709" y="2462295"/>
            <a:ext cx="109783" cy="15824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A0D44089-FBCC-4197-9777-9033A72E6B25}"/>
              </a:ext>
            </a:extLst>
          </p:cNvPr>
          <p:cNvSpPr/>
          <p:nvPr/>
        </p:nvSpPr>
        <p:spPr>
          <a:xfrm>
            <a:off x="8892324" y="2462286"/>
            <a:ext cx="109783" cy="15824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A64C92F-89FB-407B-BDFB-483F0BEB6E55}"/>
              </a:ext>
            </a:extLst>
          </p:cNvPr>
          <p:cNvSpPr/>
          <p:nvPr/>
        </p:nvSpPr>
        <p:spPr>
          <a:xfrm>
            <a:off x="6748219" y="3713018"/>
            <a:ext cx="109783" cy="15824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610F5BEA-2D89-49B2-B6C9-185D87F4DACD}"/>
              </a:ext>
            </a:extLst>
          </p:cNvPr>
          <p:cNvSpPr/>
          <p:nvPr/>
        </p:nvSpPr>
        <p:spPr>
          <a:xfrm>
            <a:off x="8913339" y="3691991"/>
            <a:ext cx="109783" cy="15824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图片 1">
            <a:extLst>
              <a:ext uri="{FF2B5EF4-FFF2-40B4-BE49-F238E27FC236}">
                <a16:creationId xmlns:a16="http://schemas.microsoft.com/office/drawing/2014/main" id="{8829D560-C1BA-E8E0-FF21-42F795B1E91F}"/>
              </a:ext>
            </a:extLst>
          </p:cNvPr>
          <p:cNvPicPr>
            <a:picLocks noChangeAspect="1"/>
          </p:cNvPicPr>
          <p:nvPr/>
        </p:nvPicPr>
        <p:blipFill rotWithShape="1">
          <a:blip r:embed="rId3"/>
          <a:srcRect r="50000" b="66293"/>
          <a:stretch/>
        </p:blipFill>
        <p:spPr>
          <a:xfrm>
            <a:off x="6344597" y="1496047"/>
            <a:ext cx="2766103" cy="2688109"/>
          </a:xfrm>
          <a:prstGeom prst="rect">
            <a:avLst/>
          </a:prstGeom>
        </p:spPr>
      </p:pic>
      <p:pic>
        <p:nvPicPr>
          <p:cNvPr id="7" name="图片 1">
            <a:extLst>
              <a:ext uri="{FF2B5EF4-FFF2-40B4-BE49-F238E27FC236}">
                <a16:creationId xmlns:a16="http://schemas.microsoft.com/office/drawing/2014/main" id="{A99EF3ED-6B3D-4D2F-4003-87C99129BDD2}"/>
              </a:ext>
            </a:extLst>
          </p:cNvPr>
          <p:cNvPicPr>
            <a:picLocks noChangeAspect="1"/>
          </p:cNvPicPr>
          <p:nvPr/>
        </p:nvPicPr>
        <p:blipFill rotWithShape="1">
          <a:blip r:embed="rId3"/>
          <a:srcRect l="50000" t="32267" b="33751"/>
          <a:stretch/>
        </p:blipFill>
        <p:spPr>
          <a:xfrm>
            <a:off x="8902834" y="1343988"/>
            <a:ext cx="2832399" cy="2774984"/>
          </a:xfrm>
          <a:prstGeom prst="rect">
            <a:avLst/>
          </a:prstGeom>
        </p:spPr>
      </p:pic>
      <p:sp>
        <p:nvSpPr>
          <p:cNvPr id="2" name="Rectangle 1">
            <a:extLst>
              <a:ext uri="{FF2B5EF4-FFF2-40B4-BE49-F238E27FC236}">
                <a16:creationId xmlns:a16="http://schemas.microsoft.com/office/drawing/2014/main" id="{0228DF3B-595D-8FE7-E792-8CA5042D1472}"/>
              </a:ext>
            </a:extLst>
          </p:cNvPr>
          <p:cNvSpPr/>
          <p:nvPr/>
        </p:nvSpPr>
        <p:spPr>
          <a:xfrm>
            <a:off x="6248612" y="1496047"/>
            <a:ext cx="191849" cy="1113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D21C2CC3-16DC-3C84-97B3-0505666A334C}"/>
              </a:ext>
            </a:extLst>
          </p:cNvPr>
          <p:cNvSpPr/>
          <p:nvPr/>
        </p:nvSpPr>
        <p:spPr>
          <a:xfrm>
            <a:off x="8970965" y="1484822"/>
            <a:ext cx="191849" cy="1113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207939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14277</TotalTime>
  <Words>331</Words>
  <Application>Microsoft Office PowerPoint</Application>
  <PresentationFormat>Widescreen</PresentationFormat>
  <Paragraphs>12</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Century Gothic</vt:lpstr>
      <vt:lpstr>DengXian</vt:lpstr>
      <vt:lpstr>Times New Roman</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Ben Sanderson</dc:creator>
  <cp:lastModifiedBy>Stephanie Shearer</cp:lastModifiedBy>
  <cp:revision>119</cp:revision>
  <dcterms:created xsi:type="dcterms:W3CDTF">2017-08-29T22:43:04Z</dcterms:created>
  <dcterms:modified xsi:type="dcterms:W3CDTF">2023-03-16T16:32:08Z</dcterms:modified>
</cp:coreProperties>
</file>