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7"/>
    <p:restoredTop sz="93676"/>
  </p:normalViewPr>
  <p:slideViewPr>
    <p:cSldViewPr snapToGrid="0" snapToObjects="1">
      <p:cViewPr varScale="1">
        <p:scale>
          <a:sx n="80" d="100"/>
          <a:sy n="80" d="100"/>
        </p:scale>
        <p:origin x="99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50CF6-31CA-42EB-AC67-F2DD2B4D0953}"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7670C-FE6E-495E-BE9D-9320C7180EFB}" type="slidenum">
              <a:rPr lang="en-US" smtClean="0"/>
              <a:t>‹#›</a:t>
            </a:fld>
            <a:endParaRPr lang="en-US"/>
          </a:p>
        </p:txBody>
      </p:sp>
    </p:spTree>
    <p:extLst>
      <p:ext uri="{BB962C8B-B14F-4D97-AF65-F5344CB8AC3E}">
        <p14:creationId xmlns:p14="http://schemas.microsoft.com/office/powerpoint/2010/main" val="123934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7670C-FE6E-495E-BE9D-9320C7180EFB}" type="slidenum">
              <a:rPr lang="en-US" smtClean="0"/>
              <a:t>1</a:t>
            </a:fld>
            <a:endParaRPr lang="en-US"/>
          </a:p>
        </p:txBody>
      </p:sp>
    </p:spTree>
    <p:extLst>
      <p:ext uri="{BB962C8B-B14F-4D97-AF65-F5344CB8AC3E}">
        <p14:creationId xmlns:p14="http://schemas.microsoft.com/office/powerpoint/2010/main" val="2330205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1/15/2024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1/15/2024</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803632" y="10390"/>
            <a:ext cx="10584736" cy="400110"/>
          </a:xfrm>
          <a:prstGeom prst="rect">
            <a:avLst/>
          </a:prstGeom>
          <a:noFill/>
        </p:spPr>
        <p:txBody>
          <a:bodyPr wrap="square" rtlCol="0">
            <a:spAutoFit/>
          </a:bodyPr>
          <a:lstStyle/>
          <a:p>
            <a:pPr algn="ctr"/>
            <a:r>
              <a:rPr lang="en-US" sz="2000" b="1" dirty="0">
                <a:solidFill>
                  <a:srgbClr val="333333"/>
                </a:solidFill>
                <a:ea typeface="Times New Roman" panose="02020603050405020304" pitchFamily="18" charset="0"/>
              </a:rPr>
              <a:t>New Record Ocean Temperatures and Related Climate Indicators in 2023</a:t>
            </a:r>
            <a:endParaRPr lang="en-US" sz="24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134900" y="413715"/>
            <a:ext cx="11789159" cy="523220"/>
          </a:xfrm>
          <a:prstGeom prst="rect">
            <a:avLst/>
          </a:prstGeom>
          <a:noFill/>
          <a:ln>
            <a:solidFill>
              <a:schemeClr val="accent1"/>
            </a:solidFill>
          </a:ln>
        </p:spPr>
        <p:txBody>
          <a:bodyPr wrap="square" rtlCol="0">
            <a:spAutoFit/>
          </a:bodyPr>
          <a:lstStyle/>
          <a:p>
            <a:r>
              <a:rPr lang="en-US" sz="1400" dirty="0"/>
              <a:t>Cheng, L., Abraham, J., Trenberth, K.E., Boyer, T., Mann, M. E., Zhu, J., Wang, F., Yu, F., </a:t>
            </a:r>
            <a:r>
              <a:rPr lang="en-US" sz="1400" dirty="0" err="1"/>
              <a:t>Locarnini</a:t>
            </a:r>
            <a:r>
              <a:rPr lang="en-US" sz="1400" dirty="0"/>
              <a:t>, R., </a:t>
            </a:r>
            <a:r>
              <a:rPr lang="en-US" sz="1400" b="1" dirty="0"/>
              <a:t>Fasullo, J.T.</a:t>
            </a:r>
            <a:r>
              <a:rPr lang="en-US" sz="1400" dirty="0"/>
              <a:t>, et al. New Record Ocean Temperatures and Related Climate Indicators in 2023. </a:t>
            </a:r>
            <a:r>
              <a:rPr lang="en-US" sz="1400" i="1" dirty="0"/>
              <a:t>Adv. Atmos. Sci. </a:t>
            </a:r>
            <a:r>
              <a:rPr lang="en-US" sz="1400" dirty="0"/>
              <a:t>(2024). https://</a:t>
            </a:r>
            <a:r>
              <a:rPr lang="en-US" sz="1400" dirty="0" err="1"/>
              <a:t>doi.org</a:t>
            </a:r>
            <a:r>
              <a:rPr lang="en-US" sz="1400" dirty="0"/>
              <a:t>/10.1007/s00376-024-3378-5.</a:t>
            </a:r>
          </a:p>
        </p:txBody>
      </p:sp>
      <p:sp>
        <p:nvSpPr>
          <p:cNvPr id="11" name="TextBox 10">
            <a:extLst>
              <a:ext uri="{FF2B5EF4-FFF2-40B4-BE49-F238E27FC236}">
                <a16:creationId xmlns:a16="http://schemas.microsoft.com/office/drawing/2014/main" id="{C1487AF8-B774-BC41-BABF-E7279BA534C8}"/>
              </a:ext>
            </a:extLst>
          </p:cNvPr>
          <p:cNvSpPr txBox="1"/>
          <p:nvPr/>
        </p:nvSpPr>
        <p:spPr>
          <a:xfrm>
            <a:off x="48686" y="1052633"/>
            <a:ext cx="5903160" cy="1631216"/>
          </a:xfrm>
          <a:prstGeom prst="rect">
            <a:avLst/>
          </a:prstGeom>
          <a:noFill/>
        </p:spPr>
        <p:txBody>
          <a:bodyPr wrap="square" rtlCol="0">
            <a:spAutoFit/>
          </a:bodyPr>
          <a:lstStyle/>
          <a:p>
            <a:r>
              <a:rPr lang="en-US" sz="1600" b="1" i="1" dirty="0">
                <a:latin typeface="Arial"/>
                <a:cs typeface="Arial"/>
              </a:rPr>
              <a:t>OBJECTIVE</a:t>
            </a:r>
          </a:p>
          <a:p>
            <a:r>
              <a:rPr lang="en-US" sz="1400" dirty="0">
                <a:ea typeface="Times New Roman" panose="02020603050405020304" pitchFamily="18" charset="0"/>
              </a:rPr>
              <a:t>Over 90% of the Earth’s energy imbalance under climate change is absorbed by the ocean, making ocean heat content a critical index for tracking climate change. This work uses two data products to estimate key indicators of the ocean state in 2023, including an analysis of various salinity-based indices to track changes in stratification and water cycle intensity.</a:t>
            </a:r>
            <a:endParaRPr lang="en-US" sz="1400" dirty="0"/>
          </a:p>
        </p:txBody>
      </p:sp>
      <p:sp>
        <p:nvSpPr>
          <p:cNvPr id="12" name="TextBox 11">
            <a:extLst>
              <a:ext uri="{FF2B5EF4-FFF2-40B4-BE49-F238E27FC236}">
                <a16:creationId xmlns:a16="http://schemas.microsoft.com/office/drawing/2014/main" id="{ADD8E89C-8017-E545-8990-66150241C46E}"/>
              </a:ext>
            </a:extLst>
          </p:cNvPr>
          <p:cNvSpPr txBox="1"/>
          <p:nvPr/>
        </p:nvSpPr>
        <p:spPr>
          <a:xfrm>
            <a:off x="29592" y="2796585"/>
            <a:ext cx="5922254" cy="1631216"/>
          </a:xfrm>
          <a:prstGeom prst="rect">
            <a:avLst/>
          </a:prstGeom>
          <a:noFill/>
        </p:spPr>
        <p:txBody>
          <a:bodyPr wrap="square" rtlCol="0">
            <a:spAutoFit/>
          </a:bodyPr>
          <a:lstStyle/>
          <a:p>
            <a:r>
              <a:rPr lang="en-US" sz="1600" b="1" i="1" dirty="0">
                <a:latin typeface="Arial"/>
                <a:cs typeface="Arial"/>
              </a:rPr>
              <a:t>APPROACH</a:t>
            </a:r>
          </a:p>
          <a:p>
            <a:r>
              <a:rPr lang="en-US" sz="1400" dirty="0">
                <a:ea typeface="Times New Roman" panose="02020603050405020304" pitchFamily="18" charset="0"/>
              </a:rPr>
              <a:t>Sampling of ocean temperatures remains sparse, requiring various methods for infilling data gaps and correcting for biases in observations. In this work, two state-of-the-art methods for performing this infilling are used to estimate changes from the mid 20</a:t>
            </a:r>
            <a:r>
              <a:rPr lang="en-US" sz="1400" baseline="30000" dirty="0">
                <a:ea typeface="Times New Roman" panose="02020603050405020304" pitchFamily="18" charset="0"/>
              </a:rPr>
              <a:t>th</a:t>
            </a:r>
            <a:r>
              <a:rPr lang="en-US" sz="1400" dirty="0">
                <a:ea typeface="Times New Roman" panose="02020603050405020304" pitchFamily="18" charset="0"/>
              </a:rPr>
              <a:t> Century. </a:t>
            </a:r>
            <a:endParaRPr lang="en-US" sz="1400" dirty="0">
              <a:effectLst/>
              <a:ea typeface="Arial" panose="020B0604020202020204" pitchFamily="34" charset="0"/>
            </a:endParaRPr>
          </a:p>
          <a:p>
            <a:endParaRPr lang="en-US" sz="1400" dirty="0">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48686" y="4283140"/>
            <a:ext cx="5922254" cy="1802994"/>
          </a:xfrm>
          <a:prstGeom prst="rect">
            <a:avLst/>
          </a:prstGeom>
          <a:noFill/>
        </p:spPr>
        <p:txBody>
          <a:bodyPr wrap="square" rtlCol="0">
            <a:spAutoFit/>
          </a:bodyPr>
          <a:lstStyle/>
          <a:p>
            <a:r>
              <a:rPr lang="en-US" sz="1600" b="1" i="1" dirty="0">
                <a:latin typeface="Arial"/>
                <a:cs typeface="Arial"/>
              </a:rPr>
              <a:t>IMPACT</a:t>
            </a:r>
          </a:p>
          <a:p>
            <a:pPr marL="0" marR="0">
              <a:lnSpc>
                <a:spcPct val="115000"/>
              </a:lnSpc>
              <a:spcBef>
                <a:spcPts val="0"/>
              </a:spcBef>
              <a:spcAft>
                <a:spcPts val="0"/>
              </a:spcAft>
            </a:pPr>
            <a:r>
              <a:rPr lang="en-US" sz="1400" dirty="0">
                <a:solidFill>
                  <a:srgbClr val="000000"/>
                </a:solidFill>
                <a:effectLst/>
                <a:ea typeface="Calibri" panose="020F0502020204030204" pitchFamily="34" charset="0"/>
              </a:rPr>
              <a:t>This work tracks the progression of global warming in fields that exhibit a high signal to noise ratio as compared to surface temperature. The findings reveal continued increases in Earth’s ocean heat uptake, upper ocean stratification, and salinity spatial contrasts, underscoring the ongoing effects of climate change on Earth’s energy and water cycles. </a:t>
            </a:r>
          </a:p>
        </p:txBody>
      </p:sp>
      <p:sp>
        <p:nvSpPr>
          <p:cNvPr id="9" name="Rectangle 8">
            <a:extLst>
              <a:ext uri="{FF2B5EF4-FFF2-40B4-BE49-F238E27FC236}">
                <a16:creationId xmlns:a16="http://schemas.microsoft.com/office/drawing/2014/main" id="{5ED6742F-C649-2B49-98F6-A53498F1E1D6}"/>
              </a:ext>
            </a:extLst>
          </p:cNvPr>
          <p:cNvSpPr/>
          <p:nvPr/>
        </p:nvSpPr>
        <p:spPr>
          <a:xfrm>
            <a:off x="6029479" y="4172516"/>
            <a:ext cx="6153082" cy="600164"/>
          </a:xfrm>
          <a:prstGeom prst="rect">
            <a:avLst/>
          </a:prstGeom>
        </p:spPr>
        <p:txBody>
          <a:bodyPr wrap="square">
            <a:spAutoFit/>
          </a:bodyPr>
          <a:lstStyle/>
          <a:p>
            <a:r>
              <a:rPr lang="en-US" sz="1100" b="1" dirty="0">
                <a:effectLst/>
                <a:latin typeface="Century Gothic" panose="020B0502020202020204" pitchFamily="34" charset="0"/>
                <a:ea typeface="Times New Roman" panose="02020603050405020304" pitchFamily="18" charset="0"/>
              </a:rPr>
              <a:t>Global upper 2000 m OHC from 1958 through 2023 </a:t>
            </a:r>
            <a:r>
              <a:rPr lang="en-US" sz="1100" dirty="0">
                <a:effectLst/>
                <a:latin typeface="Century Gothic" panose="020B0502020202020204" pitchFamily="34" charset="0"/>
                <a:ea typeface="Times New Roman" panose="02020603050405020304" pitchFamily="18" charset="0"/>
              </a:rPr>
              <a:t>including annual means (bars) and monthly values (black line). Uncertainty ranges for yearly estimates are also shown (green).</a:t>
            </a:r>
            <a:endParaRPr lang="en-US" sz="1100" dirty="0">
              <a:solidFill>
                <a:srgbClr val="0070C0"/>
              </a:solidFill>
            </a:endParaRPr>
          </a:p>
        </p:txBody>
      </p:sp>
      <p:sp>
        <p:nvSpPr>
          <p:cNvPr id="3" name="Rectangle 2">
            <a:extLst>
              <a:ext uri="{FF2B5EF4-FFF2-40B4-BE49-F238E27FC236}">
                <a16:creationId xmlns:a16="http://schemas.microsoft.com/office/drawing/2014/main" id="{EFB22850-71B4-480C-BEFB-2997E6DFDE47}"/>
              </a:ext>
            </a:extLst>
          </p:cNvPr>
          <p:cNvSpPr/>
          <p:nvPr/>
        </p:nvSpPr>
        <p:spPr>
          <a:xfrm>
            <a:off x="6669389" y="1111713"/>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349A9F-59B1-4267-88F4-53ADA3BBECE4}"/>
              </a:ext>
            </a:extLst>
          </p:cNvPr>
          <p:cNvSpPr/>
          <p:nvPr/>
        </p:nvSpPr>
        <p:spPr>
          <a:xfrm>
            <a:off x="6737709" y="2462295"/>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44089-FBCC-4197-9777-9033A72E6B25}"/>
              </a:ext>
            </a:extLst>
          </p:cNvPr>
          <p:cNvSpPr/>
          <p:nvPr/>
        </p:nvSpPr>
        <p:spPr>
          <a:xfrm>
            <a:off x="8892324" y="2462286"/>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64C92F-89FB-407B-BDFB-483F0BEB6E55}"/>
              </a:ext>
            </a:extLst>
          </p:cNvPr>
          <p:cNvSpPr/>
          <p:nvPr/>
        </p:nvSpPr>
        <p:spPr>
          <a:xfrm>
            <a:off x="6748219" y="3713018"/>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0F5BEA-2D89-49B2-B6C9-185D87F4DACD}"/>
              </a:ext>
            </a:extLst>
          </p:cNvPr>
          <p:cNvSpPr/>
          <p:nvPr/>
        </p:nvSpPr>
        <p:spPr>
          <a:xfrm>
            <a:off x="8913339" y="3691991"/>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aph of a global heat content&#10;&#10;Description automatically generated">
            <a:extLst>
              <a:ext uri="{FF2B5EF4-FFF2-40B4-BE49-F238E27FC236}">
                <a16:creationId xmlns:a16="http://schemas.microsoft.com/office/drawing/2014/main" id="{40BB1058-0787-ECE2-16EA-10A21311DBE3}"/>
              </a:ext>
            </a:extLst>
          </p:cNvPr>
          <p:cNvPicPr>
            <a:picLocks noChangeAspect="1"/>
          </p:cNvPicPr>
          <p:nvPr/>
        </p:nvPicPr>
        <p:blipFill>
          <a:blip r:embed="rId3"/>
          <a:stretch>
            <a:fillRect/>
          </a:stretch>
        </p:blipFill>
        <p:spPr>
          <a:xfrm>
            <a:off x="5998689" y="1095502"/>
            <a:ext cx="5829300" cy="2933700"/>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13500</TotalTime>
  <Words>290</Words>
  <Application>Microsoft Office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124</cp:revision>
  <dcterms:created xsi:type="dcterms:W3CDTF">2017-08-29T22:43:04Z</dcterms:created>
  <dcterms:modified xsi:type="dcterms:W3CDTF">2024-01-15T17:55:01Z</dcterms:modified>
</cp:coreProperties>
</file>