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82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es, Mike" initials="RM" lastIdx="10" clrIdx="0">
    <p:extLst>
      <p:ext uri="{19B8F6BF-5375-455C-9EA6-DF929625EA0E}">
        <p15:presenceInfo xmlns:p15="http://schemas.microsoft.com/office/powerpoint/2012/main" userId="S-1-5-21-414935543-1342250053-1793291686-4960" providerId="AD"/>
      </p:ext>
    </p:extLst>
  </p:cmAuthor>
  <p:cmAuthor id="2" name="Geernaert, Gerald" initials="GG" lastIdx="2" clrIdx="1">
    <p:extLst>
      <p:ext uri="{19B8F6BF-5375-455C-9EA6-DF929625EA0E}">
        <p15:presenceInfo xmlns:p15="http://schemas.microsoft.com/office/powerpoint/2012/main" userId="S-1-5-21-414935543-1342250053-1793291686-4723" providerId="AD"/>
      </p:ext>
    </p:extLst>
  </p:cmAuthor>
  <p:cmAuthor id="3" name="Anderson, Todd" initials="AT" lastIdx="6" clrIdx="2">
    <p:extLst>
      <p:ext uri="{19B8F6BF-5375-455C-9EA6-DF929625EA0E}">
        <p15:presenceInfo xmlns:p15="http://schemas.microsoft.com/office/powerpoint/2012/main" userId="S-1-5-21-414935543-1342250053-1793291686-4898" providerId="AD"/>
      </p:ext>
    </p:extLst>
  </p:cmAuthor>
  <p:cmAuthor id="4" name="Isakson, Linda U" initials="ILU" lastIdx="11" clrIdx="3">
    <p:extLst>
      <p:ext uri="{19B8F6BF-5375-455C-9EA6-DF929625EA0E}">
        <p15:presenceInfo xmlns:p15="http://schemas.microsoft.com/office/powerpoint/2012/main" userId="S::linda.isakson@pnnl.gov::2fb9b16b-847b-429e-b1d1-183f47ce9d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36"/>
    <a:srgbClr val="007837"/>
    <a:srgbClr val="FEFFE5"/>
    <a:srgbClr val="F2F2F2"/>
    <a:srgbClr val="06612F"/>
    <a:srgbClr val="6AAD89"/>
    <a:srgbClr val="106433"/>
    <a:srgbClr val="11134A"/>
    <a:srgbClr val="FFFF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89769" autoAdjust="0"/>
  </p:normalViewPr>
  <p:slideViewPr>
    <p:cSldViewPr snapToGrid="0">
      <p:cViewPr varScale="1">
        <p:scale>
          <a:sx n="107" d="100"/>
          <a:sy n="107" d="100"/>
        </p:scale>
        <p:origin x="9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76432D7D-4958-459C-A757-1B834665ED1E}" type="datetimeFigureOut">
              <a:rPr lang="en-US" smtClean="0"/>
              <a:t>5/17/24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5FC274D9-AA59-431F-9AAD-4F2419B53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D7505EE2-20AE-4EC6-B79A-9BC949FFC34E}" type="datetimeFigureOut">
              <a:rPr lang="en-US" smtClean="0"/>
              <a:t>5/17/24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1BB79768-6CD1-4274-8D6F-55F7E56E6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106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 highlight text here.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0" y="304800"/>
            <a:ext cx="5105400" cy="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67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866775"/>
            <a:ext cx="112141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9901" y="6297596"/>
            <a:ext cx="2759807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8353" y="761999"/>
            <a:ext cx="7759881" cy="13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Challenge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land models do not incorporate tides or saltwater influences on terrestrial carbon cycling or greenhouse gas balance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 was to i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mprove representation of coastal wetland biogeochemistry and hydrology in the E3SM Land Model (ELM)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9165" y="234881"/>
            <a:ext cx="11700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Simulating coastal wetland chemistry to improve methane modeling</a:t>
            </a:r>
          </a:p>
          <a:p>
            <a:pPr algn="ctr" eaLnBrk="1" hangingPunct="1"/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D711938-5F57-4CD6-8D4E-B80CB732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3" y="4037117"/>
            <a:ext cx="7618985" cy="18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and Impact</a:t>
            </a: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a reaction network simulator into the E3SM Land Model opens broad possibilities for more detailed biogeochemical representation</a:t>
            </a: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Coupling tidal hydrology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saltwater influence, and redox biogeochemistry directly into a land model improves accuracy of simulated methane fluxes</a:t>
            </a: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1C6242-7ACF-4806-8730-C141EE5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" y="2198660"/>
            <a:ext cx="7202338" cy="213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and Findings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Coupled a reaction network simulator to ELM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 tidal hydrology and salinity boundary conditions</a:t>
            </a: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 using porewater and flux measurements from Massachusetts salt marshes and freshwater wetlands</a:t>
            </a: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Sulfur redox cycling reduces methane emissions in saline coastal  marshes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5831" y="5870817"/>
            <a:ext cx="72023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900" dirty="0"/>
              <a:t>Sulman, B. N., Wang, J., LaFond-Hudson, S., O’Meara, T. A., Yuan, F., Molins, S., et al. (2024). Integrating tide‐driven wetland soil redox and biogeochemical interactions into a land surface model. </a:t>
            </a:r>
            <a:r>
              <a:rPr lang="en-US" sz="900" i="1" dirty="0"/>
              <a:t>Journal of Advances in Modeling Earth Systems</a:t>
            </a:r>
            <a:r>
              <a:rPr lang="en-US" sz="900" dirty="0"/>
              <a:t>, </a:t>
            </a:r>
            <a:r>
              <a:rPr lang="en-US" sz="900" i="1" dirty="0"/>
              <a:t>16</a:t>
            </a:r>
            <a:r>
              <a:rPr lang="en-US" sz="900" dirty="0"/>
              <a:t>(4). https://</a:t>
            </a:r>
            <a:r>
              <a:rPr lang="en-US" sz="900" dirty="0" err="1"/>
              <a:t>doi.org</a:t>
            </a:r>
            <a:r>
              <a:rPr lang="en-US" sz="900" dirty="0"/>
              <a:t>/10.1029/2023ms004002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3" name="Rectangle 235">
            <a:extLst>
              <a:ext uri="{FF2B5EF4-FFF2-40B4-BE49-F238E27FC236}">
                <a16:creationId xmlns:a16="http://schemas.microsoft.com/office/drawing/2014/main" id="{21B71F70-0558-4303-9547-B61E5C46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25" y="6465071"/>
            <a:ext cx="65643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A13C58-11BE-E2BF-10AF-9153FB8C1974}"/>
              </a:ext>
            </a:extLst>
          </p:cNvPr>
          <p:cNvSpPr/>
          <p:nvPr/>
        </p:nvSpPr>
        <p:spPr>
          <a:xfrm>
            <a:off x="8803574" y="1297520"/>
            <a:ext cx="329609" cy="9940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6831040-8F86-DA23-485F-AD249AA52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369" y="2855363"/>
            <a:ext cx="1151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Figure</a:t>
            </a:r>
          </a:p>
        </p:txBody>
      </p:sp>
      <p:pic>
        <p:nvPicPr>
          <p:cNvPr id="7" name="Picture 6" descr="A diagram of a gas flow&#10;&#10;Description automatically generated">
            <a:extLst>
              <a:ext uri="{FF2B5EF4-FFF2-40B4-BE49-F238E27FC236}">
                <a16:creationId xmlns:a16="http://schemas.microsoft.com/office/drawing/2014/main" id="{300DD077-F3B9-4A76-0D92-F9EE55749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8" t="3241" r="3212" b="3072"/>
          <a:stretch/>
        </p:blipFill>
        <p:spPr>
          <a:xfrm>
            <a:off x="7981980" y="2169090"/>
            <a:ext cx="2851254" cy="2088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69CD9F-022B-D573-BDB3-2E6AEAAE848F}"/>
              </a:ext>
            </a:extLst>
          </p:cNvPr>
          <p:cNvGrpSpPr/>
          <p:nvPr/>
        </p:nvGrpSpPr>
        <p:grpSpPr>
          <a:xfrm>
            <a:off x="10835534" y="2130707"/>
            <a:ext cx="430010" cy="2147635"/>
            <a:chOff x="7997582" y="2080998"/>
            <a:chExt cx="699974" cy="2566020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EA2C243-AA03-FE0C-B598-4135D3B8F0B8}"/>
                </a:ext>
              </a:extLst>
            </p:cNvPr>
            <p:cNvSpPr/>
            <p:nvPr/>
          </p:nvSpPr>
          <p:spPr>
            <a:xfrm rot="5400000">
              <a:off x="7100870" y="3163835"/>
              <a:ext cx="2524430" cy="39397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Alquimia</a:t>
              </a:r>
              <a:r>
                <a:rPr lang="en-US" sz="1400" dirty="0"/>
                <a:t> interface</a:t>
              </a:r>
            </a:p>
          </p:txBody>
        </p:sp>
        <p:sp>
          <p:nvSpPr>
            <p:cNvPr id="48" name="Left-Right Arrow 47">
              <a:extLst>
                <a:ext uri="{FF2B5EF4-FFF2-40B4-BE49-F238E27FC236}">
                  <a16:creationId xmlns:a16="http://schemas.microsoft.com/office/drawing/2014/main" id="{5748993C-634D-3986-668F-952BF809F56B}"/>
                </a:ext>
              </a:extLst>
            </p:cNvPr>
            <p:cNvSpPr/>
            <p:nvPr/>
          </p:nvSpPr>
          <p:spPr>
            <a:xfrm>
              <a:off x="7997582" y="2080998"/>
              <a:ext cx="699974" cy="205522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-Right Arrow 48">
              <a:extLst>
                <a:ext uri="{FF2B5EF4-FFF2-40B4-BE49-F238E27FC236}">
                  <a16:creationId xmlns:a16="http://schemas.microsoft.com/office/drawing/2014/main" id="{3DB909F2-06E0-2451-3823-10F8EF1DEA5C}"/>
                </a:ext>
              </a:extLst>
            </p:cNvPr>
            <p:cNvSpPr/>
            <p:nvPr/>
          </p:nvSpPr>
          <p:spPr>
            <a:xfrm>
              <a:off x="7997582" y="4441496"/>
              <a:ext cx="699974" cy="205522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9F3083-9A98-4D54-0170-6A1E7BC5F104}"/>
              </a:ext>
            </a:extLst>
          </p:cNvPr>
          <p:cNvGrpSpPr/>
          <p:nvPr/>
        </p:nvGrpSpPr>
        <p:grpSpPr>
          <a:xfrm>
            <a:off x="11205685" y="1851560"/>
            <a:ext cx="512732" cy="2426782"/>
            <a:chOff x="7493000" y="1768006"/>
            <a:chExt cx="711555" cy="284700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6B39036-ACCA-6A66-2DEF-E8C9E4CAFBA5}"/>
                </a:ext>
              </a:extLst>
            </p:cNvPr>
            <p:cNvSpPr/>
            <p:nvPr/>
          </p:nvSpPr>
          <p:spPr>
            <a:xfrm>
              <a:off x="7556500" y="2090585"/>
              <a:ext cx="546100" cy="25244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EFDE82B-A48F-4F1A-5AD7-5DF7D3BD216C}"/>
                </a:ext>
              </a:extLst>
            </p:cNvPr>
            <p:cNvSpPr txBox="1"/>
            <p:nvPr/>
          </p:nvSpPr>
          <p:spPr>
            <a:xfrm rot="5400000">
              <a:off x="6903285" y="3092919"/>
              <a:ext cx="1877437" cy="51254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ELM soil column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5350B91-BD80-E8AF-0E26-1A776513B8D2}"/>
                </a:ext>
              </a:extLst>
            </p:cNvPr>
            <p:cNvGrpSpPr/>
            <p:nvPr/>
          </p:nvGrpSpPr>
          <p:grpSpPr>
            <a:xfrm>
              <a:off x="7493000" y="1768006"/>
              <a:ext cx="330193" cy="650866"/>
              <a:chOff x="7493000" y="1768006"/>
              <a:chExt cx="330193" cy="650866"/>
            </a:xfrm>
          </p:grpSpPr>
          <p:sp>
            <p:nvSpPr>
              <p:cNvPr id="3086" name="Arc 3085">
                <a:extLst>
                  <a:ext uri="{FF2B5EF4-FFF2-40B4-BE49-F238E27FC236}">
                    <a16:creationId xmlns:a16="http://schemas.microsoft.com/office/drawing/2014/main" id="{78E1FAEB-6269-0F1E-FF65-72D8F2559C56}"/>
                  </a:ext>
                </a:extLst>
              </p:cNvPr>
              <p:cNvSpPr/>
              <p:nvPr/>
            </p:nvSpPr>
            <p:spPr>
              <a:xfrm>
                <a:off x="7493000" y="1790700"/>
                <a:ext cx="15202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7" name="Arc 3086">
                <a:extLst>
                  <a:ext uri="{FF2B5EF4-FFF2-40B4-BE49-F238E27FC236}">
                    <a16:creationId xmlns:a16="http://schemas.microsoft.com/office/drawing/2014/main" id="{16A00644-DEAC-0063-805F-EEB9F8CFBE1F}"/>
                  </a:ext>
                </a:extLst>
              </p:cNvPr>
              <p:cNvSpPr/>
              <p:nvPr/>
            </p:nvSpPr>
            <p:spPr>
              <a:xfrm flipH="1">
                <a:off x="7671171" y="1806952"/>
                <a:ext cx="152022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8" name="Arc 3087">
                <a:extLst>
                  <a:ext uri="{FF2B5EF4-FFF2-40B4-BE49-F238E27FC236}">
                    <a16:creationId xmlns:a16="http://schemas.microsoft.com/office/drawing/2014/main" id="{7E068FB9-A411-D567-ADE4-9EF9770A6338}"/>
                  </a:ext>
                </a:extLst>
              </p:cNvPr>
              <p:cNvSpPr/>
              <p:nvPr/>
            </p:nvSpPr>
            <p:spPr>
              <a:xfrm flipH="1">
                <a:off x="7658535" y="1768006"/>
                <a:ext cx="6230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9" name="Arc 3088">
                <a:extLst>
                  <a:ext uri="{FF2B5EF4-FFF2-40B4-BE49-F238E27FC236}">
                    <a16:creationId xmlns:a16="http://schemas.microsoft.com/office/drawing/2014/main" id="{ED532E37-435F-932D-C833-4FA60F8AC81A}"/>
                  </a:ext>
                </a:extLst>
              </p:cNvPr>
              <p:cNvSpPr/>
              <p:nvPr/>
            </p:nvSpPr>
            <p:spPr>
              <a:xfrm>
                <a:off x="7570201" y="1768006"/>
                <a:ext cx="6230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EDA7BCD-42F7-BBEE-DBEB-12862734F515}"/>
                </a:ext>
              </a:extLst>
            </p:cNvPr>
            <p:cNvGrpSpPr/>
            <p:nvPr/>
          </p:nvGrpSpPr>
          <p:grpSpPr>
            <a:xfrm>
              <a:off x="7683681" y="1782154"/>
              <a:ext cx="330193" cy="650866"/>
              <a:chOff x="7493000" y="1768006"/>
              <a:chExt cx="330193" cy="650866"/>
            </a:xfrm>
          </p:grpSpPr>
          <p:sp>
            <p:nvSpPr>
              <p:cNvPr id="3082" name="Arc 3081">
                <a:extLst>
                  <a:ext uri="{FF2B5EF4-FFF2-40B4-BE49-F238E27FC236}">
                    <a16:creationId xmlns:a16="http://schemas.microsoft.com/office/drawing/2014/main" id="{F2D1E6F2-47CC-6B84-0593-A81716ACFDEB}"/>
                  </a:ext>
                </a:extLst>
              </p:cNvPr>
              <p:cNvSpPr/>
              <p:nvPr/>
            </p:nvSpPr>
            <p:spPr>
              <a:xfrm>
                <a:off x="7493000" y="1790700"/>
                <a:ext cx="15202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3" name="Arc 3082">
                <a:extLst>
                  <a:ext uri="{FF2B5EF4-FFF2-40B4-BE49-F238E27FC236}">
                    <a16:creationId xmlns:a16="http://schemas.microsoft.com/office/drawing/2014/main" id="{58224E9E-6DEC-9B4D-3238-C89A766F218D}"/>
                  </a:ext>
                </a:extLst>
              </p:cNvPr>
              <p:cNvSpPr/>
              <p:nvPr/>
            </p:nvSpPr>
            <p:spPr>
              <a:xfrm flipH="1">
                <a:off x="7671171" y="1806952"/>
                <a:ext cx="152022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4" name="Arc 3083">
                <a:extLst>
                  <a:ext uri="{FF2B5EF4-FFF2-40B4-BE49-F238E27FC236}">
                    <a16:creationId xmlns:a16="http://schemas.microsoft.com/office/drawing/2014/main" id="{E29AB051-E4DA-97A1-35FC-B59C45DE787D}"/>
                  </a:ext>
                </a:extLst>
              </p:cNvPr>
              <p:cNvSpPr/>
              <p:nvPr/>
            </p:nvSpPr>
            <p:spPr>
              <a:xfrm flipH="1">
                <a:off x="7658535" y="1768006"/>
                <a:ext cx="6230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5" name="Arc 3084">
                <a:extLst>
                  <a:ext uri="{FF2B5EF4-FFF2-40B4-BE49-F238E27FC236}">
                    <a16:creationId xmlns:a16="http://schemas.microsoft.com/office/drawing/2014/main" id="{4763771E-B146-69E0-1C32-00B31D4E340A}"/>
                  </a:ext>
                </a:extLst>
              </p:cNvPr>
              <p:cNvSpPr/>
              <p:nvPr/>
            </p:nvSpPr>
            <p:spPr>
              <a:xfrm>
                <a:off x="7570201" y="1768006"/>
                <a:ext cx="6230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ACD8919-166D-6247-8C75-50B14B9B9020}"/>
                </a:ext>
              </a:extLst>
            </p:cNvPr>
            <p:cNvGrpSpPr/>
            <p:nvPr/>
          </p:nvGrpSpPr>
          <p:grpSpPr>
            <a:xfrm>
              <a:off x="7772762" y="1770902"/>
              <a:ext cx="330193" cy="650866"/>
              <a:chOff x="7493000" y="1768006"/>
              <a:chExt cx="330193" cy="650866"/>
            </a:xfrm>
          </p:grpSpPr>
          <p:sp>
            <p:nvSpPr>
              <p:cNvPr id="3078" name="Arc 3077">
                <a:extLst>
                  <a:ext uri="{FF2B5EF4-FFF2-40B4-BE49-F238E27FC236}">
                    <a16:creationId xmlns:a16="http://schemas.microsoft.com/office/drawing/2014/main" id="{7A71038D-00C7-6426-DB95-D026CB4F91A6}"/>
                  </a:ext>
                </a:extLst>
              </p:cNvPr>
              <p:cNvSpPr/>
              <p:nvPr/>
            </p:nvSpPr>
            <p:spPr>
              <a:xfrm>
                <a:off x="7493000" y="1790700"/>
                <a:ext cx="15202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9" name="Arc 3078">
                <a:extLst>
                  <a:ext uri="{FF2B5EF4-FFF2-40B4-BE49-F238E27FC236}">
                    <a16:creationId xmlns:a16="http://schemas.microsoft.com/office/drawing/2014/main" id="{D43F55D5-08F5-7E78-19B3-ED9902E86274}"/>
                  </a:ext>
                </a:extLst>
              </p:cNvPr>
              <p:cNvSpPr/>
              <p:nvPr/>
            </p:nvSpPr>
            <p:spPr>
              <a:xfrm flipH="1">
                <a:off x="7671171" y="1806952"/>
                <a:ext cx="152022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0" name="Arc 3079">
                <a:extLst>
                  <a:ext uri="{FF2B5EF4-FFF2-40B4-BE49-F238E27FC236}">
                    <a16:creationId xmlns:a16="http://schemas.microsoft.com/office/drawing/2014/main" id="{897664AE-C14F-12C2-57B6-C32AED8E6D79}"/>
                  </a:ext>
                </a:extLst>
              </p:cNvPr>
              <p:cNvSpPr/>
              <p:nvPr/>
            </p:nvSpPr>
            <p:spPr>
              <a:xfrm flipH="1">
                <a:off x="7658535" y="1768006"/>
                <a:ext cx="6230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1" name="Arc 3080">
                <a:extLst>
                  <a:ext uri="{FF2B5EF4-FFF2-40B4-BE49-F238E27FC236}">
                    <a16:creationId xmlns:a16="http://schemas.microsoft.com/office/drawing/2014/main" id="{95411B89-F8DE-74FA-C7FB-4B7D32D7215C}"/>
                  </a:ext>
                </a:extLst>
              </p:cNvPr>
              <p:cNvSpPr/>
              <p:nvPr/>
            </p:nvSpPr>
            <p:spPr>
              <a:xfrm>
                <a:off x="7570201" y="1768006"/>
                <a:ext cx="6230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FDCF571-45F3-BAD5-687A-8EA3176E44B4}"/>
                </a:ext>
              </a:extLst>
            </p:cNvPr>
            <p:cNvGrpSpPr/>
            <p:nvPr/>
          </p:nvGrpSpPr>
          <p:grpSpPr>
            <a:xfrm>
              <a:off x="7874362" y="1783602"/>
              <a:ext cx="330193" cy="650866"/>
              <a:chOff x="7493000" y="1768006"/>
              <a:chExt cx="330193" cy="650866"/>
            </a:xfrm>
          </p:grpSpPr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6E4B1B06-D4C0-1AAA-8F29-648E0CCEF7FB}"/>
                  </a:ext>
                </a:extLst>
              </p:cNvPr>
              <p:cNvSpPr/>
              <p:nvPr/>
            </p:nvSpPr>
            <p:spPr>
              <a:xfrm>
                <a:off x="7493000" y="1790700"/>
                <a:ext cx="15202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id="{1DF12FE2-686A-D859-90E1-9886D7CCC6E1}"/>
                  </a:ext>
                </a:extLst>
              </p:cNvPr>
              <p:cNvSpPr/>
              <p:nvPr/>
            </p:nvSpPr>
            <p:spPr>
              <a:xfrm flipH="1">
                <a:off x="7671171" y="1806952"/>
                <a:ext cx="152022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2" name="Arc 3071">
                <a:extLst>
                  <a:ext uri="{FF2B5EF4-FFF2-40B4-BE49-F238E27FC236}">
                    <a16:creationId xmlns:a16="http://schemas.microsoft.com/office/drawing/2014/main" id="{2B604DB0-F816-A8B1-1D7B-040AF5D538B6}"/>
                  </a:ext>
                </a:extLst>
              </p:cNvPr>
              <p:cNvSpPr/>
              <p:nvPr/>
            </p:nvSpPr>
            <p:spPr>
              <a:xfrm flipH="1">
                <a:off x="7658535" y="1768006"/>
                <a:ext cx="6230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3" name="Arc 3072">
                <a:extLst>
                  <a:ext uri="{FF2B5EF4-FFF2-40B4-BE49-F238E27FC236}">
                    <a16:creationId xmlns:a16="http://schemas.microsoft.com/office/drawing/2014/main" id="{D542C3F6-5852-DC88-04E6-1FA092A1AC93}"/>
                  </a:ext>
                </a:extLst>
              </p:cNvPr>
              <p:cNvSpPr/>
              <p:nvPr/>
            </p:nvSpPr>
            <p:spPr>
              <a:xfrm>
                <a:off x="7570201" y="1768006"/>
                <a:ext cx="6230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C7EC390-72D9-992B-1E65-572996CFF977}"/>
                </a:ext>
              </a:extLst>
            </p:cNvPr>
            <p:cNvGrpSpPr/>
            <p:nvPr/>
          </p:nvGrpSpPr>
          <p:grpSpPr>
            <a:xfrm>
              <a:off x="7582262" y="1796302"/>
              <a:ext cx="330193" cy="650866"/>
              <a:chOff x="7493000" y="1768006"/>
              <a:chExt cx="330193" cy="650866"/>
            </a:xfrm>
          </p:grpSpPr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BE1B0CF4-5E29-BFD6-3D85-B18EE40BD04E}"/>
                  </a:ext>
                </a:extLst>
              </p:cNvPr>
              <p:cNvSpPr/>
              <p:nvPr/>
            </p:nvSpPr>
            <p:spPr>
              <a:xfrm>
                <a:off x="7493000" y="1790700"/>
                <a:ext cx="15202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c 58">
                <a:extLst>
                  <a:ext uri="{FF2B5EF4-FFF2-40B4-BE49-F238E27FC236}">
                    <a16:creationId xmlns:a16="http://schemas.microsoft.com/office/drawing/2014/main" id="{2A87B611-1F1A-751C-59DB-0B8171979D7E}"/>
                  </a:ext>
                </a:extLst>
              </p:cNvPr>
              <p:cNvSpPr/>
              <p:nvPr/>
            </p:nvSpPr>
            <p:spPr>
              <a:xfrm flipH="1">
                <a:off x="7671171" y="1806952"/>
                <a:ext cx="152022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BAAEBF3B-F4EB-CC30-5499-029514CF4893}"/>
                  </a:ext>
                </a:extLst>
              </p:cNvPr>
              <p:cNvSpPr/>
              <p:nvPr/>
            </p:nvSpPr>
            <p:spPr>
              <a:xfrm flipH="1">
                <a:off x="7658535" y="1768006"/>
                <a:ext cx="6230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00B18656-1387-D4D0-82C6-0BF9816F067D}"/>
                  </a:ext>
                </a:extLst>
              </p:cNvPr>
              <p:cNvSpPr/>
              <p:nvPr/>
            </p:nvSpPr>
            <p:spPr>
              <a:xfrm>
                <a:off x="7570201" y="1768006"/>
                <a:ext cx="62303" cy="611920"/>
              </a:xfrm>
              <a:prstGeom prst="arc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90" name="Picture 3089">
            <a:extLst>
              <a:ext uri="{FF2B5EF4-FFF2-40B4-BE49-F238E27FC236}">
                <a16:creationId xmlns:a16="http://schemas.microsoft.com/office/drawing/2014/main" id="{11188D6E-51CE-C7C1-DE77-9848E788FA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24" r="15385" b="75331"/>
          <a:stretch/>
        </p:blipFill>
        <p:spPr>
          <a:xfrm>
            <a:off x="7924122" y="760543"/>
            <a:ext cx="2925238" cy="1381724"/>
          </a:xfrm>
          <a:prstGeom prst="rect">
            <a:avLst/>
          </a:prstGeom>
        </p:spPr>
      </p:pic>
      <p:sp>
        <p:nvSpPr>
          <p:cNvPr id="3091" name="Bent Arrow 3090">
            <a:extLst>
              <a:ext uri="{FF2B5EF4-FFF2-40B4-BE49-F238E27FC236}">
                <a16:creationId xmlns:a16="http://schemas.microsoft.com/office/drawing/2014/main" id="{CCDE10E1-7D8B-F90F-E97D-98E5B85BC498}"/>
              </a:ext>
            </a:extLst>
          </p:cNvPr>
          <p:cNvSpPr/>
          <p:nvPr/>
        </p:nvSpPr>
        <p:spPr>
          <a:xfrm rot="5400000">
            <a:off x="10905736" y="1133195"/>
            <a:ext cx="657480" cy="711112"/>
          </a:xfrm>
          <a:prstGeom prst="bentArrow">
            <a:avLst>
              <a:gd name="adj1" fmla="val 15297"/>
              <a:gd name="adj2" fmla="val 193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92" name="Picture 3091" descr="A screenshot of a graph&#10;&#10;Description automatically generated">
            <a:extLst>
              <a:ext uri="{FF2B5EF4-FFF2-40B4-BE49-F238E27FC236}">
                <a16:creationId xmlns:a16="http://schemas.microsoft.com/office/drawing/2014/main" id="{90C19AE3-CE10-22CC-D095-9FE88DC1D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5190"/>
          <a:stretch/>
        </p:blipFill>
        <p:spPr>
          <a:xfrm>
            <a:off x="8434574" y="4305487"/>
            <a:ext cx="3027474" cy="1140666"/>
          </a:xfrm>
          <a:prstGeom prst="rect">
            <a:avLst/>
          </a:prstGeom>
        </p:spPr>
      </p:pic>
      <p:sp>
        <p:nvSpPr>
          <p:cNvPr id="3093" name="Bent Arrow 3092">
            <a:extLst>
              <a:ext uri="{FF2B5EF4-FFF2-40B4-BE49-F238E27FC236}">
                <a16:creationId xmlns:a16="http://schemas.microsoft.com/office/drawing/2014/main" id="{F5CE93D6-78A9-517E-A361-543ACA60D8D9}"/>
              </a:ext>
            </a:extLst>
          </p:cNvPr>
          <p:cNvSpPr/>
          <p:nvPr/>
        </p:nvSpPr>
        <p:spPr>
          <a:xfrm flipV="1">
            <a:off x="8020434" y="4337715"/>
            <a:ext cx="430011" cy="69300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94" name="Rectangle 9">
            <a:extLst>
              <a:ext uri="{FF2B5EF4-FFF2-40B4-BE49-F238E27FC236}">
                <a16:creationId xmlns:a16="http://schemas.microsoft.com/office/drawing/2014/main" id="{18735000-66EA-0B0E-60A5-0FC8700F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338" y="5416593"/>
            <a:ext cx="45346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C1D1E"/>
                </a:solidFill>
                <a:effectLst/>
                <a:latin typeface="+mn-lt"/>
              </a:rPr>
              <a:t>(Top) 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C1D1E"/>
                </a:solidFill>
                <a:effectLst/>
                <a:latin typeface="+mn-lt"/>
              </a:rPr>
              <a:t>Simulated tidal water levels in ELM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C1D1E"/>
                </a:solidFill>
                <a:effectLst/>
                <a:latin typeface="+mn-lt"/>
              </a:rPr>
              <a:t>(Middle)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C1D1E"/>
                </a:solidFill>
                <a:effectLst/>
                <a:latin typeface="+mn-lt"/>
              </a:rPr>
              <a:t> Biogeochemical reaction network </a:t>
            </a:r>
            <a:r>
              <a:rPr lang="en-US" altLang="en-US" sz="1200" dirty="0">
                <a:solidFill>
                  <a:srgbClr val="1C1D1E"/>
                </a:solidFill>
                <a:latin typeface="+mn-lt"/>
              </a:rPr>
              <a:t>integrated into the ELM subsurface </a:t>
            </a:r>
            <a:r>
              <a:rPr lang="en-US" altLang="en-US" sz="1200" b="1" dirty="0">
                <a:solidFill>
                  <a:srgbClr val="1C1D1E"/>
                </a:solidFill>
                <a:latin typeface="+mn-lt"/>
              </a:rPr>
              <a:t>(Bottom)</a:t>
            </a:r>
            <a:r>
              <a:rPr lang="en-US" altLang="en-US" sz="1200" dirty="0">
                <a:solidFill>
                  <a:srgbClr val="1C1D1E"/>
                </a:solidFill>
                <a:latin typeface="+mn-lt"/>
              </a:rPr>
              <a:t> Reduced methane emissions from saline tidal influence (red) compared to freshwater (blue)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9923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017 BER Transition briefing MRR 02102017 Gary Tris Todd.pptx" id="{950876FA-45CC-4CBB-8EB8-94848769055F}" vid="{E060FB21-235D-4E61-AB69-C8AF0AE30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E2EA1CCEDFE42ABC93D9292C873B0" ma:contentTypeVersion="15" ma:contentTypeDescription="Create a new document." ma:contentTypeScope="" ma:versionID="d0e421adeeb29216af584de8cfaaa04a">
  <xsd:schema xmlns:xsd="http://www.w3.org/2001/XMLSchema" xmlns:xs="http://www.w3.org/2001/XMLSchema" xmlns:p="http://schemas.microsoft.com/office/2006/metadata/properties" xmlns:ns2="c984396b-6b2b-4702-b0ed-ddd4650c9569" xmlns:ns3="df1a08c3-14da-4669-a81b-4822034d70c2" xmlns:ns4="5cece13e-3376-4417-9525-be60b11a89a8" targetNamespace="http://schemas.microsoft.com/office/2006/metadata/properties" ma:root="true" ma:fieldsID="2635d5d37e702e062bf6f3db5e2ece6e" ns2:_="" ns3:_="" ns4:_="">
    <xsd:import namespace="c984396b-6b2b-4702-b0ed-ddd4650c9569"/>
    <xsd:import namespace="df1a08c3-14da-4669-a81b-4822034d70c2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4396b-6b2b-4702-b0ed-ddd4650c95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a08c3-14da-4669-a81b-4822034d7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dbef186-2c9c-465c-b98c-3ee97403fb82}" ma:internalName="TaxCatchAll" ma:showField="CatchAllData" ma:web="c984396b-6b2b-4702-b0ed-ddd4650c9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1a08c3-14da-4669-a81b-4822034d70c2">
      <Terms xmlns="http://schemas.microsoft.com/office/infopath/2007/PartnerControls"/>
    </lcf76f155ced4ddcb4097134ff3c332f>
    <TaxCatchAll xmlns="5cece13e-3376-4417-9525-be60b11a89a8" xsi:nil="true"/>
  </documentManagement>
</p:properties>
</file>

<file path=customXml/itemProps1.xml><?xml version="1.0" encoding="utf-8"?>
<ds:datastoreItem xmlns:ds="http://schemas.openxmlformats.org/officeDocument/2006/customXml" ds:itemID="{426A0052-45CF-4915-8A3A-5A80A05D3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4396b-6b2b-4702-b0ed-ddd4650c9569"/>
    <ds:schemaRef ds:uri="df1a08c3-14da-4669-a81b-4822034d70c2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65C4C2-4478-4D9E-A6A1-E2DBA1C29A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913A82-260E-4EE4-B3B5-558A6A351E7F}">
  <ds:schemaRefs>
    <ds:schemaRef ds:uri="5cece13e-3376-4417-9525-be60b11a89a8"/>
    <ds:schemaRef ds:uri="http://purl.org/dc/terms/"/>
    <ds:schemaRef ds:uri="http://purl.org/dc/dcmitype/"/>
    <ds:schemaRef ds:uri="http://schemas.openxmlformats.org/package/2006/metadata/core-properties"/>
    <ds:schemaRef ds:uri="df1a08c3-14da-4669-a81b-4822034d70c2"/>
    <ds:schemaRef ds:uri="http://purl.org/dc/elements/1.1/"/>
    <ds:schemaRef ds:uri="http://schemas.microsoft.com/office/2006/metadata/properties"/>
    <ds:schemaRef ds:uri="http://schemas.microsoft.com/office/2006/documentManagement/types"/>
    <ds:schemaRef ds:uri="c984396b-6b2b-4702-b0ed-ddd4650c9569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 template</Template>
  <TotalTime>2997</TotalTime>
  <Words>260</Words>
  <Application>Microsoft Macintosh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Times New Roman</vt:lpstr>
      <vt:lpstr>1_Office Theme</vt:lpstr>
      <vt:lpstr>PowerPoint Presentation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Tristram</dc:creator>
  <cp:lastModifiedBy>Sulman, Benjamin</cp:lastModifiedBy>
  <cp:revision>137</cp:revision>
  <cp:lastPrinted>2022-03-28T16:23:10Z</cp:lastPrinted>
  <dcterms:created xsi:type="dcterms:W3CDTF">2019-02-27T15:57:00Z</dcterms:created>
  <dcterms:modified xsi:type="dcterms:W3CDTF">2024-05-17T16:33:15Z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0x01010007EE2EA1CCEDFE42ABC93D9292C873B0</vt:lpwstr>
  </property>
  <property fmtid="{D5CDD505-2E9C-101B-9397-08002B2CF9AE}" pid="3" name="MediaServiceImageTags">
    <vt:lpwstr/>
  </property>
</Properties>
</file>