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25"/>
    <p:restoredTop sz="96327"/>
  </p:normalViewPr>
  <p:slideViewPr>
    <p:cSldViewPr snapToGrid="0" snapToObjects="1">
      <p:cViewPr varScale="1">
        <p:scale>
          <a:sx n="128" d="100"/>
          <a:sy n="128" d="100"/>
        </p:scale>
        <p:origin x="9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0BBF-0FB6-4D6F-1C67-9D0A9A287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2081E-4B09-C557-0CD7-7DE7DB0DB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F46C2-5573-FA5B-1403-4D044CB5FB58}"/>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0C99863A-1718-2BB9-5E65-9FB1C2F21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27A51-5ED7-23F9-D7E5-79C697807D4B}"/>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49045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E4FA-3AD7-74F7-BE76-6308429DF4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ABEEF-1DAA-066E-58A9-A6A06A1BC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B68D4-1F75-E05B-EFE2-7BC90D8EDA57}"/>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2ACD6247-1FEF-91F6-22EA-0AFD4DC82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8936F-CF78-D409-8553-E04BEDA82FA7}"/>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329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2050FC-8D06-902B-C14E-7E7D36B9B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F4A0D6-83B1-5D79-BEBF-E84EAA2C4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3955D-BF4D-8457-786E-DCB8E35EC596}"/>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FFBEAB15-2A24-46BE-E3C2-D98674239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A3977-6B6C-1DF9-3915-2A4BC0B25253}"/>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0678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46E8-9218-8923-0B24-B453E8A96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51482-3636-1AF8-040D-F693C83BA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DFFE3-91AB-5FDF-8E8B-BD2AE85A1DEB}"/>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4A19537F-D05C-E5A7-193D-1D87E66B2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6033F-0D68-66BA-3757-6EBA9BD524F8}"/>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36494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2AC6-7661-2748-F902-47B203EF8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C20B9-2494-AE35-9B62-81AD68413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1F096-9AE5-E117-81FA-B22C0FD0D189}"/>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DF7F7975-F3FE-861A-0A6F-943882572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8ABE5-29A1-C0B8-E40C-B9C8A51C8A4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4364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E615-D389-6F0F-2A08-3814A9EE6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49683-196A-E204-9B15-1B9E810CB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F0C58-85D9-3954-C4B5-7FB71F2DC2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DE3C8-A3E3-E45D-B8A9-BC29D4BEEEF8}"/>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6" name="Footer Placeholder 5">
            <a:extLst>
              <a:ext uri="{FF2B5EF4-FFF2-40B4-BE49-F238E27FC236}">
                <a16:creationId xmlns:a16="http://schemas.microsoft.com/office/drawing/2014/main" id="{C1D85F6F-BE19-D3E0-8978-66655B10E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665FB-DB28-B9E7-45E8-4D82F9CAE23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82336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68FC-8091-2884-E61F-615D6647D7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46C787-AE3E-9C67-CCFF-D451AA282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835D2B-4B1D-31BC-C4C6-D3154C57BB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1AD00-A7B4-53DC-0222-A58BF3FCF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C5F52-B081-4ED7-6B56-2333F4D33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305BDC-BC49-137B-68E9-3886BE51AF79}"/>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8" name="Footer Placeholder 7">
            <a:extLst>
              <a:ext uri="{FF2B5EF4-FFF2-40B4-BE49-F238E27FC236}">
                <a16:creationId xmlns:a16="http://schemas.microsoft.com/office/drawing/2014/main" id="{A6517966-662D-3AFD-997D-F86896FA3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1A0380-988F-85BD-702C-3685204075CF}"/>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5352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92EA-E35E-5381-B2EA-6E21875BC7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4E228-E7D4-A92B-FFD6-3929574BED40}"/>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4" name="Footer Placeholder 3">
            <a:extLst>
              <a:ext uri="{FF2B5EF4-FFF2-40B4-BE49-F238E27FC236}">
                <a16:creationId xmlns:a16="http://schemas.microsoft.com/office/drawing/2014/main" id="{1DC47854-2788-6877-CA2F-CC00F3A08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2B1A9F-1A63-160D-AFEA-9129D753CE4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22003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FA960-0678-FC0E-F22D-47584F71047F}"/>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3" name="Footer Placeholder 2">
            <a:extLst>
              <a:ext uri="{FF2B5EF4-FFF2-40B4-BE49-F238E27FC236}">
                <a16:creationId xmlns:a16="http://schemas.microsoft.com/office/drawing/2014/main" id="{83858446-63D0-9565-BF40-775BFC592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02A339-05EA-133F-8B1B-757708C7D8E0}"/>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17064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7197-4810-6296-E506-F083B81D3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D8719-979C-B746-029D-EEB5CA751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79D98-C3C5-16C3-7E01-9A5DFE7D3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26BAA-C080-8ECE-0C64-64DB7040F344}"/>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6" name="Footer Placeholder 5">
            <a:extLst>
              <a:ext uri="{FF2B5EF4-FFF2-40B4-BE49-F238E27FC236}">
                <a16:creationId xmlns:a16="http://schemas.microsoft.com/office/drawing/2014/main" id="{CB1C29E4-CAE1-9EC7-89A7-D23A19A38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A17E8-A09E-73DE-9A56-CE0A6EAD31B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67107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E2FA-EC3A-1D9F-5A15-0EA5A323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658126-742D-6A01-C068-879B63B7D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BA533-8462-2600-BCA3-44E513434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E9168-3478-5C90-EA20-31405DC9ADBF}"/>
              </a:ext>
            </a:extLst>
          </p:cNvPr>
          <p:cNvSpPr>
            <a:spLocks noGrp="1"/>
          </p:cNvSpPr>
          <p:nvPr>
            <p:ph type="dt" sz="half" idx="10"/>
          </p:nvPr>
        </p:nvSpPr>
        <p:spPr/>
        <p:txBody>
          <a:bodyPr/>
          <a:lstStyle/>
          <a:p>
            <a:fld id="{48B80EAC-DF15-384D-A3ED-C70226F16477}" type="datetimeFigureOut">
              <a:rPr lang="en-US" smtClean="0"/>
              <a:t>5/24/23</a:t>
            </a:fld>
            <a:endParaRPr lang="en-US"/>
          </a:p>
        </p:txBody>
      </p:sp>
      <p:sp>
        <p:nvSpPr>
          <p:cNvPr id="6" name="Footer Placeholder 5">
            <a:extLst>
              <a:ext uri="{FF2B5EF4-FFF2-40B4-BE49-F238E27FC236}">
                <a16:creationId xmlns:a16="http://schemas.microsoft.com/office/drawing/2014/main" id="{BDDC0D3B-F411-BA17-844C-A753365EC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0AEFF-A453-A6C7-F53A-2801DECBF2E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67863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3C2A0-7BD1-1D7F-7A11-9AA3897A8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4BC269-860A-A283-DB59-F01D57555D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FE6F8-DF8C-59E8-FDDC-E0A4C808E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80EAC-DF15-384D-A3ED-C70226F16477}" type="datetimeFigureOut">
              <a:rPr lang="en-US" smtClean="0"/>
              <a:t>5/24/23</a:t>
            </a:fld>
            <a:endParaRPr lang="en-US"/>
          </a:p>
        </p:txBody>
      </p:sp>
      <p:sp>
        <p:nvSpPr>
          <p:cNvPr id="5" name="Footer Placeholder 4">
            <a:extLst>
              <a:ext uri="{FF2B5EF4-FFF2-40B4-BE49-F238E27FC236}">
                <a16:creationId xmlns:a16="http://schemas.microsoft.com/office/drawing/2014/main" id="{5F39A3D5-A6E4-D95E-5039-4217EA598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5CF5C6-D5FB-9AFE-B671-342D3E576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63E02-1428-D24F-8C65-B108FEE5C1FE}" type="slidenum">
              <a:rPr lang="en-US" smtClean="0"/>
              <a:t>‹#›</a:t>
            </a:fld>
            <a:endParaRPr lang="en-US"/>
          </a:p>
        </p:txBody>
      </p:sp>
    </p:spTree>
    <p:extLst>
      <p:ext uri="{BB962C8B-B14F-4D97-AF65-F5344CB8AC3E}">
        <p14:creationId xmlns:p14="http://schemas.microsoft.com/office/powerpoint/2010/main" val="327453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A07777-D861-F878-4A34-C9A9C96A876F}"/>
              </a:ext>
            </a:extLst>
          </p:cNvPr>
          <p:cNvSpPr/>
          <p:nvPr/>
        </p:nvSpPr>
        <p:spPr>
          <a:xfrm>
            <a:off x="-30480" y="6182139"/>
            <a:ext cx="12252960" cy="685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12" tIns="40806" rIns="81612" bIns="40806" rtlCol="0" anchor="ctr"/>
          <a:lstStyle/>
          <a:p>
            <a:pPr algn="ctr"/>
            <a:endParaRPr lang="en-US" dirty="0"/>
          </a:p>
        </p:txBody>
      </p:sp>
      <p:pic>
        <p:nvPicPr>
          <p:cNvPr id="8" name="Picture 7">
            <a:extLst>
              <a:ext uri="{FF2B5EF4-FFF2-40B4-BE49-F238E27FC236}">
                <a16:creationId xmlns:a16="http://schemas.microsoft.com/office/drawing/2014/main" id="{639F5B91-C565-1060-16F5-6F656993BF39}"/>
              </a:ext>
            </a:extLst>
          </p:cNvPr>
          <p:cNvPicPr>
            <a:picLocks noChangeAspect="1"/>
          </p:cNvPicPr>
          <p:nvPr/>
        </p:nvPicPr>
        <p:blipFill>
          <a:blip r:embed="rId2"/>
          <a:stretch>
            <a:fillRect/>
          </a:stretch>
        </p:blipFill>
        <p:spPr>
          <a:xfrm>
            <a:off x="8419868" y="6312528"/>
            <a:ext cx="3715721" cy="438912"/>
          </a:xfrm>
          <a:prstGeom prst="rect">
            <a:avLst/>
          </a:prstGeom>
        </p:spPr>
      </p:pic>
      <p:pic>
        <p:nvPicPr>
          <p:cNvPr id="4" name="Picture 3">
            <a:extLst>
              <a:ext uri="{FF2B5EF4-FFF2-40B4-BE49-F238E27FC236}">
                <a16:creationId xmlns:a16="http://schemas.microsoft.com/office/drawing/2014/main" id="{8BA8C75B-8D3B-2482-769D-2C0644654385}"/>
              </a:ext>
            </a:extLst>
          </p:cNvPr>
          <p:cNvPicPr>
            <a:picLocks noChangeAspect="1"/>
          </p:cNvPicPr>
          <p:nvPr/>
        </p:nvPicPr>
        <p:blipFill>
          <a:blip r:embed="rId3"/>
          <a:stretch>
            <a:fillRect/>
          </a:stretch>
        </p:blipFill>
        <p:spPr>
          <a:xfrm>
            <a:off x="750720" y="6201713"/>
            <a:ext cx="637121" cy="640080"/>
          </a:xfrm>
          <a:prstGeom prst="rect">
            <a:avLst/>
          </a:prstGeom>
        </p:spPr>
      </p:pic>
      <p:pic>
        <p:nvPicPr>
          <p:cNvPr id="5" name="Picture 4">
            <a:extLst>
              <a:ext uri="{FF2B5EF4-FFF2-40B4-BE49-F238E27FC236}">
                <a16:creationId xmlns:a16="http://schemas.microsoft.com/office/drawing/2014/main" id="{3AC9BBE5-C95E-2E47-3D05-B858F1B91B72}"/>
              </a:ext>
            </a:extLst>
          </p:cNvPr>
          <p:cNvPicPr>
            <a:picLocks noChangeAspect="1"/>
          </p:cNvPicPr>
          <p:nvPr/>
        </p:nvPicPr>
        <p:blipFill>
          <a:blip r:embed="rId4"/>
          <a:stretch>
            <a:fillRect/>
          </a:stretch>
        </p:blipFill>
        <p:spPr>
          <a:xfrm>
            <a:off x="1458401" y="6201713"/>
            <a:ext cx="640080" cy="640080"/>
          </a:xfrm>
          <a:prstGeom prst="rect">
            <a:avLst/>
          </a:prstGeom>
        </p:spPr>
      </p:pic>
      <p:pic>
        <p:nvPicPr>
          <p:cNvPr id="6" name="Picture 5">
            <a:extLst>
              <a:ext uri="{FF2B5EF4-FFF2-40B4-BE49-F238E27FC236}">
                <a16:creationId xmlns:a16="http://schemas.microsoft.com/office/drawing/2014/main" id="{37983DD8-23C2-7ED9-8B6D-77E635DF53CD}"/>
              </a:ext>
            </a:extLst>
          </p:cNvPr>
          <p:cNvPicPr>
            <a:picLocks noChangeAspect="1"/>
          </p:cNvPicPr>
          <p:nvPr/>
        </p:nvPicPr>
        <p:blipFill>
          <a:blip r:embed="rId5"/>
          <a:stretch>
            <a:fillRect/>
          </a:stretch>
        </p:blipFill>
        <p:spPr>
          <a:xfrm>
            <a:off x="40080" y="6201713"/>
            <a:ext cx="640080" cy="640080"/>
          </a:xfrm>
          <a:prstGeom prst="rect">
            <a:avLst/>
          </a:prstGeom>
        </p:spPr>
      </p:pic>
      <p:sp>
        <p:nvSpPr>
          <p:cNvPr id="9" name="TextBox 8">
            <a:extLst>
              <a:ext uri="{FF2B5EF4-FFF2-40B4-BE49-F238E27FC236}">
                <a16:creationId xmlns:a16="http://schemas.microsoft.com/office/drawing/2014/main" id="{47690992-0D8D-8510-681D-402D4284B3F3}"/>
              </a:ext>
            </a:extLst>
          </p:cNvPr>
          <p:cNvSpPr txBox="1"/>
          <p:nvPr/>
        </p:nvSpPr>
        <p:spPr>
          <a:xfrm>
            <a:off x="30567" y="-4238"/>
            <a:ext cx="7761709" cy="1077218"/>
          </a:xfrm>
          <a:prstGeom prst="rect">
            <a:avLst/>
          </a:prstGeom>
          <a:noFill/>
        </p:spPr>
        <p:txBody>
          <a:bodyPr wrap="square" rtlCol="0">
            <a:spAutoFit/>
          </a:bodyPr>
          <a:lstStyle/>
          <a:p>
            <a:r>
              <a:rPr lang="en-US" sz="3200" dirty="0">
                <a:solidFill>
                  <a:schemeClr val="accent1">
                    <a:lumMod val="50000"/>
                  </a:schemeClr>
                </a:solidFill>
                <a:latin typeface="Impact" panose="020B0806030902050204" pitchFamily="34" charset="0"/>
              </a:rPr>
              <a:t>Megadroughts in the Common Era and the Anthropocene</a:t>
            </a:r>
          </a:p>
        </p:txBody>
      </p:sp>
      <p:sp>
        <p:nvSpPr>
          <p:cNvPr id="10" name="TextBox 9">
            <a:extLst>
              <a:ext uri="{FF2B5EF4-FFF2-40B4-BE49-F238E27FC236}">
                <a16:creationId xmlns:a16="http://schemas.microsoft.com/office/drawing/2014/main" id="{14B84544-2FF1-0FB4-8FD4-C56D5FF1A475}"/>
              </a:ext>
            </a:extLst>
          </p:cNvPr>
          <p:cNvSpPr txBox="1"/>
          <p:nvPr/>
        </p:nvSpPr>
        <p:spPr>
          <a:xfrm>
            <a:off x="30567" y="1072975"/>
            <a:ext cx="6320536" cy="646331"/>
          </a:xfrm>
          <a:prstGeom prst="rect">
            <a:avLst/>
          </a:prstGeom>
          <a:noFill/>
          <a:ln w="19050">
            <a:solidFill>
              <a:schemeClr val="accent1">
                <a:lumMod val="50000"/>
              </a:schemeClr>
            </a:solidFill>
          </a:ln>
        </p:spPr>
        <p:txBody>
          <a:bodyPr wrap="square" rtlCol="0">
            <a:spAutoFit/>
          </a:bodyPr>
          <a:lstStyle/>
          <a:p>
            <a:r>
              <a:rPr lang="en-US" dirty="0">
                <a:latin typeface="Arial" panose="020B0604020202020204" pitchFamily="34" charset="0"/>
                <a:cs typeface="Arial" panose="020B0604020202020204" pitchFamily="34" charset="0"/>
              </a:rPr>
              <a:t>Cook, B. I., Smerdon, J. E., Cook, E. R., et al., 2022, </a:t>
            </a:r>
            <a:r>
              <a:rPr lang="en-US" i="1" dirty="0">
                <a:latin typeface="Arial" panose="020B0604020202020204" pitchFamily="34" charset="0"/>
                <a:cs typeface="Arial" panose="020B0604020202020204" pitchFamily="34" charset="0"/>
              </a:rPr>
              <a:t>Nature Reviews Earth and Environment</a:t>
            </a:r>
            <a:r>
              <a:rPr lang="en-US" i="1">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3, 741-757.</a:t>
            </a:r>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1FBAB8D-F9BC-9FDD-7558-BED83C78CB02}"/>
              </a:ext>
            </a:extLst>
          </p:cNvPr>
          <p:cNvCxnSpPr/>
          <p:nvPr/>
        </p:nvCxnSpPr>
        <p:spPr>
          <a:xfrm>
            <a:off x="7883159" y="773179"/>
            <a:ext cx="0" cy="463579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FCC075-A36F-9B0A-C82A-6877AD725237}"/>
              </a:ext>
            </a:extLst>
          </p:cNvPr>
          <p:cNvSpPr txBox="1"/>
          <p:nvPr/>
        </p:nvSpPr>
        <p:spPr>
          <a:xfrm>
            <a:off x="7883157" y="3531201"/>
            <a:ext cx="4339323" cy="2308324"/>
          </a:xfrm>
          <a:prstGeom prst="rect">
            <a:avLst/>
          </a:prstGeom>
          <a:noFill/>
        </p:spPr>
        <p:txBody>
          <a:bodyPr wrap="square" rtlCol="0">
            <a:spAutoFit/>
          </a:bodyPr>
          <a:lstStyle/>
          <a:p>
            <a:pPr algn="just"/>
            <a:r>
              <a:rPr lang="en-US" sz="1200" b="1" dirty="0">
                <a:latin typeface="Arial" panose="020B0604020202020204" pitchFamily="34" charset="0"/>
                <a:cs typeface="Arial" panose="020B0604020202020204" pitchFamily="34" charset="0"/>
              </a:rPr>
              <a:t>Figure</a:t>
            </a:r>
            <a:r>
              <a:rPr lang="en-US" sz="1200" dirty="0">
                <a:latin typeface="Arial" panose="020B0604020202020204" pitchFamily="34" charset="0"/>
                <a:cs typeface="Arial" panose="020B0604020202020204" pitchFamily="34" charset="0"/>
              </a:rPr>
              <a:t>. Megadroughts have occurred on every continent outside of Antarctica during the Common Era. In some regions, these were isolated events (Central Asia), while other regions experienced extended, centennial-scale periods of recurrent megadrought activity (Western North America, Chile and Argentina). Megadroughts had documented impacts on human societies in Western North America, Central America, and Northern China. Megadroughts are an intrinsic part of natural hydroclimate variability during the Common Era, affecting regions on every continent outside of Antarctica, with often large effects on ecosystems and societies.</a:t>
            </a:r>
          </a:p>
        </p:txBody>
      </p:sp>
      <p:sp>
        <p:nvSpPr>
          <p:cNvPr id="16" name="TextBox 15">
            <a:extLst>
              <a:ext uri="{FF2B5EF4-FFF2-40B4-BE49-F238E27FC236}">
                <a16:creationId xmlns:a16="http://schemas.microsoft.com/office/drawing/2014/main" id="{4460C1CC-2016-7A4C-31C5-2CB42DE02961}"/>
              </a:ext>
            </a:extLst>
          </p:cNvPr>
          <p:cNvSpPr txBox="1"/>
          <p:nvPr/>
        </p:nvSpPr>
        <p:spPr>
          <a:xfrm>
            <a:off x="30567" y="1722468"/>
            <a:ext cx="8052792" cy="1261884"/>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Objective</a:t>
            </a:r>
            <a:endParaRPr lang="en-US" dirty="0">
              <a:solidFill>
                <a:schemeClr val="accent1">
                  <a:lumMod val="50000"/>
                </a:schemeClr>
              </a:solidFill>
              <a:latin typeface="Impact" panose="020B0806030902050204" pitchFamily="34" charset="0"/>
            </a:endParaRPr>
          </a:p>
          <a:p>
            <a:r>
              <a:rPr lang="en-US" sz="1300" dirty="0">
                <a:latin typeface="Arial" panose="020B0604020202020204" pitchFamily="34" charset="0"/>
                <a:cs typeface="Arial" panose="020B0604020202020204" pitchFamily="34" charset="0"/>
              </a:rPr>
              <a:t>Exceptional drought events, known as megadroughts, have caused major ecological and societal disturbances in the past. While most megadrought research has focused on North America, the concept has gained increased international attention in recent years. However, several knowledge gaps currently undermine confidence in our understanding of past and future megadroughts, which we address detail.</a:t>
            </a:r>
          </a:p>
        </p:txBody>
      </p:sp>
      <p:sp>
        <p:nvSpPr>
          <p:cNvPr id="17" name="TextBox 16">
            <a:extLst>
              <a:ext uri="{FF2B5EF4-FFF2-40B4-BE49-F238E27FC236}">
                <a16:creationId xmlns:a16="http://schemas.microsoft.com/office/drawing/2014/main" id="{15EEDA3A-540D-F75D-6202-E5E6E8EB24D3}"/>
              </a:ext>
            </a:extLst>
          </p:cNvPr>
          <p:cNvSpPr txBox="1"/>
          <p:nvPr/>
        </p:nvSpPr>
        <p:spPr>
          <a:xfrm>
            <a:off x="30568" y="2937504"/>
            <a:ext cx="7761707" cy="1677382"/>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Approach</a:t>
            </a:r>
            <a:endParaRPr lang="en-US" dirty="0">
              <a:solidFill>
                <a:schemeClr val="accent1">
                  <a:lumMod val="50000"/>
                </a:schemeClr>
              </a:solidFill>
              <a:latin typeface="Impact" panose="020B0806030902050204" pitchFamily="34" charset="0"/>
            </a:endParaRPr>
          </a:p>
          <a:p>
            <a:r>
              <a:rPr lang="en-US" sz="1300" dirty="0">
                <a:latin typeface="Arial" panose="020B0604020202020204" pitchFamily="34" charset="0"/>
                <a:cs typeface="Arial" panose="020B0604020202020204" pitchFamily="34" charset="0"/>
              </a:rPr>
              <a:t>We discuss shared causes and features of Common-Era and future megadroughts. Paleoclimate reconstructions spanning the Common Era document the occurrence of megadroughts on every continent, save Antarctica. Anthropogenic climate change has already contributed to recent megadroughts and will likely increase future megadrought risk and severity in many regions. Future megadroughts will be differentiated from past events through higher temperatures, which act as the main driver of increased risk and severity in climate projections.</a:t>
            </a:r>
            <a:r>
              <a:rPr lang="en-US" sz="1400"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80942F2D-9CC6-F276-06AC-7B30BC1C368E}"/>
              </a:ext>
            </a:extLst>
          </p:cNvPr>
          <p:cNvSpPr txBox="1"/>
          <p:nvPr/>
        </p:nvSpPr>
        <p:spPr>
          <a:xfrm>
            <a:off x="30568" y="4603356"/>
            <a:ext cx="7761706" cy="1461939"/>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Impact</a:t>
            </a:r>
            <a:endParaRPr lang="en-US" dirty="0">
              <a:solidFill>
                <a:schemeClr val="accent1">
                  <a:lumMod val="50000"/>
                </a:schemeClr>
              </a:solidFill>
              <a:latin typeface="Impact" panose="020B0806030902050204" pitchFamily="34" charset="0"/>
            </a:endParaRPr>
          </a:p>
          <a:p>
            <a:r>
              <a:rPr lang="en-US" sz="1300" dirty="0">
                <a:latin typeface="Arial" panose="020B0604020202020204" pitchFamily="34" charset="0"/>
                <a:cs typeface="Arial" panose="020B0604020202020204" pitchFamily="34" charset="0"/>
              </a:rPr>
              <a:t>We provide an assessment of important challenges that must be addressed to move megadrought research forward, including the paucity of high-resolution paleoclimate information over some regions, incomplete representations of internal variability and land-surface processes in climate models, and the undetermined capacity of water-resource management systems to manage megadrought impacts. Resolving these will be necessary to increase confidence in projections of future megadrought risk.</a:t>
            </a:r>
          </a:p>
        </p:txBody>
      </p:sp>
      <p:pic>
        <p:nvPicPr>
          <p:cNvPr id="22" name="Picture 21">
            <a:extLst>
              <a:ext uri="{FF2B5EF4-FFF2-40B4-BE49-F238E27FC236}">
                <a16:creationId xmlns:a16="http://schemas.microsoft.com/office/drawing/2014/main" id="{7CB53E80-CE11-136D-EA80-F82325122CB8}"/>
              </a:ext>
            </a:extLst>
          </p:cNvPr>
          <p:cNvPicPr>
            <a:picLocks noChangeAspect="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4286165" y="6312528"/>
            <a:ext cx="3832644" cy="438912"/>
          </a:xfrm>
          <a:prstGeom prst="rect">
            <a:avLst/>
          </a:prstGeom>
        </p:spPr>
      </p:pic>
      <p:pic>
        <p:nvPicPr>
          <p:cNvPr id="11" name="Picture 10">
            <a:extLst>
              <a:ext uri="{FF2B5EF4-FFF2-40B4-BE49-F238E27FC236}">
                <a16:creationId xmlns:a16="http://schemas.microsoft.com/office/drawing/2014/main" id="{7C8552E7-5ABB-9672-ADD6-3A2F3DEB326F}"/>
              </a:ext>
            </a:extLst>
          </p:cNvPr>
          <p:cNvPicPr>
            <a:picLocks noChangeAspect="1"/>
          </p:cNvPicPr>
          <p:nvPr/>
        </p:nvPicPr>
        <p:blipFill>
          <a:blip r:embed="rId8"/>
          <a:stretch>
            <a:fillRect/>
          </a:stretch>
        </p:blipFill>
        <p:spPr>
          <a:xfrm>
            <a:off x="3298862" y="6158681"/>
            <a:ext cx="738912" cy="743363"/>
          </a:xfrm>
          <a:prstGeom prst="rect">
            <a:avLst/>
          </a:prstGeom>
        </p:spPr>
      </p:pic>
      <p:pic>
        <p:nvPicPr>
          <p:cNvPr id="2" name="Picture 1">
            <a:extLst>
              <a:ext uri="{FF2B5EF4-FFF2-40B4-BE49-F238E27FC236}">
                <a16:creationId xmlns:a16="http://schemas.microsoft.com/office/drawing/2014/main" id="{A5AE6A34-8C57-3CF3-B15C-4CC28313FF2C}"/>
              </a:ext>
            </a:extLst>
          </p:cNvPr>
          <p:cNvPicPr>
            <a:picLocks noChangeAspect="1"/>
          </p:cNvPicPr>
          <p:nvPr/>
        </p:nvPicPr>
        <p:blipFill>
          <a:blip r:embed="rId9"/>
          <a:stretch>
            <a:fillRect/>
          </a:stretch>
        </p:blipFill>
        <p:spPr>
          <a:xfrm>
            <a:off x="7915100" y="864709"/>
            <a:ext cx="4286857" cy="2480502"/>
          </a:xfrm>
          <a:prstGeom prst="rect">
            <a:avLst/>
          </a:prstGeom>
        </p:spPr>
      </p:pic>
    </p:spTree>
    <p:extLst>
      <p:ext uri="{BB962C8B-B14F-4D97-AF65-F5344CB8AC3E}">
        <p14:creationId xmlns:p14="http://schemas.microsoft.com/office/powerpoint/2010/main" val="323504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11669</TotalTime>
  <Words>353</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Impact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Smerdon</dc:creator>
  <cp:lastModifiedBy>Jason Smerdon</cp:lastModifiedBy>
  <cp:revision>14</cp:revision>
  <dcterms:created xsi:type="dcterms:W3CDTF">2022-07-01T17:05:59Z</dcterms:created>
  <dcterms:modified xsi:type="dcterms:W3CDTF">2023-05-24T18:01:11Z</dcterms:modified>
</cp:coreProperties>
</file>