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3728"/>
  </p:normalViewPr>
  <p:slideViewPr>
    <p:cSldViewPr snapToGrid="0" snapToObjects="1">
      <p:cViewPr varScale="1">
        <p:scale>
          <a:sx n="80" d="100"/>
          <a:sy n="80" d="100"/>
        </p:scale>
        <p:origin x="7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4/10/2023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4/10/2023</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07/s00382-022-06386-y"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868C6C0-7A7D-8CAD-6E34-ECEFC738DFE5}"/>
              </a:ext>
            </a:extLst>
          </p:cNvPr>
          <p:cNvSpPr txBox="1"/>
          <p:nvPr/>
        </p:nvSpPr>
        <p:spPr>
          <a:xfrm>
            <a:off x="-37708" y="-41067"/>
            <a:ext cx="12146784" cy="954107"/>
          </a:xfrm>
          <a:prstGeom prst="rect">
            <a:avLst/>
          </a:prstGeom>
          <a:noFill/>
        </p:spPr>
        <p:txBody>
          <a:bodyPr wrap="square" rtlCol="0">
            <a:spAutoFit/>
          </a:bodyPr>
          <a:lstStyle/>
          <a:p>
            <a:r>
              <a:rPr lang="en-US" sz="2800" b="1" dirty="0">
                <a:effectLst/>
                <a:latin typeface="Calibri" panose="020F0502020204030204" pitchFamily="34" charset="0"/>
                <a:ea typeface="Calibri" panose="020F0502020204030204" pitchFamily="34" charset="0"/>
              </a:rPr>
              <a:t>Greenhouse-gas forced changes in the Atlantic meridional overturning circulation and related worldwide sea-level change</a:t>
            </a:r>
            <a:r>
              <a:rPr lang="en-US" sz="2800" dirty="0">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p:txBody>
      </p:sp>
      <p:sp>
        <p:nvSpPr>
          <p:cNvPr id="33" name="Shape 113">
            <a:extLst>
              <a:ext uri="{FF2B5EF4-FFF2-40B4-BE49-F238E27FC236}">
                <a16:creationId xmlns:a16="http://schemas.microsoft.com/office/drawing/2014/main" id="{F17FB11D-75A9-DB76-52F6-443805E89D45}"/>
              </a:ext>
            </a:extLst>
          </p:cNvPr>
          <p:cNvSpPr txBox="1">
            <a:spLocks/>
          </p:cNvSpPr>
          <p:nvPr/>
        </p:nvSpPr>
        <p:spPr>
          <a:xfrm>
            <a:off x="15530" y="913040"/>
            <a:ext cx="7140644" cy="34941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1400" b="1" dirty="0">
                <a:solidFill>
                  <a:schemeClr val="tx1">
                    <a:lumMod val="50000"/>
                    <a:lumOff val="50000"/>
                  </a:schemeClr>
                </a:solidFill>
              </a:rPr>
              <a:t>Objective: </a:t>
            </a:r>
            <a:r>
              <a:rPr lang="en-US" sz="1400" b="0" i="0" dirty="0">
                <a:solidFill>
                  <a:srgbClr val="333333"/>
                </a:solidFill>
                <a:effectLst/>
                <a:latin typeface="Times New Roman" panose="02020603050405020304" pitchFamily="18" charset="0"/>
                <a:cs typeface="Times New Roman" panose="02020603050405020304" pitchFamily="18" charset="0"/>
              </a:rPr>
              <a:t>The effect of anthropogenic climate change in the ocean is challenging to project because atmosphere-ocean general circulation models (AOGCMs) respond differently to forcing. This study focuses on changes in the Atlantic Meridional Overturning Circulation (AMOC), ocean heat content , and the spatial pattern of ocean dynamic sea level</a:t>
            </a:r>
            <a:r>
              <a:rPr lang="en-US"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0" i="0" dirty="0">
                <a:solidFill>
                  <a:srgbClr val="333333"/>
                </a:solidFill>
                <a:effectLst/>
                <a:latin typeface="Times New Roman" panose="02020603050405020304" pitchFamily="18" charset="0"/>
                <a:cs typeface="Times New Roman" panose="02020603050405020304" pitchFamily="18" charset="0"/>
              </a:rPr>
              <a:t>We analyze experiments following the FAFMIP protocol, in which AOGCMs are forced at the ocean surface with standardized heat, freshwater and momentum flux perturbations, typical of those produced by doubling CO</a:t>
            </a:r>
            <a:r>
              <a:rPr lang="en-US" sz="1400" b="0" i="0" baseline="-25000" dirty="0">
                <a:solidFill>
                  <a:srgbClr val="333333"/>
                </a:solidFill>
                <a:effectLst/>
                <a:latin typeface="Times New Roman" panose="02020603050405020304" pitchFamily="18" charset="0"/>
                <a:cs typeface="Times New Roman" panose="02020603050405020304" pitchFamily="18" charset="0"/>
              </a:rPr>
              <a:t>2</a:t>
            </a:r>
            <a:r>
              <a:rPr lang="en-US" sz="1400" b="0" i="0" dirty="0">
                <a:solidFill>
                  <a:srgbClr val="333333"/>
                </a:solidFill>
                <a:effectLst/>
                <a:latin typeface="Times New Roman" panose="02020603050405020304" pitchFamily="18" charset="0"/>
                <a:cs typeface="Times New Roman" panose="02020603050405020304" pitchFamily="18" charset="0"/>
              </a:rPr>
              <a:t>.</a:t>
            </a:r>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en-US" sz="1400" b="1" dirty="0">
                <a:solidFill>
                  <a:schemeClr val="tx1">
                    <a:lumMod val="50000"/>
                    <a:lumOff val="50000"/>
                  </a:schemeClr>
                </a:solidFill>
              </a:rPr>
              <a:t>Approach: </a:t>
            </a:r>
            <a:r>
              <a:rPr lang="en-US" sz="1400" dirty="0">
                <a:latin typeface="Times New Roman" panose="02020603050405020304" pitchFamily="18" charset="0"/>
                <a:cs typeface="Times New Roman" panose="02020603050405020304" pitchFamily="18" charset="0"/>
              </a:rPr>
              <a:t>Analyzing the FAFMIP simulations from multiple CMIP6 class models. </a:t>
            </a:r>
          </a:p>
          <a:p>
            <a:pPr algn="l"/>
            <a:r>
              <a:rPr lang="en-US" sz="1400" b="1" dirty="0">
                <a:solidFill>
                  <a:schemeClr val="tx1">
                    <a:lumMod val="50000"/>
                    <a:lumOff val="50000"/>
                  </a:schemeClr>
                </a:solidFill>
              </a:rPr>
              <a:t>Results/Impacts</a:t>
            </a:r>
            <a:r>
              <a:rPr lang="en-US" sz="14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Using two new heat-flux-forced experiments, we find that the AMOC weakening is mainly caused by and linearly related to the North Atlantic heat flux perturbation, and further weakened by a positive coupled heat flux feedback. The quantitative relationships are model-dependent, but few models show significant AMOC change due to freshwater or momentum forcing, or to heat flux forcing outside the North Atlantic. AMOC decline causes warming at the South Atlantic-Southern Ocean interface. It does not strongly affect the global-mean vertical distribution of ocean heat content, </a:t>
            </a:r>
            <a:r>
              <a:rPr lang="en-US" sz="1400" b="0" i="0" dirty="0">
                <a:solidFill>
                  <a:srgbClr val="333333"/>
                </a:solidFill>
                <a:effectLst/>
                <a:latin typeface="Times New Roman" panose="02020603050405020304" pitchFamily="18" charset="0"/>
                <a:cs typeface="Times New Roman" panose="02020603050405020304" pitchFamily="18" charset="0"/>
              </a:rPr>
              <a:t>which is dominated by the Southern Ocean. AMOC decline strongly affects ocean dynamic sea level in the North Atlantic, with smaller effects in the Southern Ocean and North Pacific. The ensemble-mean ocean heat content and dynamic sea level patterns are mostly attributable to the heat added by the flux perturbation, with smaller effects from ocean heat and salinity redistribution. The ensemble spread, on the other hand, is largely due to redistribution, with pronounced disagreement among the AOGCMs.</a:t>
            </a:r>
            <a:endParaRPr lang="en-US" sz="14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E8C39978-4894-6F64-2CFD-38D98DE1A874}"/>
              </a:ext>
            </a:extLst>
          </p:cNvPr>
          <p:cNvSpPr txBox="1"/>
          <p:nvPr/>
        </p:nvSpPr>
        <p:spPr>
          <a:xfrm>
            <a:off x="7139134" y="4088622"/>
            <a:ext cx="5052866" cy="1754326"/>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Figure 1. </a:t>
            </a:r>
            <a:r>
              <a:rPr lang="en-US" sz="1200" b="0" i="0" dirty="0">
                <a:solidFill>
                  <a:srgbClr val="333333"/>
                </a:solidFill>
                <a:effectLst/>
                <a:latin typeface="Times New Roman" panose="02020603050405020304" pitchFamily="18" charset="0"/>
                <a:cs typeface="Times New Roman" panose="02020603050405020304" pitchFamily="18" charset="0"/>
              </a:rPr>
              <a:t>Relationships between total heat input into NA box and AMOC change for </a:t>
            </a:r>
            <a:r>
              <a:rPr lang="en-US" sz="1200" b="0" i="1" dirty="0">
                <a:solidFill>
                  <a:srgbClr val="333333"/>
                </a:solidFill>
                <a:effectLst/>
                <a:latin typeface="Times New Roman" panose="02020603050405020304" pitchFamily="18" charset="0"/>
                <a:cs typeface="Times New Roman" panose="02020603050405020304" pitchFamily="18" charset="0"/>
              </a:rPr>
              <a:t>100pct</a:t>
            </a:r>
            <a:r>
              <a:rPr lang="en-US" sz="1200" b="0" i="0" dirty="0">
                <a:solidFill>
                  <a:srgbClr val="333333"/>
                </a:solidFill>
                <a:effectLst/>
                <a:latin typeface="Times New Roman" panose="02020603050405020304" pitchFamily="18" charset="0"/>
                <a:cs typeface="Times New Roman" panose="02020603050405020304" pitchFamily="18" charset="0"/>
              </a:rPr>
              <a:t> (black), </a:t>
            </a:r>
            <a:r>
              <a:rPr lang="en-US" sz="1200" b="0" i="1" dirty="0">
                <a:solidFill>
                  <a:srgbClr val="333333"/>
                </a:solidFill>
                <a:effectLst/>
                <a:latin typeface="Times New Roman" panose="02020603050405020304" pitchFamily="18" charset="0"/>
                <a:cs typeface="Times New Roman" panose="02020603050405020304" pitchFamily="18" charset="0"/>
              </a:rPr>
              <a:t>50pct</a:t>
            </a:r>
            <a:r>
              <a:rPr lang="en-US" sz="1200" b="0" i="0" dirty="0">
                <a:solidFill>
                  <a:srgbClr val="333333"/>
                </a:solidFill>
                <a:effectLst/>
                <a:latin typeface="Times New Roman" panose="02020603050405020304" pitchFamily="18" charset="0"/>
                <a:cs typeface="Times New Roman" panose="02020603050405020304" pitchFamily="18" charset="0"/>
              </a:rPr>
              <a:t> (red) and </a:t>
            </a:r>
            <a:r>
              <a:rPr lang="en-US" sz="1200" b="0" i="1" dirty="0">
                <a:solidFill>
                  <a:srgbClr val="333333"/>
                </a:solidFill>
                <a:effectLst/>
                <a:latin typeface="Times New Roman" panose="02020603050405020304" pitchFamily="18" charset="0"/>
                <a:cs typeface="Times New Roman" panose="02020603050405020304" pitchFamily="18" charset="0"/>
              </a:rPr>
              <a:t>0pct</a:t>
            </a:r>
            <a:r>
              <a:rPr lang="en-US" sz="1200" b="0" i="0" dirty="0">
                <a:solidFill>
                  <a:srgbClr val="333333"/>
                </a:solidFill>
                <a:effectLst/>
                <a:latin typeface="Times New Roman" panose="02020603050405020304" pitchFamily="18" charset="0"/>
                <a:cs typeface="Times New Roman" panose="02020603050405020304" pitchFamily="18" charset="0"/>
              </a:rPr>
              <a:t> (blue) for 13 models. </a:t>
            </a:r>
            <a:r>
              <a:rPr lang="en-US" sz="1200" b="1" i="0" dirty="0">
                <a:solidFill>
                  <a:srgbClr val="333333"/>
                </a:solidFill>
                <a:effectLst/>
                <a:latin typeface="Times New Roman" panose="02020603050405020304" pitchFamily="18" charset="0"/>
                <a:cs typeface="Times New Roman" panose="02020603050405020304" pitchFamily="18" charset="0"/>
              </a:rPr>
              <a:t>a</a:t>
            </a:r>
            <a:r>
              <a:rPr lang="en-US" sz="1200" b="0" i="0" dirty="0">
                <a:solidFill>
                  <a:srgbClr val="333333"/>
                </a:solidFill>
                <a:effectLst/>
                <a:latin typeface="Times New Roman" panose="02020603050405020304" pitchFamily="18" charset="0"/>
                <a:cs typeface="Times New Roman" panose="02020603050405020304" pitchFamily="18" charset="0"/>
              </a:rPr>
              <a:t> Descriptive statistics are shown for </a:t>
            </a:r>
            <a:r>
              <a:rPr lang="en-US" sz="1200" b="0" i="1" dirty="0">
                <a:solidFill>
                  <a:srgbClr val="333333"/>
                </a:solidFill>
                <a:effectLst/>
                <a:latin typeface="Times New Roman" panose="02020603050405020304" pitchFamily="18" charset="0"/>
                <a:cs typeface="Times New Roman" panose="02020603050405020304" pitchFamily="18" charset="0"/>
              </a:rPr>
              <a:t>100pct</a:t>
            </a:r>
            <a:r>
              <a:rPr lang="en-US" sz="1200" b="0" i="0" dirty="0">
                <a:solidFill>
                  <a:srgbClr val="333333"/>
                </a:solidFill>
                <a:effectLst/>
                <a:latin typeface="Times New Roman" panose="02020603050405020304" pitchFamily="18" charset="0"/>
                <a:cs typeface="Times New Roman" panose="02020603050405020304" pitchFamily="18" charset="0"/>
              </a:rPr>
              <a:t> and </a:t>
            </a:r>
            <a:r>
              <a:rPr lang="en-US" sz="1200" b="0" i="1" dirty="0">
                <a:solidFill>
                  <a:srgbClr val="333333"/>
                </a:solidFill>
                <a:effectLst/>
                <a:latin typeface="Times New Roman" panose="02020603050405020304" pitchFamily="18" charset="0"/>
                <a:cs typeface="Times New Roman" panose="02020603050405020304" pitchFamily="18" charset="0"/>
              </a:rPr>
              <a:t>50pct</a:t>
            </a:r>
            <a:r>
              <a:rPr lang="en-US" sz="1200" b="0" i="0" dirty="0">
                <a:solidFill>
                  <a:srgbClr val="333333"/>
                </a:solidFill>
                <a:effectLst/>
                <a:latin typeface="Times New Roman" panose="02020603050405020304" pitchFamily="18" charset="0"/>
                <a:cs typeface="Times New Roman" panose="02020603050405020304" pitchFamily="18" charset="0"/>
              </a:rPr>
              <a:t> but the relationships are not significant (p &gt; 0.05) . Control heat flux averaged over the NA box versus control AMOC strength, with descriptive statistics, (</a:t>
            </a:r>
            <a:r>
              <a:rPr lang="en-US" sz="1200" b="1" i="0" dirty="0">
                <a:solidFill>
                  <a:srgbClr val="333333"/>
                </a:solidFill>
                <a:effectLst/>
                <a:latin typeface="Times New Roman" panose="02020603050405020304" pitchFamily="18" charset="0"/>
                <a:cs typeface="Times New Roman" panose="02020603050405020304" pitchFamily="18" charset="0"/>
              </a:rPr>
              <a:t>b</a:t>
            </a:r>
            <a:r>
              <a:rPr lang="en-US" sz="1200" b="0" i="0" dirty="0">
                <a:solidFill>
                  <a:srgbClr val="333333"/>
                </a:solidFill>
                <a:effectLst/>
                <a:latin typeface="Times New Roman" panose="02020603050405020304" pitchFamily="18" charset="0"/>
                <a:cs typeface="Times New Roman" panose="02020603050405020304" pitchFamily="18" charset="0"/>
              </a:rPr>
              <a:t>). Control AMOC strength versus total heat input into NA box for the three experiments, where no significant relationship exists, (</a:t>
            </a:r>
            <a:r>
              <a:rPr lang="en-US" sz="1200" b="1" i="0" dirty="0">
                <a:solidFill>
                  <a:srgbClr val="333333"/>
                </a:solidFill>
                <a:effectLst/>
                <a:latin typeface="Times New Roman" panose="02020603050405020304" pitchFamily="18" charset="0"/>
                <a:cs typeface="Times New Roman" panose="02020603050405020304" pitchFamily="18" charset="0"/>
              </a:rPr>
              <a:t>c</a:t>
            </a:r>
            <a:r>
              <a:rPr lang="en-US" sz="1200" b="0" i="0" dirty="0">
                <a:solidFill>
                  <a:srgbClr val="333333"/>
                </a:solidFill>
                <a:effectLst/>
                <a:latin typeface="Times New Roman" panose="02020603050405020304" pitchFamily="18" charset="0"/>
                <a:cs typeface="Times New Roman" panose="02020603050405020304" pitchFamily="18" charset="0"/>
              </a:rPr>
              <a:t>). Control heat flux averaged over the NA box versus total heat input into NA box for the three experiments, where no significant relationship exists, (</a:t>
            </a:r>
            <a:r>
              <a:rPr lang="en-US" sz="1200" b="1" i="0" dirty="0">
                <a:solidFill>
                  <a:srgbClr val="333333"/>
                </a:solidFill>
                <a:effectLst/>
                <a:latin typeface="Times New Roman" panose="02020603050405020304" pitchFamily="18" charset="0"/>
                <a:cs typeface="Times New Roman" panose="02020603050405020304" pitchFamily="18" charset="0"/>
              </a:rPr>
              <a:t>d</a:t>
            </a:r>
            <a:r>
              <a:rPr lang="en-US" sz="1200" b="0" i="0" dirty="0">
                <a:solidFill>
                  <a:srgbClr val="333333"/>
                </a:solidFill>
                <a:effectLst/>
                <a:latin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5" name="Rectangle 34">
            <a:extLst>
              <a:ext uri="{FF2B5EF4-FFF2-40B4-BE49-F238E27FC236}">
                <a16:creationId xmlns:a16="http://schemas.microsoft.com/office/drawing/2014/main" id="{2C6BED66-6168-92A0-8BE0-A1C5B2C683BC}"/>
              </a:ext>
            </a:extLst>
          </p:cNvPr>
          <p:cNvSpPr/>
          <p:nvPr/>
        </p:nvSpPr>
        <p:spPr>
          <a:xfrm>
            <a:off x="15530" y="5298555"/>
            <a:ext cx="7140644" cy="928396"/>
          </a:xfrm>
          <a:prstGeom prst="rect">
            <a:avLst/>
          </a:prstGeom>
        </p:spPr>
        <p:txBody>
          <a:bodyPr wrap="square">
            <a:spAutoFit/>
          </a:bodyPr>
          <a:lstStyle/>
          <a:p>
            <a:pPr>
              <a:lnSpc>
                <a:spcPct val="115000"/>
              </a:lnSpc>
              <a:spcAft>
                <a:spcPts val="1000"/>
              </a:spcAft>
            </a:pPr>
            <a:r>
              <a:rPr lang="en-US" sz="1200" dirty="0" err="1">
                <a:solidFill>
                  <a:srgbClr val="000000"/>
                </a:solidFill>
                <a:effectLst/>
                <a:latin typeface="Times New Roman" panose="02020603050405020304" pitchFamily="18" charset="0"/>
                <a:ea typeface="Calibri" panose="020F0502020204030204" pitchFamily="34" charset="0"/>
              </a:rPr>
              <a:t>Couldrey</a:t>
            </a:r>
            <a:r>
              <a:rPr lang="en-US" sz="1200" dirty="0">
                <a:solidFill>
                  <a:srgbClr val="000000"/>
                </a:solidFill>
                <a:effectLst/>
                <a:latin typeface="Times New Roman" panose="02020603050405020304" pitchFamily="18" charset="0"/>
                <a:ea typeface="Calibri" panose="020F0502020204030204" pitchFamily="34" charset="0"/>
              </a:rPr>
              <a:t>, M. P., J. M. Gregory, X. Dong, O. </a:t>
            </a:r>
            <a:r>
              <a:rPr lang="en-US" sz="1200" dirty="0" err="1">
                <a:solidFill>
                  <a:srgbClr val="000000"/>
                </a:solidFill>
                <a:effectLst/>
                <a:latin typeface="Times New Roman" panose="02020603050405020304" pitchFamily="18" charset="0"/>
                <a:ea typeface="Calibri" panose="020F0502020204030204" pitchFamily="34" charset="0"/>
              </a:rPr>
              <a:t>Garuba</a:t>
            </a:r>
            <a:r>
              <a:rPr lang="en-US" sz="1200" dirty="0">
                <a:solidFill>
                  <a:srgbClr val="000000"/>
                </a:solidFill>
                <a:effectLst/>
                <a:latin typeface="Times New Roman" panose="02020603050405020304" pitchFamily="18" charset="0"/>
                <a:ea typeface="Calibri" panose="020F0502020204030204" pitchFamily="34" charset="0"/>
              </a:rPr>
              <a:t>, H. </a:t>
            </a:r>
            <a:r>
              <a:rPr lang="en-US" sz="1200" dirty="0" err="1">
                <a:solidFill>
                  <a:srgbClr val="000000"/>
                </a:solidFill>
                <a:effectLst/>
                <a:latin typeface="Times New Roman" panose="02020603050405020304" pitchFamily="18" charset="0"/>
                <a:ea typeface="Calibri" panose="020F0502020204030204" pitchFamily="34" charset="0"/>
              </a:rPr>
              <a:t>Haak</a:t>
            </a:r>
            <a:r>
              <a:rPr lang="en-US" sz="1200" dirty="0">
                <a:solidFill>
                  <a:srgbClr val="000000"/>
                </a:solidFill>
                <a:effectLst/>
                <a:latin typeface="Times New Roman" panose="02020603050405020304" pitchFamily="18" charset="0"/>
                <a:ea typeface="Calibri" panose="020F0502020204030204" pitchFamily="34" charset="0"/>
              </a:rPr>
              <a:t>, </a:t>
            </a:r>
            <a:r>
              <a:rPr lang="en-US" sz="1200" b="1" dirty="0">
                <a:solidFill>
                  <a:srgbClr val="000000"/>
                </a:solidFill>
                <a:effectLst/>
                <a:latin typeface="Times New Roman" panose="02020603050405020304" pitchFamily="18" charset="0"/>
                <a:ea typeface="Calibri" panose="020F0502020204030204" pitchFamily="34" charset="0"/>
              </a:rPr>
              <a:t>A. Hu</a:t>
            </a:r>
            <a:r>
              <a:rPr lang="en-US" sz="1200" dirty="0">
                <a:solidFill>
                  <a:srgbClr val="000000"/>
                </a:solidFill>
                <a:effectLst/>
                <a:latin typeface="Times New Roman" panose="02020603050405020304" pitchFamily="18" charset="0"/>
                <a:ea typeface="Calibri" panose="020F0502020204030204" pitchFamily="34" charset="0"/>
              </a:rPr>
              <a:t>, W. J. </a:t>
            </a:r>
            <a:r>
              <a:rPr lang="en-US" sz="1200" dirty="0" err="1">
                <a:solidFill>
                  <a:srgbClr val="000000"/>
                </a:solidFill>
                <a:effectLst/>
                <a:latin typeface="Times New Roman" panose="02020603050405020304" pitchFamily="18" charset="0"/>
                <a:ea typeface="Calibri" panose="020F0502020204030204" pitchFamily="34" charset="0"/>
              </a:rPr>
              <a:t>Hurlin</a:t>
            </a:r>
            <a:r>
              <a:rPr lang="en-US" sz="1200" dirty="0">
                <a:solidFill>
                  <a:srgbClr val="000000"/>
                </a:solidFill>
                <a:effectLst/>
                <a:latin typeface="Times New Roman" panose="02020603050405020304" pitchFamily="18" charset="0"/>
                <a:ea typeface="Calibri" panose="020F0502020204030204" pitchFamily="34" charset="0"/>
              </a:rPr>
              <a:t>, J. </a:t>
            </a:r>
            <a:r>
              <a:rPr lang="en-US" sz="1200" dirty="0" err="1">
                <a:solidFill>
                  <a:srgbClr val="000000"/>
                </a:solidFill>
                <a:effectLst/>
                <a:latin typeface="Times New Roman" panose="02020603050405020304" pitchFamily="18" charset="0"/>
                <a:ea typeface="Calibri" panose="020F0502020204030204" pitchFamily="34" charset="0"/>
              </a:rPr>
              <a:t>Jin</a:t>
            </a:r>
            <a:r>
              <a:rPr lang="en-US" sz="1200" dirty="0">
                <a:solidFill>
                  <a:srgbClr val="000000"/>
                </a:solidFill>
                <a:effectLst/>
                <a:latin typeface="Times New Roman" panose="02020603050405020304" pitchFamily="18" charset="0"/>
                <a:ea typeface="Calibri" panose="020F0502020204030204" pitchFamily="34" charset="0"/>
              </a:rPr>
              <a:t>, J. </a:t>
            </a:r>
            <a:r>
              <a:rPr lang="en-US" sz="1200" dirty="0" err="1">
                <a:solidFill>
                  <a:srgbClr val="000000"/>
                </a:solidFill>
                <a:effectLst/>
                <a:latin typeface="Times New Roman" panose="02020603050405020304" pitchFamily="18" charset="0"/>
                <a:ea typeface="Calibri" panose="020F0502020204030204" pitchFamily="34" charset="0"/>
              </a:rPr>
              <a:t>Jungclaus</a:t>
            </a:r>
            <a:r>
              <a:rPr lang="en-US" sz="1200" dirty="0">
                <a:solidFill>
                  <a:srgbClr val="000000"/>
                </a:solidFill>
                <a:effectLst/>
                <a:latin typeface="Times New Roman" panose="02020603050405020304" pitchFamily="18" charset="0"/>
                <a:ea typeface="Calibri" panose="020F0502020204030204" pitchFamily="34" charset="0"/>
              </a:rPr>
              <a:t>, A. Kohl, H. Liu, S. Ojha, O. A. </a:t>
            </a:r>
            <a:r>
              <a:rPr lang="en-US" sz="1200" dirty="0" err="1">
                <a:solidFill>
                  <a:srgbClr val="000000"/>
                </a:solidFill>
                <a:effectLst/>
                <a:latin typeface="Times New Roman" panose="02020603050405020304" pitchFamily="18" charset="0"/>
                <a:ea typeface="Calibri" panose="020F0502020204030204" pitchFamily="34" charset="0"/>
              </a:rPr>
              <a:t>Saenko</a:t>
            </a:r>
            <a:r>
              <a:rPr lang="en-US" sz="1200" dirty="0">
                <a:solidFill>
                  <a:srgbClr val="000000"/>
                </a:solidFill>
                <a:effectLst/>
                <a:latin typeface="Times New Roman" panose="02020603050405020304" pitchFamily="18" charset="0"/>
                <a:ea typeface="Calibri" panose="020F0502020204030204" pitchFamily="34" charset="0"/>
              </a:rPr>
              <a:t>, A. Savita, T. Suzuki, Z. Yu &amp; L. Zanna, 2023, </a:t>
            </a:r>
            <a:r>
              <a:rPr lang="en-US" sz="1200" b="1" u="none" strike="noStrike" dirty="0">
                <a:solidFill>
                  <a:srgbClr val="000000"/>
                </a:solidFill>
                <a:effectLst/>
                <a:latin typeface="Times New Roman" panose="02020603050405020304" pitchFamily="18" charset="0"/>
                <a:ea typeface="Calibri" panose="020F0502020204030204" pitchFamily="34" charset="0"/>
                <a:hlinkClick r:id="rId3"/>
              </a:rPr>
              <a:t>Greenhouse-gas forced changes in the Atlantic meridional overturning circulation and related worldwide sea-level change</a:t>
            </a:r>
            <a:r>
              <a:rPr lang="en-US" sz="1200" dirty="0">
                <a:solidFill>
                  <a:srgbClr val="000000"/>
                </a:solidFill>
                <a:effectLst/>
                <a:latin typeface="Times New Roman" panose="02020603050405020304" pitchFamily="18" charset="0"/>
                <a:ea typeface="Calibri" panose="020F0502020204030204" pitchFamily="34" charset="0"/>
              </a:rPr>
              <a:t>, </a:t>
            </a:r>
            <a:r>
              <a:rPr lang="en-US" sz="1200" i="1" dirty="0">
                <a:solidFill>
                  <a:srgbClr val="000000"/>
                </a:solidFill>
                <a:effectLst/>
                <a:latin typeface="Times New Roman" panose="02020603050405020304" pitchFamily="18" charset="0"/>
                <a:ea typeface="Calibri" panose="020F0502020204030204" pitchFamily="34" charset="0"/>
              </a:rPr>
              <a:t>Climate Dynamics</a:t>
            </a:r>
            <a:r>
              <a:rPr lang="en-US" sz="1200" dirty="0">
                <a:solidFill>
                  <a:srgbClr val="000000"/>
                </a:solidFill>
                <a:effectLst/>
                <a:latin typeface="Times New Roman" panose="02020603050405020304" pitchFamily="18" charset="0"/>
                <a:ea typeface="Calibri" panose="020F0502020204030204" pitchFamily="34" charset="0"/>
              </a:rPr>
              <a:t>, published online Aug. 2, 2022.</a:t>
            </a:r>
            <a:endParaRPr lang="en-US" sz="1200" dirty="0">
              <a:solidFill>
                <a:srgbClr val="000000"/>
              </a:solidFill>
              <a:effectLst/>
              <a:latin typeface="Calibri" panose="020F0502020204030204" pitchFamily="34" charset="0"/>
              <a:ea typeface="Calibri" panose="020F0502020204030204" pitchFamily="34" charset="0"/>
            </a:endParaRPr>
          </a:p>
        </p:txBody>
      </p:sp>
      <p:pic>
        <p:nvPicPr>
          <p:cNvPr id="36" name="Picture 13" descr="Fig. 6">
            <a:extLst>
              <a:ext uri="{FF2B5EF4-FFF2-40B4-BE49-F238E27FC236}">
                <a16:creationId xmlns:a16="http://schemas.microsoft.com/office/drawing/2014/main" id="{84EE5B88-C29E-A16C-D96B-7F2EEFD2B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299" y="512644"/>
            <a:ext cx="3842701" cy="34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531</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60</cp:revision>
  <dcterms:created xsi:type="dcterms:W3CDTF">2017-08-29T22:43:04Z</dcterms:created>
  <dcterms:modified xsi:type="dcterms:W3CDTF">2023-04-10T17:47:03Z</dcterms:modified>
</cp:coreProperties>
</file>