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CD125E-CC7B-203E-39C8-6398A13779AA}" name="Himes, Catherine L" initials="HCL" userId="S::catherine.himes@pnnl.gov::3188da6f-cffb-4e9b-aed8-fac80e95ab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9" clrIdx="0">
    <p:extLst>
      <p:ext uri="{19B8F6BF-5375-455C-9EA6-DF929625EA0E}">
        <p15:presenceInfo xmlns:p15="http://schemas.microsoft.com/office/powerpoint/2012/main" userId="S::beth.mundy@pnnl.gov::09c03546-1d2d-4d82-89e1-bb5e2a2e687b" providerId="AD"/>
      </p:ext>
    </p:extLst>
  </p:cmAuthor>
  <p:cmAuthor id="2" name="Hao, Dalei" initials="HD" lastIdx="3" clrIdx="1">
    <p:extLst>
      <p:ext uri="{19B8F6BF-5375-455C-9EA6-DF929625EA0E}">
        <p15:presenceInfo xmlns:p15="http://schemas.microsoft.com/office/powerpoint/2012/main" userId="S::dalei.hao@pnnl.gov::7e43ccd8-522d-43e6-9478-1b4454ab0d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47A1F7-7203-4DC6-BF5E-076DFB2C97FF}" v="1" dt="2023-02-14T16:10:18.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6276" autoAdjust="0"/>
  </p:normalViewPr>
  <p:slideViewPr>
    <p:cSldViewPr>
      <p:cViewPr varScale="1">
        <p:scale>
          <a:sx n="119" d="100"/>
          <a:sy n="119" d="100"/>
        </p:scale>
        <p:origin x="96"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2047A1F7-7203-4DC6-BF5E-076DFB2C97FF}"/>
    <pc:docChg chg="modSld">
      <pc:chgData name="Mundy, Beth E" userId="09c03546-1d2d-4d82-89e1-bb5e2a2e687b" providerId="ADAL" clId="{2047A1F7-7203-4DC6-BF5E-076DFB2C97FF}" dt="2023-02-14T16:10:18.515" v="1" actId="14100"/>
      <pc:docMkLst>
        <pc:docMk/>
      </pc:docMkLst>
      <pc:sldChg chg="modSp mod">
        <pc:chgData name="Mundy, Beth E" userId="09c03546-1d2d-4d82-89e1-bb5e2a2e687b" providerId="ADAL" clId="{2047A1F7-7203-4DC6-BF5E-076DFB2C97FF}" dt="2023-02-14T16:10:18.515" v="1" actId="14100"/>
        <pc:sldMkLst>
          <pc:docMk/>
          <pc:sldMk cId="1984783429" sldId="259"/>
        </pc:sldMkLst>
        <pc:spChg chg="mod">
          <ac:chgData name="Mundy, Beth E" userId="09c03546-1d2d-4d82-89e1-bb5e2a2e687b" providerId="ADAL" clId="{2047A1F7-7203-4DC6-BF5E-076DFB2C97FF}" dt="2023-02-14T16:10:18.515" v="1" actId="14100"/>
          <ac:spMkLst>
            <pc:docMk/>
            <pc:sldMk cId="1984783429" sldId="259"/>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2/14/2023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64425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2/14/2023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2/14/2023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2/14/2023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2/14/2023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2/14/2023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2/14/2023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2/14/2023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2/14/2023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2/14/2023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2/14/2023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2/14/2023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2/14/2023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160106" y="649454"/>
            <a:ext cx="5834666" cy="620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300" dirty="0"/>
              <a:t>Improve the snow radiative transfer model in the Energy Exascale Earth System Model version 2.0 (E3SM v2.0) by considering non-spherical snow grain shapes and internal mixing of dust–snow. </a:t>
            </a:r>
          </a:p>
          <a:p>
            <a:pPr marL="285750" indent="-285750">
              <a:spcBef>
                <a:spcPct val="15000"/>
              </a:spcBef>
              <a:buFont typeface="Arial" pitchFamily="34" charset="0"/>
              <a:buChar char="●"/>
              <a:defRPr/>
            </a:pPr>
            <a:r>
              <a:rPr lang="en-US" sz="1300" dirty="0"/>
              <a:t>Systematically evaluate the new model’s impacts on the surface energy budget and water cycle over the Tibetan Plateau (TP).</a:t>
            </a:r>
          </a:p>
          <a:p>
            <a:pPr>
              <a:spcBef>
                <a:spcPct val="15000"/>
              </a:spcBef>
              <a:defRPr/>
            </a:pP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300" dirty="0"/>
              <a:t>Incorporate well-validated snow albedo parameterizations in the E3SM v2.0 land model (ELM).</a:t>
            </a:r>
          </a:p>
          <a:p>
            <a:pPr marL="285750" indent="-285750">
              <a:spcBef>
                <a:spcPct val="15000"/>
              </a:spcBef>
              <a:buFont typeface="Arial" pitchFamily="34" charset="0"/>
              <a:buChar char="●"/>
              <a:defRPr/>
            </a:pPr>
            <a:r>
              <a:rPr lang="en-US" sz="1300" dirty="0"/>
              <a:t>Perform ELM simulations with different configurations of snow grain shape, black carbon–snow and dust–snow mixing states, and sub-grid topographic effects on solar radiation over the TP.</a:t>
            </a:r>
          </a:p>
          <a:p>
            <a:pPr marL="285750" indent="-285750">
              <a:spcBef>
                <a:spcPct val="15000"/>
              </a:spcBef>
              <a:buFont typeface="Arial" pitchFamily="34" charset="0"/>
              <a:buChar char="●"/>
              <a:defRPr/>
            </a:pPr>
            <a:r>
              <a:rPr lang="en-US" sz="1300" dirty="0"/>
              <a:t>Compare the ELM simulations with remote sensing data.</a:t>
            </a:r>
          </a:p>
          <a:p>
            <a:pPr>
              <a:spcBef>
                <a:spcPct val="15000"/>
              </a:spcBef>
              <a:defRPr/>
            </a:pPr>
            <a:endParaRPr lang="en-US" sz="1400" dirty="0"/>
          </a:p>
          <a:p>
            <a:pPr algn="ctr" eaLnBrk="1" hangingPunct="1">
              <a:spcBef>
                <a:spcPct val="15000"/>
              </a:spcBef>
              <a:buFontTx/>
              <a:buNone/>
            </a:pPr>
            <a:r>
              <a:rPr lang="en-US" altLang="en-US" sz="1400" b="1" dirty="0"/>
              <a:t>Impact</a:t>
            </a:r>
          </a:p>
          <a:p>
            <a:pPr marL="283464" indent="-283464">
              <a:spcBef>
                <a:spcPct val="15000"/>
              </a:spcBef>
              <a:buFont typeface="Arial" panose="020B0604020202020204" pitchFamily="34" charset="0"/>
              <a:buChar char="●"/>
            </a:pPr>
            <a:r>
              <a:rPr lang="en-US" altLang="en-US" sz="1300" dirty="0"/>
              <a:t>Snow grain shape and the light absorbing particle (LAP)–snow mixing state play an important role in snow processes, the surface energy balance, and the water cycle.</a:t>
            </a:r>
          </a:p>
          <a:p>
            <a:pPr marL="283464" indent="-283464">
              <a:spcBef>
                <a:spcPct val="15000"/>
              </a:spcBef>
              <a:buFont typeface="Arial" panose="020B0604020202020204" pitchFamily="34" charset="0"/>
              <a:buChar char="●"/>
            </a:pPr>
            <a:r>
              <a:rPr lang="en-US" altLang="en-US" sz="1300" dirty="0"/>
              <a:t>The effects of non-spherical snow grain shape, the LAP–snow mixing state, and sub-grid topography on snow and surface fluxes have different signs and magnitudes.</a:t>
            </a:r>
          </a:p>
          <a:p>
            <a:pPr marL="283464" indent="-283464">
              <a:spcBef>
                <a:spcPct val="15000"/>
              </a:spcBef>
              <a:buFont typeface="Arial" panose="020B0604020202020204" pitchFamily="34" charset="0"/>
              <a:buChar char="●"/>
            </a:pPr>
            <a:r>
              <a:rPr lang="en-US" altLang="en-US" sz="1300" dirty="0"/>
              <a:t>Advance our understanding of the role of snow grain shape and LAP–snow mixing state in snow albedo modeling and surface energy budget and water cycle.</a:t>
            </a:r>
          </a:p>
          <a:p>
            <a:pPr marL="283464" indent="-283464">
              <a:spcBef>
                <a:spcPct val="15000"/>
              </a:spcBef>
              <a:buFont typeface="Arial" panose="020B0604020202020204" pitchFamily="34" charset="0"/>
              <a:buChar char="●"/>
            </a:pPr>
            <a:r>
              <a:rPr lang="en-US" sz="1300" dirty="0"/>
              <a:t>Compared to the MODIS observations, ELM simulation with new model features reduces 13.6 % of the bias of ELM control simulation in the area-weighted average of snow cover fraction over the TP for spring.</a:t>
            </a:r>
          </a:p>
          <a:p>
            <a:pPr marL="283464" indent="-283464">
              <a:spcBef>
                <a:spcPct val="15000"/>
              </a:spcBef>
              <a:buFont typeface="Arial" panose="020B0604020202020204" pitchFamily="34" charset="0"/>
              <a:buChar char="●"/>
            </a:pPr>
            <a:endParaRPr lang="en-US" altLang="en-US" sz="1400" dirty="0"/>
          </a:p>
        </p:txBody>
      </p:sp>
      <p:sp>
        <p:nvSpPr>
          <p:cNvPr id="3076" name="Rectangle 5"/>
          <p:cNvSpPr>
            <a:spLocks noChangeArrowheads="1"/>
          </p:cNvSpPr>
          <p:nvPr/>
        </p:nvSpPr>
        <p:spPr bwMode="auto">
          <a:xfrm>
            <a:off x="160106" y="99938"/>
            <a:ext cx="120318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Snow Shape Matters for Land Surface Processes</a:t>
            </a:r>
          </a:p>
        </p:txBody>
      </p:sp>
      <p:sp>
        <p:nvSpPr>
          <p:cNvPr id="3077" name="Text Box 6"/>
          <p:cNvSpPr txBox="1">
            <a:spLocks noChangeArrowheads="1"/>
          </p:cNvSpPr>
          <p:nvPr/>
        </p:nvSpPr>
        <p:spPr bwMode="auto">
          <a:xfrm>
            <a:off x="6324600" y="6172200"/>
            <a:ext cx="5410200" cy="584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800" b="0" i="0" dirty="0">
                <a:solidFill>
                  <a:srgbClr val="464646"/>
                </a:solidFill>
                <a:effectLst/>
                <a:latin typeface="Open Sans" panose="020B0606030504020204" pitchFamily="34" charset="0"/>
              </a:rPr>
              <a:t>Hao, D., Bisht, G., Rittger, K., Bair, E., He, C., Huang, H., Dang, C., Stillinger, T., Gu, Y., Wang, H., Qian, Y., and Leung, L. R. “Improving snow albedo modeling in the E3SM land model (version 2.0) and assessing its impacts on snow and surface fluxes over the Tibetan Plateau,” </a:t>
            </a:r>
            <a:r>
              <a:rPr lang="en-US" sz="800" b="0" i="1" dirty="0">
                <a:solidFill>
                  <a:srgbClr val="464646"/>
                </a:solidFill>
                <a:effectLst/>
                <a:latin typeface="Open Sans" panose="020B0606030504020204" pitchFamily="34" charset="0"/>
              </a:rPr>
              <a:t>Geosci. Model Dev., </a:t>
            </a:r>
            <a:r>
              <a:rPr lang="en-US" sz="800" b="1" i="0" dirty="0">
                <a:solidFill>
                  <a:srgbClr val="464646"/>
                </a:solidFill>
                <a:effectLst/>
                <a:latin typeface="Open Sans" panose="020B0606030504020204" pitchFamily="34" charset="0"/>
              </a:rPr>
              <a:t>16, </a:t>
            </a:r>
            <a:r>
              <a:rPr lang="en-US" sz="800" b="0" i="0" dirty="0">
                <a:solidFill>
                  <a:srgbClr val="464646"/>
                </a:solidFill>
                <a:effectLst/>
                <a:latin typeface="Open Sans" panose="020B0606030504020204" pitchFamily="34" charset="0"/>
              </a:rPr>
              <a:t>75–94, (2023). [DOI: 10.5194/gmd-16-75-2023</a:t>
            </a:r>
            <a:r>
              <a:rPr lang="en-US" sz="800" dirty="0">
                <a:solidFill>
                  <a:srgbClr val="464646"/>
                </a:solidFill>
                <a:latin typeface="Open Sans" panose="020B0606030504020204" pitchFamily="34" charset="0"/>
              </a:rPr>
              <a:t>]</a:t>
            </a:r>
            <a:endParaRPr lang="en-US" altLang="en-US" sz="1000" dirty="0">
              <a:solidFill>
                <a:srgbClr val="000000"/>
              </a:solidFill>
              <a:latin typeface="+mn-lt"/>
            </a:endParaRPr>
          </a:p>
        </p:txBody>
      </p:sp>
      <p:sp>
        <p:nvSpPr>
          <p:cNvPr id="3078" name="TextBox 9"/>
          <p:cNvSpPr txBox="1">
            <a:spLocks noChangeArrowheads="1"/>
          </p:cNvSpPr>
          <p:nvPr/>
        </p:nvSpPr>
        <p:spPr bwMode="auto">
          <a:xfrm>
            <a:off x="6324600" y="4975163"/>
            <a:ext cx="553880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panose="020B0604020202020204" pitchFamily="34" charset="0"/>
              </a:rPr>
              <a:t>Non-spherical snow grain shape, the LAP–snow mixing state, and sub-grid topography have different impacts on snow and surface fluxes (e.g., net solar radiation in this figure) in terms of both signs and magnitudes. The figure shows the spatial distribution in the change of net solar radiation from individual influencing factors and combined effects in the spring.</a:t>
            </a:r>
          </a:p>
        </p:txBody>
      </p:sp>
      <p:pic>
        <p:nvPicPr>
          <p:cNvPr id="3" name="Picture 2" descr="Diagram&#10;&#10;Description automatically generated">
            <a:extLst>
              <a:ext uri="{FF2B5EF4-FFF2-40B4-BE49-F238E27FC236}">
                <a16:creationId xmlns:a16="http://schemas.microsoft.com/office/drawing/2014/main" id="{CD321CBF-685B-46BC-B6B1-3E7B6EB7B2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653936"/>
            <a:ext cx="4801363" cy="4321227"/>
          </a:xfrm>
          <a:prstGeom prst="rect">
            <a:avLst/>
          </a:prstGeom>
        </p:spPr>
      </p:pic>
    </p:spTree>
    <p:extLst>
      <p:ext uri="{BB962C8B-B14F-4D97-AF65-F5344CB8AC3E}">
        <p14:creationId xmlns:p14="http://schemas.microsoft.com/office/powerpoint/2010/main" val="198478342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 ds:uri="http://purl.org/dc/elements/1.1/"/>
    <ds:schemaRef ds:uri="34ce37e6-51e5-4700-bc4a-ee453d0b2e1a"/>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6639</TotalTime>
  <Words>411</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19</cp:revision>
  <cp:lastPrinted>2011-05-11T17:30:12Z</cp:lastPrinted>
  <dcterms:created xsi:type="dcterms:W3CDTF">2017-11-02T21:19:41Z</dcterms:created>
  <dcterms:modified xsi:type="dcterms:W3CDTF">2023-02-14T16:10:22Z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