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handoutMasterIdLst>
    <p:handoutMasterId r:id="rId7"/>
  </p:handoutMasterIdLst>
  <p:sldIdLst>
    <p:sldId id="382" r:id="rId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es, Mike" initials="RM" lastIdx="10" clrIdx="0">
    <p:extLst>
      <p:ext uri="{19B8F6BF-5375-455C-9EA6-DF929625EA0E}">
        <p15:presenceInfo xmlns:p15="http://schemas.microsoft.com/office/powerpoint/2012/main" userId="S-1-5-21-414935543-1342250053-1793291686-4960" providerId="AD"/>
      </p:ext>
    </p:extLst>
  </p:cmAuthor>
  <p:cmAuthor id="2" name="Geernaert, Gerald" initials="GG" lastIdx="2" clrIdx="1">
    <p:extLst>
      <p:ext uri="{19B8F6BF-5375-455C-9EA6-DF929625EA0E}">
        <p15:presenceInfo xmlns:p15="http://schemas.microsoft.com/office/powerpoint/2012/main" userId="S-1-5-21-414935543-1342250053-1793291686-4723" providerId="AD"/>
      </p:ext>
    </p:extLst>
  </p:cmAuthor>
  <p:cmAuthor id="3" name="Anderson, Todd" initials="AT" lastIdx="6" clrIdx="2">
    <p:extLst>
      <p:ext uri="{19B8F6BF-5375-455C-9EA6-DF929625EA0E}">
        <p15:presenceInfo xmlns:p15="http://schemas.microsoft.com/office/powerpoint/2012/main" userId="S-1-5-21-414935543-1342250053-1793291686-4898" providerId="AD"/>
      </p:ext>
    </p:extLst>
  </p:cmAuthor>
  <p:cmAuthor id="4" name="Isakson, Linda U" initials="ILU" lastIdx="11" clrIdx="3">
    <p:extLst>
      <p:ext uri="{19B8F6BF-5375-455C-9EA6-DF929625EA0E}">
        <p15:presenceInfo xmlns:p15="http://schemas.microsoft.com/office/powerpoint/2012/main" userId="S::linda.isakson@pnnl.gov::2fb9b16b-847b-429e-b1d1-183f47ce9d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36"/>
    <a:srgbClr val="007837"/>
    <a:srgbClr val="FEFFE5"/>
    <a:srgbClr val="F2F2F2"/>
    <a:srgbClr val="06612F"/>
    <a:srgbClr val="6AAD89"/>
    <a:srgbClr val="106433"/>
    <a:srgbClr val="11134A"/>
    <a:srgbClr val="FFFFCC"/>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91" autoAdjust="0"/>
    <p:restoredTop sz="72177" autoAdjust="0"/>
  </p:normalViewPr>
  <p:slideViewPr>
    <p:cSldViewPr>
      <p:cViewPr varScale="1">
        <p:scale>
          <a:sx n="90" d="100"/>
          <a:sy n="90" d="100"/>
        </p:scale>
        <p:origin x="1224" y="200"/>
      </p:cViewPr>
      <p:guideLst>
        <p:guide orient="horz" pos="2160"/>
        <p:guide pos="3840"/>
      </p:guideLst>
    </p:cSldViewPr>
  </p:slideViewPr>
  <p:notesTextViewPr>
    <p:cViewPr>
      <p:scale>
        <a:sx n="1" d="1"/>
        <a:sy n="1" d="1"/>
      </p:scale>
      <p:origin x="0" y="-176"/>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71054"/>
          </a:xfrm>
          <a:prstGeom prst="rect">
            <a:avLst/>
          </a:prstGeom>
        </p:spPr>
        <p:txBody>
          <a:bodyPr vert="horz" lIns="94213" tIns="47107" rIns="94213" bIns="47107" rtlCol="0"/>
          <a:lstStyle>
            <a:lvl1pPr algn="l">
              <a:defRPr sz="1200"/>
            </a:lvl1pPr>
          </a:lstStyle>
          <a:p>
            <a:endParaRPr lang="en-US" dirty="0"/>
          </a:p>
        </p:txBody>
      </p:sp>
      <p:sp>
        <p:nvSpPr>
          <p:cNvPr id="3" name="Date Placeholder 2"/>
          <p:cNvSpPr>
            <a:spLocks noGrp="1"/>
          </p:cNvSpPr>
          <p:nvPr>
            <p:ph type="dt" sz="quarter" idx="1"/>
          </p:nvPr>
        </p:nvSpPr>
        <p:spPr>
          <a:xfrm>
            <a:off x="4023093" y="1"/>
            <a:ext cx="3077739" cy="471054"/>
          </a:xfrm>
          <a:prstGeom prst="rect">
            <a:avLst/>
          </a:prstGeom>
        </p:spPr>
        <p:txBody>
          <a:bodyPr vert="horz" lIns="94213" tIns="47107" rIns="94213" bIns="47107" rtlCol="0"/>
          <a:lstStyle>
            <a:lvl1pPr algn="r">
              <a:defRPr sz="1200"/>
            </a:lvl1pPr>
          </a:lstStyle>
          <a:p>
            <a:fld id="{76432D7D-4958-459C-A757-1B834665ED1E}" type="datetimeFigureOut">
              <a:rPr lang="en-US" smtClean="0"/>
              <a:t>10/23/23</a:t>
            </a:fld>
            <a:endParaRPr lang="en-US" dirty="0"/>
          </a:p>
        </p:txBody>
      </p:sp>
      <p:sp>
        <p:nvSpPr>
          <p:cNvPr id="4" name="Footer Placeholder 3"/>
          <p:cNvSpPr>
            <a:spLocks noGrp="1"/>
          </p:cNvSpPr>
          <p:nvPr>
            <p:ph type="ftr" sz="quarter" idx="2"/>
          </p:nvPr>
        </p:nvSpPr>
        <p:spPr>
          <a:xfrm>
            <a:off x="1" y="8917422"/>
            <a:ext cx="3077739" cy="471053"/>
          </a:xfrm>
          <a:prstGeom prst="rect">
            <a:avLst/>
          </a:prstGeom>
        </p:spPr>
        <p:txBody>
          <a:bodyPr vert="horz" lIns="94213" tIns="47107" rIns="94213" bIns="4710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2"/>
            <a:ext cx="3077739" cy="471053"/>
          </a:xfrm>
          <a:prstGeom prst="rect">
            <a:avLst/>
          </a:prstGeom>
        </p:spPr>
        <p:txBody>
          <a:bodyPr vert="horz" lIns="94213" tIns="47107" rIns="94213" bIns="47107" rtlCol="0" anchor="b"/>
          <a:lstStyle>
            <a:lvl1pPr algn="r">
              <a:defRPr sz="1200"/>
            </a:lvl1pPr>
          </a:lstStyle>
          <a:p>
            <a:fld id="{5FC274D9-AA59-431F-9AAD-4F2419B53092}" type="slidenum">
              <a:rPr lang="en-US" smtClean="0"/>
              <a:t>‹#›</a:t>
            </a:fld>
            <a:endParaRPr lang="en-US" dirty="0"/>
          </a:p>
        </p:txBody>
      </p:sp>
    </p:spTree>
    <p:extLst>
      <p:ext uri="{BB962C8B-B14F-4D97-AF65-F5344CB8AC3E}">
        <p14:creationId xmlns:p14="http://schemas.microsoft.com/office/powerpoint/2010/main" val="554442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69424"/>
          </a:xfrm>
          <a:prstGeom prst="rect">
            <a:avLst/>
          </a:prstGeom>
        </p:spPr>
        <p:txBody>
          <a:bodyPr vert="horz" lIns="94213" tIns="47107" rIns="94213" bIns="47107" rtlCol="0"/>
          <a:lstStyle>
            <a:lvl1pPr algn="l">
              <a:defRPr sz="1200"/>
            </a:lvl1pPr>
          </a:lstStyle>
          <a:p>
            <a:endParaRPr lang="en-US" dirty="0"/>
          </a:p>
        </p:txBody>
      </p:sp>
      <p:sp>
        <p:nvSpPr>
          <p:cNvPr id="3" name="Date Placeholder 2"/>
          <p:cNvSpPr>
            <a:spLocks noGrp="1"/>
          </p:cNvSpPr>
          <p:nvPr>
            <p:ph type="dt" idx="1"/>
          </p:nvPr>
        </p:nvSpPr>
        <p:spPr>
          <a:xfrm>
            <a:off x="4023093" y="1"/>
            <a:ext cx="3077739" cy="469424"/>
          </a:xfrm>
          <a:prstGeom prst="rect">
            <a:avLst/>
          </a:prstGeom>
        </p:spPr>
        <p:txBody>
          <a:bodyPr vert="horz" lIns="94213" tIns="47107" rIns="94213" bIns="47107" rtlCol="0"/>
          <a:lstStyle>
            <a:lvl1pPr algn="r">
              <a:defRPr sz="1200"/>
            </a:lvl1pPr>
          </a:lstStyle>
          <a:p>
            <a:fld id="{D7505EE2-20AE-4EC6-B79A-9BC949FFC34E}" type="datetimeFigureOut">
              <a:rPr lang="en-US" smtClean="0"/>
              <a:t>10/23/23</a:t>
            </a:fld>
            <a:endParaRPr lang="en-US" dirty="0"/>
          </a:p>
        </p:txBody>
      </p:sp>
      <p:sp>
        <p:nvSpPr>
          <p:cNvPr id="4" name="Slide Image Placeholder 3"/>
          <p:cNvSpPr>
            <a:spLocks noGrp="1" noRot="1" noChangeAspect="1"/>
          </p:cNvSpPr>
          <p:nvPr>
            <p:ph type="sldImg" idx="2"/>
          </p:nvPr>
        </p:nvSpPr>
        <p:spPr>
          <a:xfrm>
            <a:off x="420688" y="704850"/>
            <a:ext cx="6261100" cy="3521075"/>
          </a:xfrm>
          <a:prstGeom prst="rect">
            <a:avLst/>
          </a:prstGeom>
          <a:noFill/>
          <a:ln w="12700">
            <a:solidFill>
              <a:prstClr val="black"/>
            </a:solidFill>
          </a:ln>
        </p:spPr>
        <p:txBody>
          <a:bodyPr vert="horz" lIns="94213" tIns="47107" rIns="94213" bIns="47107" rtlCol="0" anchor="ctr"/>
          <a:lstStyle/>
          <a:p>
            <a:endParaRPr lang="en-US" dirty="0"/>
          </a:p>
        </p:txBody>
      </p:sp>
      <p:sp>
        <p:nvSpPr>
          <p:cNvPr id="5" name="Notes Placeholder 4"/>
          <p:cNvSpPr>
            <a:spLocks noGrp="1"/>
          </p:cNvSpPr>
          <p:nvPr>
            <p:ph type="body" sz="quarter" idx="3"/>
          </p:nvPr>
        </p:nvSpPr>
        <p:spPr>
          <a:xfrm>
            <a:off x="710248" y="4459528"/>
            <a:ext cx="5681980" cy="4224814"/>
          </a:xfrm>
          <a:prstGeom prst="rect">
            <a:avLst/>
          </a:prstGeom>
        </p:spPr>
        <p:txBody>
          <a:bodyPr vert="horz" lIns="94213" tIns="47107" rIns="94213" bIns="471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3"/>
            <a:ext cx="3077739" cy="469424"/>
          </a:xfrm>
          <a:prstGeom prst="rect">
            <a:avLst/>
          </a:prstGeom>
        </p:spPr>
        <p:txBody>
          <a:bodyPr vert="horz" lIns="94213" tIns="47107" rIns="94213" bIns="4710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3"/>
            <a:ext cx="3077739" cy="469424"/>
          </a:xfrm>
          <a:prstGeom prst="rect">
            <a:avLst/>
          </a:prstGeom>
        </p:spPr>
        <p:txBody>
          <a:bodyPr vert="horz" lIns="94213" tIns="47107" rIns="94213" bIns="47107" rtlCol="0" anchor="b"/>
          <a:lstStyle>
            <a:lvl1pPr algn="r">
              <a:defRPr sz="1200"/>
            </a:lvl1pPr>
          </a:lstStyle>
          <a:p>
            <a:fld id="{1BB79768-6CD1-4274-8D6F-55F7E56E6718}" type="slidenum">
              <a:rPr lang="en-US" smtClean="0"/>
              <a:t>‹#›</a:t>
            </a:fld>
            <a:endParaRPr lang="en-US" dirty="0"/>
          </a:p>
        </p:txBody>
      </p:sp>
    </p:spTree>
    <p:extLst>
      <p:ext uri="{BB962C8B-B14F-4D97-AF65-F5344CB8AC3E}">
        <p14:creationId xmlns:p14="http://schemas.microsoft.com/office/powerpoint/2010/main" val="243645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063" indent="-288925" eaLnBrk="0" hangingPunct="0">
              <a:defRPr>
                <a:solidFill>
                  <a:schemeClr val="tx1"/>
                </a:solidFill>
                <a:latin typeface="Calibri" panose="020F0502020204030204" pitchFamily="34" charset="0"/>
                <a:cs typeface="Arial" panose="020B0604020202020204" pitchFamily="34" charset="0"/>
              </a:defRPr>
            </a:lvl2pPr>
            <a:lvl3pPr marL="1160463" indent="-231775" eaLnBrk="0" hangingPunct="0">
              <a:defRPr>
                <a:solidFill>
                  <a:schemeClr val="tx1"/>
                </a:solidFill>
                <a:latin typeface="Calibri" panose="020F0502020204030204" pitchFamily="34" charset="0"/>
                <a:cs typeface="Arial" panose="020B0604020202020204" pitchFamily="34" charset="0"/>
              </a:defRPr>
            </a:lvl3pPr>
            <a:lvl4pPr marL="1625600" indent="-231775" eaLnBrk="0" hangingPunct="0">
              <a:defRPr>
                <a:solidFill>
                  <a:schemeClr val="tx1"/>
                </a:solidFill>
                <a:latin typeface="Calibri" panose="020F0502020204030204" pitchFamily="34" charset="0"/>
                <a:cs typeface="Arial" panose="020B0604020202020204" pitchFamily="34" charset="0"/>
              </a:defRPr>
            </a:lvl4pPr>
            <a:lvl5pPr marL="2090738" indent="-231775" eaLnBrk="0" hangingPunct="0">
              <a:defRPr>
                <a:solidFill>
                  <a:schemeClr val="tx1"/>
                </a:solidFill>
                <a:latin typeface="Calibri" panose="020F050202020403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705FAF-829E-4395-B8B6-B498D53B3B43}" type="slidenum">
              <a:rPr lang="en-US" altLang="en-US">
                <a:solidFill>
                  <a:srgbClr val="000000"/>
                </a:solidFill>
              </a:rPr>
              <a:pPr eaLnBrk="1" hangingPunct="1"/>
              <a:t>1</a:t>
            </a:fld>
            <a:endParaRPr lang="en-US" altLang="en-US">
              <a:solidFill>
                <a:srgbClr val="000000"/>
              </a:solidFill>
            </a:endParaRPr>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spcBef>
                <a:spcPts val="0"/>
              </a:spcBef>
              <a:spcAft>
                <a:spcPts val="0"/>
              </a:spcAft>
            </a:pPr>
            <a:r>
              <a:rPr lang="en-US" sz="1800" b="1" cap="all" spc="190" dirty="0">
                <a:solidFill>
                  <a:srgbClr val="1B1B1B"/>
                </a:solidFill>
                <a:effectLst/>
                <a:latin typeface="Nunito Sans" pitchFamily="2" charset="77"/>
                <a:ea typeface="Times New Roman" panose="02020603050405020304" pitchFamily="18" charset="0"/>
                <a:cs typeface="Times New Roman" panose="02020603050405020304" pitchFamily="18" charset="0"/>
              </a:rPr>
              <a:t>SCIENCE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El Niño Southern Oscillation (ENSO) has profound impacts on weather patterns across the globe, yet there is no consensus on its response to global warming. State-of-the-art climate models have been used to make projections of ENSO changes for several decades now,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but vigorous debates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on the future of ENSO still continue.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cap="all" spc="190" dirty="0">
                <a:solidFill>
                  <a:srgbClr val="1B1B1B"/>
                </a:solidFill>
                <a:effectLst/>
                <a:latin typeface="Nunito Sans" pitchFamily="2" charset="77"/>
                <a:ea typeface="Times New Roman" panose="02020603050405020304" pitchFamily="18" charset="0"/>
                <a:cs typeface="Times New Roman" panose="02020603050405020304" pitchFamily="18" charset="0"/>
              </a:rPr>
              <a:t>IMPACT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This study shows that the most recent model intercomparison (CMIP6) indicates a robust strengthening of ENSO with global warming, accompanied  by a pronounced increase in the frequency of extreme El Niño events. Thee potential mechanisms of these changes are analyzed.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cap="all" spc="190" dirty="0">
                <a:solidFill>
                  <a:srgbClr val="1B1B1B"/>
                </a:solidFill>
                <a:effectLst/>
                <a:latin typeface="Nunito Sans" pitchFamily="2" charset="77"/>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cap="all" spc="190" dirty="0">
                <a:solidFill>
                  <a:srgbClr val="1B1B1B"/>
                </a:solidFill>
                <a:effectLst/>
                <a:latin typeface="Nunito Sans" pitchFamily="2" charset="77"/>
                <a:ea typeface="Times New Roman" panose="02020603050405020304" pitchFamily="18" charset="0"/>
                <a:cs typeface="Times New Roman" panose="02020603050405020304" pitchFamily="18" charset="0"/>
              </a:rPr>
              <a:t>SUMMARY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Using a broad range of models from the Coupled Model Intercomparison Project phase 6 (CMIP6) and four types of warming experiments, here we show that the majority of the models predict a stronger ENSO by century-end in Shared Social Pathway (SSP) experiments, and in idealized 1pctCO2 and abrupt 4xCO2 experiments. The frequency of extreme El Niño events and precipitation variability increase as well. Some of these changes in ENSO sea surface are correlated with the projected future reduction in the mean zonal SST gradient. A stronger atmospheric noise, including westerly wind bursts, is another factor. Nevertheless, we argue that a robust inter-model mechanism that could consistently explain a stronger ENSO simulated with global warming is still lacking. Therefore, caution should be exercised when considering ENSO changes based on a single model or warming scenario.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998685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406400" y="6248400"/>
            <a:ext cx="3556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Subtitle 2"/>
          <p:cNvSpPr>
            <a:spLocks noGrp="1"/>
          </p:cNvSpPr>
          <p:nvPr>
            <p:ph type="subTitle" idx="1"/>
          </p:nvPr>
        </p:nvSpPr>
        <p:spPr>
          <a:xfrm>
            <a:off x="1828800" y="3200400"/>
            <a:ext cx="85344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609600" y="1981200"/>
            <a:ext cx="10972800" cy="1143000"/>
          </a:xfrm>
          <a:prstGeom prst="rect">
            <a:avLst/>
          </a:prstGeom>
        </p:spPr>
        <p:txBody>
          <a:bodyPr>
            <a:normAutofit/>
          </a:bodyPr>
          <a:lstStyle>
            <a:lvl1pPr algn="ctr">
              <a:defRPr sz="3200" b="1">
                <a:solidFill>
                  <a:srgbClr val="146737"/>
                </a:solidFill>
              </a:defRPr>
            </a:lvl1pPr>
          </a:lstStyle>
          <a:p>
            <a:r>
              <a:rPr lang="en-US"/>
              <a:t>Click to edit Master title style</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DCEE50CC-E570-4C4C-A87C-24787CB3ADAC}" type="slidenum">
              <a:rPr lang="en-US"/>
              <a:pPr>
                <a:defRPr/>
              </a:pPr>
              <a:t>‹#›</a:t>
            </a:fld>
            <a:endParaRPr lang="en-US" dirty="0"/>
          </a:p>
        </p:txBody>
      </p:sp>
      <p:pic>
        <p:nvPicPr>
          <p:cNvPr id="11" name="Picture 10"/>
          <p:cNvPicPr>
            <a:picLocks noChangeAspect="1"/>
          </p:cNvPicPr>
          <p:nvPr userDrawn="1"/>
        </p:nvPicPr>
        <p:blipFill>
          <a:blip r:embed="rId3"/>
          <a:stretch>
            <a:fillRect/>
          </a:stretch>
        </p:blipFill>
        <p:spPr>
          <a:xfrm>
            <a:off x="3352800" y="304800"/>
            <a:ext cx="5105400" cy="856978"/>
          </a:xfrm>
          <a:prstGeom prst="rect">
            <a:avLst/>
          </a:prstGeom>
        </p:spPr>
      </p:pic>
    </p:spTree>
    <p:extLst>
      <p:ext uri="{BB962C8B-B14F-4D97-AF65-F5344CB8AC3E}">
        <p14:creationId xmlns:p14="http://schemas.microsoft.com/office/powerpoint/2010/main" val="34703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1029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29916773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1219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69901" y="866775"/>
            <a:ext cx="11214100" cy="5259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218333" y="6351589"/>
            <a:ext cx="508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1F8A97BA-DB9B-4291-87AE-AF89EA7F18B7}" type="slidenum">
              <a:rPr lang="en-US"/>
              <a:pPr>
                <a:defRPr/>
              </a:pPr>
              <a:t>‹#›</a:t>
            </a:fld>
            <a:endParaRPr lang="en-US" dirty="0"/>
          </a:p>
        </p:txBody>
      </p:sp>
      <p:pic>
        <p:nvPicPr>
          <p:cNvPr id="3" name="Picture 2"/>
          <p:cNvPicPr>
            <a:picLocks noChangeAspect="1"/>
          </p:cNvPicPr>
          <p:nvPr userDrawn="1"/>
        </p:nvPicPr>
        <p:blipFill>
          <a:blip r:embed="rId6"/>
          <a:stretch>
            <a:fillRect/>
          </a:stretch>
        </p:blipFill>
        <p:spPr>
          <a:xfrm>
            <a:off x="469901" y="6297596"/>
            <a:ext cx="2759807" cy="473110"/>
          </a:xfrm>
          <a:prstGeom prst="rect">
            <a:avLst/>
          </a:prstGeom>
        </p:spPr>
      </p:pic>
    </p:spTree>
    <p:extLst>
      <p:ext uri="{BB962C8B-B14F-4D97-AF65-F5344CB8AC3E}">
        <p14:creationId xmlns:p14="http://schemas.microsoft.com/office/powerpoint/2010/main" val="109837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7200" algn="ctr" rtl="0" eaLnBrk="1" fontAlgn="base" hangingPunct="1">
        <a:spcBef>
          <a:spcPct val="0"/>
        </a:spcBef>
        <a:spcAft>
          <a:spcPct val="0"/>
        </a:spcAft>
        <a:defRPr sz="2400">
          <a:solidFill>
            <a:srgbClr val="106636"/>
          </a:solidFill>
          <a:latin typeface="Arial" charset="0"/>
          <a:cs typeface="Arial" charset="0"/>
        </a:defRPr>
      </a:lvl6pPr>
      <a:lvl7pPr marL="914400" algn="ctr" rtl="0" eaLnBrk="1" fontAlgn="base" hangingPunct="1">
        <a:spcBef>
          <a:spcPct val="0"/>
        </a:spcBef>
        <a:spcAft>
          <a:spcPct val="0"/>
        </a:spcAft>
        <a:defRPr sz="2400">
          <a:solidFill>
            <a:srgbClr val="106636"/>
          </a:solidFill>
          <a:latin typeface="Arial" charset="0"/>
          <a:cs typeface="Arial" charset="0"/>
        </a:defRPr>
      </a:lvl7pPr>
      <a:lvl8pPr marL="1371600" algn="ctr" rtl="0" eaLnBrk="1" fontAlgn="base" hangingPunct="1">
        <a:spcBef>
          <a:spcPct val="0"/>
        </a:spcBef>
        <a:spcAft>
          <a:spcPct val="0"/>
        </a:spcAft>
        <a:defRPr sz="2400">
          <a:solidFill>
            <a:srgbClr val="106636"/>
          </a:solidFill>
          <a:latin typeface="Arial" charset="0"/>
          <a:cs typeface="Arial" charset="0"/>
        </a:defRPr>
      </a:lvl8pPr>
      <a:lvl9pPr marL="1828800" algn="ctr" rtl="0" eaLnBrk="1" fontAlgn="base" hangingPunct="1">
        <a:spcBef>
          <a:spcPct val="0"/>
        </a:spcBef>
        <a:spcAft>
          <a:spcPct val="0"/>
        </a:spcAft>
        <a:defRPr sz="2400">
          <a:solidFill>
            <a:srgbClr val="106636"/>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1676400" y="3352800"/>
            <a:ext cx="3429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15000"/>
              </a:spcBef>
              <a:buFontTx/>
              <a:buNone/>
            </a:pPr>
            <a:endParaRPr lang="en-US" altLang="en-US" sz="1600" dirty="0">
              <a:solidFill>
                <a:srgbClr val="000000"/>
              </a:solidFill>
            </a:endParaRPr>
          </a:p>
        </p:txBody>
      </p:sp>
      <p:sp>
        <p:nvSpPr>
          <p:cNvPr id="3075" name="Rectangle 4"/>
          <p:cNvSpPr>
            <a:spLocks noChangeArrowheads="1"/>
          </p:cNvSpPr>
          <p:nvPr/>
        </p:nvSpPr>
        <p:spPr bwMode="auto">
          <a:xfrm>
            <a:off x="76202" y="762000"/>
            <a:ext cx="6400798" cy="12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nSpc>
                <a:spcPct val="95000"/>
              </a:lnSpc>
              <a:defRPr/>
            </a:pPr>
            <a:r>
              <a:rPr lang="en-US" sz="2000" b="1" dirty="0">
                <a:solidFill>
                  <a:srgbClr val="006600"/>
                </a:solidFill>
                <a:latin typeface="Arial" panose="020B0604020202020204" pitchFamily="34" charset="0"/>
                <a:cs typeface="Arial" panose="020B0604020202020204" pitchFamily="34" charset="0"/>
              </a:rPr>
              <a:t>Scientific Challenge </a:t>
            </a:r>
          </a:p>
          <a:p>
            <a:pPr marL="285750" indent="-285750">
              <a:lnSpc>
                <a:spcPct val="90000"/>
              </a:lnSpc>
              <a:buFont typeface="Arial" pitchFamily="34" charset="0"/>
              <a:buChar char="●"/>
              <a:defRPr/>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ENSO has profound impacts on weather patterns across the globe, yet there is no consensus on its response to global warming. Climate models have been used to make projections of ENSO changes for several decades now, but debates on the future of ENSO continue.</a:t>
            </a:r>
            <a:endParaRPr lang="en-US" sz="1800" dirty="0">
              <a:solidFill>
                <a:prstClr val="black"/>
              </a:solidFill>
              <a:latin typeface="Arial" panose="020B0604020202020204" pitchFamily="34" charset="0"/>
              <a:cs typeface="Arial" panose="020B0604020202020204" pitchFamily="34" charset="0"/>
            </a:endParaRPr>
          </a:p>
        </p:txBody>
      </p:sp>
      <p:sp>
        <p:nvSpPr>
          <p:cNvPr id="3076" name="Rectangle 5"/>
          <p:cNvSpPr>
            <a:spLocks noChangeArrowheads="1"/>
          </p:cNvSpPr>
          <p:nvPr/>
        </p:nvSpPr>
        <p:spPr bwMode="auto">
          <a:xfrm>
            <a:off x="185475" y="73675"/>
            <a:ext cx="117008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algn="ctr">
              <a:spcBef>
                <a:spcPts val="0"/>
              </a:spcBef>
              <a:spcAft>
                <a:spcPts val="0"/>
              </a:spcAft>
            </a:pPr>
            <a:r>
              <a:rPr lang="en-US" sz="2000" b="1" dirty="0">
                <a:solidFill>
                  <a:srgbClr val="1B1B1B"/>
                </a:solidFill>
                <a:effectLst/>
                <a:latin typeface="Nunito Sans" pitchFamily="2" charset="77"/>
                <a:ea typeface="Times New Roman" panose="02020603050405020304" pitchFamily="18" charset="0"/>
                <a:cs typeface="Times New Roman" panose="02020603050405020304" pitchFamily="18" charset="0"/>
              </a:rPr>
              <a:t>Towards understanding the robust strengthening of ENSO and more frequent extreme El Niño events in CMIP6 global warming simulations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78" name="TextBox 9"/>
          <p:cNvSpPr txBox="1">
            <a:spLocks noChangeArrowheads="1"/>
          </p:cNvSpPr>
          <p:nvPr/>
        </p:nvSpPr>
        <p:spPr bwMode="auto">
          <a:xfrm>
            <a:off x="6719885" y="4682265"/>
            <a:ext cx="5319977" cy="153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90000"/>
              </a:lnSpc>
              <a:spcBef>
                <a:spcPts val="0"/>
              </a:spcBef>
              <a:buNone/>
            </a:pPr>
            <a:r>
              <a:rPr lang="en-US" altLang="en-US" sz="1300" dirty="0">
                <a:latin typeface="Arial" panose="020B0604020202020204" pitchFamily="34" charset="0"/>
              </a:rPr>
              <a:t>Overview of ENSO changes in CMIP6 models across different experiments. (a) A </a:t>
            </a:r>
            <a:r>
              <a:rPr lang="en-US" altLang="en-US" sz="1300" dirty="0" err="1">
                <a:latin typeface="Arial" panose="020B0604020202020204" pitchFamily="34" charset="0"/>
              </a:rPr>
              <a:t>barplot</a:t>
            </a:r>
            <a:r>
              <a:rPr lang="en-US" altLang="en-US" sz="1300" dirty="0">
                <a:latin typeface="Arial" panose="020B0604020202020204" pitchFamily="34" charset="0"/>
              </a:rPr>
              <a:t> showing the time-mean amplitude of ENSO SST variability in individual models for the </a:t>
            </a:r>
            <a:r>
              <a:rPr lang="en-US" altLang="en-US" sz="1300" dirty="0" err="1">
                <a:latin typeface="Arial" panose="020B0604020202020204" pitchFamily="34" charset="0"/>
              </a:rPr>
              <a:t>piControl</a:t>
            </a:r>
            <a:r>
              <a:rPr lang="en-US" altLang="en-US" sz="1300" dirty="0">
                <a:latin typeface="Arial" panose="020B0604020202020204" pitchFamily="34" charset="0"/>
              </a:rPr>
              <a:t>, abrupt-4xCO2, 1pctCO2, SSP585 and SSP126 experiments, respectively. Thin </a:t>
            </a:r>
            <a:r>
              <a:rPr lang="en-US" altLang="en-US" sz="1300" dirty="0" err="1">
                <a:latin typeface="Arial" panose="020B0604020202020204" pitchFamily="34" charset="0"/>
              </a:rPr>
              <a:t>errorbars</a:t>
            </a:r>
            <a:r>
              <a:rPr lang="en-US" altLang="en-US" sz="1300" dirty="0">
                <a:latin typeface="Arial" panose="020B0604020202020204" pitchFamily="34" charset="0"/>
              </a:rPr>
              <a:t> for SSP experiments indicate the maximum and minimum values across three ensemble members. (b) The same but for the frequency of extreme El Niño events. Arrows indicate the direction of changes in the multi-model mean ensemble. </a:t>
            </a:r>
          </a:p>
        </p:txBody>
      </p:sp>
      <p:sp>
        <p:nvSpPr>
          <p:cNvPr id="9" name="Rectangle 4">
            <a:extLst>
              <a:ext uri="{FF2B5EF4-FFF2-40B4-BE49-F238E27FC236}">
                <a16:creationId xmlns:a16="http://schemas.microsoft.com/office/drawing/2014/main" id="{0D711938-5F57-4CD6-8D4E-B80CB7329BE0}"/>
              </a:ext>
            </a:extLst>
          </p:cNvPr>
          <p:cNvSpPr>
            <a:spLocks noChangeArrowheads="1"/>
          </p:cNvSpPr>
          <p:nvPr/>
        </p:nvSpPr>
        <p:spPr bwMode="auto">
          <a:xfrm>
            <a:off x="76203" y="4390604"/>
            <a:ext cx="6368620" cy="1402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5000"/>
              </a:lnSpc>
              <a:buFontTx/>
              <a:buNone/>
            </a:pPr>
            <a:r>
              <a:rPr lang="en-US" altLang="en-US" sz="2000" b="1" dirty="0">
                <a:solidFill>
                  <a:srgbClr val="006600"/>
                </a:solidFill>
                <a:latin typeface="Arial" panose="020B0604020202020204" pitchFamily="34" charset="0"/>
                <a:cs typeface="Arial" panose="020B0604020202020204" pitchFamily="34" charset="0"/>
              </a:rPr>
              <a:t>Significance and Impact</a:t>
            </a:r>
          </a:p>
          <a:p>
            <a:pPr marL="283464" indent="-283464">
              <a:lnSpc>
                <a:spcPct val="90000"/>
              </a:lnSpc>
              <a:buFont typeface="Arial" panose="020B0604020202020204" pitchFamily="34" charset="0"/>
              <a:buChar char="●"/>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We have demonstrated that the most recent climate model intercomparison (CMIP6) indicates a robust strengthening of ENSO with global warming, accompanied  by a pronounced increase in the frequency of extreme El Niño events.</a:t>
            </a:r>
            <a:r>
              <a:rPr lang="en-US" sz="1700" dirty="0">
                <a:effectLst/>
                <a:latin typeface="Times New Roman" panose="02020603050405020304" pitchFamily="18" charset="0"/>
                <a:cs typeface="Times New Roman" panose="02020603050405020304" pitchFamily="18" charset="0"/>
              </a:rPr>
              <a:t> </a:t>
            </a:r>
            <a:endParaRPr lang="en-US" sz="1700" b="0" i="0" dirty="0">
              <a:solidFill>
                <a:srgbClr val="1C1D1E"/>
              </a:solidFill>
              <a:effectLst/>
              <a:latin typeface="Times New Roman" panose="02020603050405020304" pitchFamily="18" charset="0"/>
              <a:cs typeface="Times New Roman" panose="02020603050405020304" pitchFamily="18" charset="0"/>
            </a:endParaRPr>
          </a:p>
        </p:txBody>
      </p:sp>
      <p:sp>
        <p:nvSpPr>
          <p:cNvPr id="10" name="Rectangle 4">
            <a:extLst>
              <a:ext uri="{FF2B5EF4-FFF2-40B4-BE49-F238E27FC236}">
                <a16:creationId xmlns:a16="http://schemas.microsoft.com/office/drawing/2014/main" id="{8B1C6242-7ACF-4806-8730-C141EE592133}"/>
              </a:ext>
            </a:extLst>
          </p:cNvPr>
          <p:cNvSpPr>
            <a:spLocks noChangeArrowheads="1"/>
          </p:cNvSpPr>
          <p:nvPr/>
        </p:nvSpPr>
        <p:spPr bwMode="auto">
          <a:xfrm>
            <a:off x="66676" y="2060848"/>
            <a:ext cx="6564313" cy="227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nSpc>
                <a:spcPct val="95000"/>
              </a:lnSpc>
              <a:defRPr/>
            </a:pPr>
            <a:r>
              <a:rPr lang="en-US" sz="2000" b="1" dirty="0">
                <a:solidFill>
                  <a:srgbClr val="006600"/>
                </a:solidFill>
                <a:latin typeface="Arial" panose="020B0604020202020204" pitchFamily="34" charset="0"/>
                <a:cs typeface="Arial" panose="020B0604020202020204" pitchFamily="34" charset="0"/>
              </a:rPr>
              <a:t>Approach and Findings</a:t>
            </a:r>
          </a:p>
          <a:p>
            <a:pPr marL="285750" indent="-285750">
              <a:lnSpc>
                <a:spcPct val="90000"/>
              </a:lnSpc>
              <a:buFont typeface="Arial" pitchFamily="34" charset="0"/>
              <a:buChar char="●"/>
              <a:defRPr/>
            </a:pPr>
            <a:r>
              <a:rPr lang="en-US" sz="1700" dirty="0">
                <a:effectLst/>
                <a:latin typeface="Times New Roman" panose="02020603050405020304" pitchFamily="18" charset="0"/>
                <a:ea typeface="Times New Roman" panose="02020603050405020304" pitchFamily="18" charset="0"/>
              </a:rPr>
              <a:t>Using data from CMIP6 and four types of warming experiments, we show that most models predict a stronger ENSO by century-end in Shared Social Pathway (SSP) experiments, and in idealized 1pctCO2 and abrupt 4xCO2 experiments. The frequency of extreme El Niño events and precipitation variability increase as well. Some of these changes in ENSO sea surface are correlated with the projected future reduction in the mean zonal SST gradient. A stronger atmospheric noise, including westerly wind bursts, is another factor. </a:t>
            </a:r>
            <a:endParaRPr lang="en-US" sz="1700" b="0" i="0" dirty="0">
              <a:solidFill>
                <a:srgbClr val="1C1D1E"/>
              </a:solidFill>
              <a:effectLst/>
              <a:latin typeface="Arial" panose="020B0604020202020204" pitchFamily="34" charset="0"/>
              <a:cs typeface="Arial" panose="020B0604020202020204" pitchFamily="34" charset="0"/>
            </a:endParaRPr>
          </a:p>
        </p:txBody>
      </p:sp>
      <p:sp>
        <p:nvSpPr>
          <p:cNvPr id="3077" name="Text Box 6"/>
          <p:cNvSpPr txBox="1">
            <a:spLocks noChangeArrowheads="1"/>
          </p:cNvSpPr>
          <p:nvPr/>
        </p:nvSpPr>
        <p:spPr bwMode="auto">
          <a:xfrm>
            <a:off x="152137" y="5700054"/>
            <a:ext cx="6368619" cy="40011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sz="1000" b="0" i="0" dirty="0" err="1">
                <a:solidFill>
                  <a:srgbClr val="222222"/>
                </a:solidFill>
                <a:effectLst/>
                <a:latin typeface="Arial" panose="020B0604020202020204" pitchFamily="34" charset="0"/>
              </a:rPr>
              <a:t>Heede</a:t>
            </a:r>
            <a:r>
              <a:rPr lang="en-US" sz="1000" b="0" i="0" dirty="0">
                <a:solidFill>
                  <a:srgbClr val="222222"/>
                </a:solidFill>
                <a:effectLst/>
                <a:latin typeface="Arial" panose="020B0604020202020204" pitchFamily="34" charset="0"/>
              </a:rPr>
              <a:t>, U.K., Fedorov, A.V. Towards understanding the robust strengthening of ENSO and more frequent extreme El Niño events in CMIP6 global warming simulations. </a:t>
            </a:r>
            <a:r>
              <a:rPr lang="en-US" sz="1000" b="0" i="0" dirty="0" err="1">
                <a:solidFill>
                  <a:srgbClr val="222222"/>
                </a:solidFill>
                <a:effectLst/>
                <a:latin typeface="Arial" panose="020B0604020202020204" pitchFamily="34" charset="0"/>
              </a:rPr>
              <a:t>Clim</a:t>
            </a:r>
            <a:r>
              <a:rPr lang="en-US" sz="1000" b="0" i="0" dirty="0">
                <a:solidFill>
                  <a:srgbClr val="222222"/>
                </a:solidFill>
                <a:effectLst/>
                <a:latin typeface="Arial" panose="020B0604020202020204" pitchFamily="34" charset="0"/>
              </a:rPr>
              <a:t> </a:t>
            </a:r>
            <a:r>
              <a:rPr lang="en-US" sz="1000" b="0" i="0" dirty="0" err="1">
                <a:solidFill>
                  <a:srgbClr val="222222"/>
                </a:solidFill>
                <a:effectLst/>
                <a:latin typeface="Arial" panose="020B0604020202020204" pitchFamily="34" charset="0"/>
              </a:rPr>
              <a:t>Dyn</a:t>
            </a:r>
            <a:r>
              <a:rPr lang="en-US" sz="1000" b="0" i="0" dirty="0">
                <a:solidFill>
                  <a:srgbClr val="222222"/>
                </a:solidFill>
                <a:effectLst/>
                <a:latin typeface="Arial" panose="020B0604020202020204" pitchFamily="34" charset="0"/>
              </a:rPr>
              <a:t> 61, 3047–3060 (2023).</a:t>
            </a:r>
            <a:endParaRPr lang="en-US" altLang="en-US" sz="1000" dirty="0">
              <a:solidFill>
                <a:srgbClr val="000000"/>
              </a:solidFill>
              <a:latin typeface="+mn-lt"/>
            </a:endParaRPr>
          </a:p>
        </p:txBody>
      </p:sp>
      <p:sp>
        <p:nvSpPr>
          <p:cNvPr id="13" name="Rectangle 235">
            <a:extLst>
              <a:ext uri="{FF2B5EF4-FFF2-40B4-BE49-F238E27FC236}">
                <a16:creationId xmlns:a16="http://schemas.microsoft.com/office/drawing/2014/main" id="{21B71F70-0558-4303-9547-B61E5C46180B}"/>
              </a:ext>
            </a:extLst>
          </p:cNvPr>
          <p:cNvSpPr>
            <a:spLocks noChangeArrowheads="1"/>
          </p:cNvSpPr>
          <p:nvPr/>
        </p:nvSpPr>
        <p:spPr bwMode="auto">
          <a:xfrm>
            <a:off x="5047825" y="6465071"/>
            <a:ext cx="6564313" cy="223837"/>
          </a:xfrm>
          <a:prstGeom prst="rect">
            <a:avLst/>
          </a:prstGeom>
          <a:noFill/>
          <a:ln w="9525">
            <a:noFill/>
            <a:miter lim="800000"/>
            <a:headEnd/>
            <a:tailEnd/>
          </a:ln>
        </p:spPr>
        <p:txBody>
          <a:bodyPr>
            <a:prstTxWarp prst="textNoShape">
              <a:avLst/>
            </a:prstTxWarp>
          </a:bodyPr>
          <a:lstStyle/>
          <a:p>
            <a:pPr marL="171450" indent="-171450" algn="r" eaLnBrk="0" hangingPunct="0">
              <a:lnSpc>
                <a:spcPct val="90000"/>
              </a:lnSpc>
            </a:pPr>
            <a:r>
              <a:rPr lang="en-US" sz="1200" b="1" dirty="0">
                <a:solidFill>
                  <a:srgbClr val="106433"/>
                </a:solidFill>
                <a:latin typeface="Arial Nova" panose="020B0504020202020204" pitchFamily="34" charset="0"/>
                <a:ea typeface="Rod" charset="0"/>
                <a:cs typeface="Rod" charset="0"/>
              </a:rPr>
              <a:t>Department of Energy  •  Office of Science  •  Biological and Environmental Research</a:t>
            </a:r>
          </a:p>
        </p:txBody>
      </p:sp>
      <p:pic>
        <p:nvPicPr>
          <p:cNvPr id="11" name="Picture 10" descr="A screenshot of a computer&#10;&#10;Description automatically generated with low confidence">
            <a:extLst>
              <a:ext uri="{FF2B5EF4-FFF2-40B4-BE49-F238E27FC236}">
                <a16:creationId xmlns:a16="http://schemas.microsoft.com/office/drawing/2014/main" id="{4AF8195D-F62E-0A47-95F1-9CB40296F279}"/>
              </a:ext>
            </a:extLst>
          </p:cNvPr>
          <p:cNvPicPr>
            <a:picLocks/>
          </p:cNvPicPr>
          <p:nvPr/>
        </p:nvPicPr>
        <p:blipFill rotWithShape="1">
          <a:blip r:embed="rId3" cstate="print">
            <a:extLst>
              <a:ext uri="{28A0092B-C50C-407E-A947-70E740481C1C}">
                <a14:useLocalDpi xmlns:a14="http://schemas.microsoft.com/office/drawing/2010/main" val="0"/>
              </a:ext>
            </a:extLst>
          </a:blip>
          <a:srcRect t="2960" b="41278"/>
          <a:stretch/>
        </p:blipFill>
        <p:spPr bwMode="auto">
          <a:xfrm>
            <a:off x="6640514" y="990600"/>
            <a:ext cx="5552237" cy="1557770"/>
          </a:xfrm>
          <a:prstGeom prst="rect">
            <a:avLst/>
          </a:prstGeom>
          <a:noFill/>
          <a:ln>
            <a:noFill/>
          </a:ln>
          <a:extLst>
            <a:ext uri="{53640926-AAD7-44D8-BBD7-CCE9431645EC}">
              <a14:shadowObscured xmlns:a14="http://schemas.microsoft.com/office/drawing/2010/main"/>
            </a:ext>
          </a:extLst>
        </p:spPr>
      </p:pic>
      <p:pic>
        <p:nvPicPr>
          <p:cNvPr id="12" name="Picture 11" descr="A picture containing text, plot, diagram, screenshot&#10;&#10;Description automatically generated">
            <a:extLst>
              <a:ext uri="{FF2B5EF4-FFF2-40B4-BE49-F238E27FC236}">
                <a16:creationId xmlns:a16="http://schemas.microsoft.com/office/drawing/2014/main" id="{7F9965F0-843E-644C-98AF-CB180A938870}"/>
              </a:ext>
            </a:extLst>
          </p:cNvPr>
          <p:cNvPicPr>
            <a:picLocks noChangeAspect="1"/>
          </p:cNvPicPr>
          <p:nvPr/>
        </p:nvPicPr>
        <p:blipFill rotWithShape="1">
          <a:blip r:embed="rId4"/>
          <a:srcRect t="3055" b="41771"/>
          <a:stretch/>
        </p:blipFill>
        <p:spPr bwMode="auto">
          <a:xfrm>
            <a:off x="6640514" y="2819400"/>
            <a:ext cx="5552237" cy="1645019"/>
          </a:xfrm>
          <a:prstGeom prst="rect">
            <a:avLst/>
          </a:prstGeom>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11C2795F-07A0-BE45-8676-AC11D47A2B55}"/>
              </a:ext>
            </a:extLst>
          </p:cNvPr>
          <p:cNvSpPr txBox="1"/>
          <p:nvPr/>
        </p:nvSpPr>
        <p:spPr>
          <a:xfrm>
            <a:off x="6566941" y="813406"/>
            <a:ext cx="5552237" cy="307777"/>
          </a:xfrm>
          <a:prstGeom prst="rect">
            <a:avLst/>
          </a:prstGeom>
          <a:noFill/>
        </p:spPr>
        <p:txBody>
          <a:bodyPr wrap="square">
            <a:spAutoFit/>
          </a:bodyPr>
          <a:lstStyle/>
          <a:p>
            <a:pPr marL="0" marR="0" algn="ctr">
              <a:spcBef>
                <a:spcPts val="0"/>
              </a:spcBef>
              <a:spcAft>
                <a:spcPts val="0"/>
              </a:spcAft>
            </a:pPr>
            <a:r>
              <a:rPr lang="en-US" sz="1400" b="1" dirty="0">
                <a:effectLst/>
                <a:latin typeface="Cambria" panose="02040503050406030204" pitchFamily="18" charset="0"/>
                <a:ea typeface="Times New Roman" panose="02020603050405020304" pitchFamily="18" charset="0"/>
                <a:cs typeface="Arial" panose="020B0604020202020204" pitchFamily="34" charset="0"/>
              </a:rPr>
              <a:t>(a) ENSO SST amplitude</a:t>
            </a:r>
            <a:endParaRPr lang="en-US" sz="1400" b="1" dirty="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20F8AB51-C237-4F49-B888-7502B8358E86}"/>
              </a:ext>
            </a:extLst>
          </p:cNvPr>
          <p:cNvSpPr txBox="1"/>
          <p:nvPr/>
        </p:nvSpPr>
        <p:spPr>
          <a:xfrm>
            <a:off x="6640513" y="2514600"/>
            <a:ext cx="5552237" cy="338554"/>
          </a:xfrm>
          <a:prstGeom prst="rect">
            <a:avLst/>
          </a:prstGeom>
          <a:noFill/>
        </p:spPr>
        <p:txBody>
          <a:bodyPr wrap="square">
            <a:spAutoFit/>
          </a:bodyPr>
          <a:lstStyle/>
          <a:p>
            <a:pPr marL="0" marR="0" algn="ctr">
              <a:spcBef>
                <a:spcPts val="0"/>
              </a:spcBef>
              <a:spcAft>
                <a:spcPts val="0"/>
              </a:spcAft>
            </a:pPr>
            <a:r>
              <a:rPr lang="en-US" sz="1600" b="1" dirty="0">
                <a:effectLst/>
                <a:latin typeface="Cambria" panose="02040503050406030204" pitchFamily="18" charset="0"/>
                <a:ea typeface="Calibri" panose="020F0502020204030204" pitchFamily="34" charset="0"/>
                <a:cs typeface="Arial" panose="020B0604020202020204" pitchFamily="34" charset="0"/>
              </a:rPr>
              <a:t>(b) Frequency of extreme El Nino events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1483271C-CA2D-9045-A1A6-36B274C5719D}"/>
              </a:ext>
            </a:extLst>
          </p:cNvPr>
          <p:cNvCxnSpPr>
            <a:cxnSpLocks/>
          </p:cNvCxnSpPr>
          <p:nvPr/>
        </p:nvCxnSpPr>
        <p:spPr>
          <a:xfrm flipV="1">
            <a:off x="11734800" y="3126542"/>
            <a:ext cx="297073" cy="22625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AC5CEB2-0049-D643-93F9-0D34D235C296}"/>
              </a:ext>
            </a:extLst>
          </p:cNvPr>
          <p:cNvCxnSpPr>
            <a:cxnSpLocks/>
          </p:cNvCxnSpPr>
          <p:nvPr/>
        </p:nvCxnSpPr>
        <p:spPr>
          <a:xfrm flipV="1">
            <a:off x="11693155" y="1210374"/>
            <a:ext cx="270245" cy="13265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99235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Y 2017 BER Transition briefing MRR 02102017 Gary Tris Todd.pptx" id="{950876FA-45CC-4CBB-8EB8-94848769055F}" vid="{E060FB21-235D-4E61-AB69-C8AF0AE30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f1a08c3-14da-4669-a81b-4822034d70c2">
      <Terms xmlns="http://schemas.microsoft.com/office/infopath/2007/PartnerControls"/>
    </lcf76f155ced4ddcb4097134ff3c332f>
    <TaxCatchAll xmlns="5cece13e-3376-4417-9525-be60b11a89a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EE2EA1CCEDFE42ABC93D9292C873B0" ma:contentTypeVersion="15" ma:contentTypeDescription="Create a new document." ma:contentTypeScope="" ma:versionID="d0e421adeeb29216af584de8cfaaa04a">
  <xsd:schema xmlns:xsd="http://www.w3.org/2001/XMLSchema" xmlns:xs="http://www.w3.org/2001/XMLSchema" xmlns:p="http://schemas.microsoft.com/office/2006/metadata/properties" xmlns:ns2="c984396b-6b2b-4702-b0ed-ddd4650c9569" xmlns:ns3="df1a08c3-14da-4669-a81b-4822034d70c2" xmlns:ns4="5cece13e-3376-4417-9525-be60b11a89a8" targetNamespace="http://schemas.microsoft.com/office/2006/metadata/properties" ma:root="true" ma:fieldsID="2635d5d37e702e062bf6f3db5e2ece6e" ns2:_="" ns3:_="" ns4:_="">
    <xsd:import namespace="c984396b-6b2b-4702-b0ed-ddd4650c9569"/>
    <xsd:import namespace="df1a08c3-14da-4669-a81b-4822034d70c2"/>
    <xsd:import namespace="5cece13e-3376-4417-9525-be60b11a89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GenerationTime" minOccurs="0"/>
                <xsd:element ref="ns3:MediaServiceEventHashCode" minOccurs="0"/>
                <xsd:element ref="ns3:MediaServiceLocation" minOccurs="0"/>
                <xsd:element ref="ns3:MediaServiceOCR"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84396b-6b2b-4702-b0ed-ddd4650c956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1a08c3-14da-4669-a81b-4822034d70c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cece13e-3376-4417-9525-be60b11a89a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1dbef186-2c9c-465c-b98c-3ee97403fb82}" ma:internalName="TaxCatchAll" ma:showField="CatchAllData" ma:web="c984396b-6b2b-4702-b0ed-ddd4650c95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65C4C2-4478-4D9E-A6A1-E2DBA1C29A2E}">
  <ds:schemaRefs>
    <ds:schemaRef ds:uri="http://schemas.microsoft.com/sharepoint/v3/contenttype/forms"/>
  </ds:schemaRefs>
</ds:datastoreItem>
</file>

<file path=customXml/itemProps2.xml><?xml version="1.0" encoding="utf-8"?>
<ds:datastoreItem xmlns:ds="http://schemas.openxmlformats.org/officeDocument/2006/customXml" ds:itemID="{B0913A82-260E-4EE4-B3B5-558A6A351E7F}">
  <ds:schemaRefs>
    <ds:schemaRef ds:uri="5cece13e-3376-4417-9525-be60b11a89a8"/>
    <ds:schemaRef ds:uri="http://purl.org/dc/terms/"/>
    <ds:schemaRef ds:uri="http://purl.org/dc/dcmitype/"/>
    <ds:schemaRef ds:uri="http://schemas.openxmlformats.org/package/2006/metadata/core-properties"/>
    <ds:schemaRef ds:uri="df1a08c3-14da-4669-a81b-4822034d70c2"/>
    <ds:schemaRef ds:uri="http://purl.org/dc/elements/1.1/"/>
    <ds:schemaRef ds:uri="http://schemas.microsoft.com/office/2006/metadata/properties"/>
    <ds:schemaRef ds:uri="http://schemas.microsoft.com/office/2006/documentManagement/types"/>
    <ds:schemaRef ds:uri="c984396b-6b2b-4702-b0ed-ddd4650c9569"/>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426A0052-45CF-4915-8A3A-5A80A05D34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84396b-6b2b-4702-b0ed-ddd4650c9569"/>
    <ds:schemaRef ds:uri="df1a08c3-14da-4669-a81b-4822034d70c2"/>
    <ds:schemaRef ds:uri="5cece13e-3376-4417-9525-be60b11a89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 template</Template>
  <TotalTime>4010</TotalTime>
  <Words>614</Words>
  <Application>Microsoft Macintosh PowerPoint</Application>
  <PresentationFormat>Widescreen</PresentationFormat>
  <Paragraphs>22</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Nova</vt:lpstr>
      <vt:lpstr>Calibri</vt:lpstr>
      <vt:lpstr>Cambria</vt:lpstr>
      <vt:lpstr>Nunito Sans</vt:lpstr>
      <vt:lpstr>Times New Roman</vt:lpstr>
      <vt:lpstr>1_Office Theme</vt:lpstr>
      <vt:lpstr>PowerPoint Presentation</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West, Tristram</dc:creator>
  <cp:lastModifiedBy>Fedorov, Alexey</cp:lastModifiedBy>
  <cp:revision>138</cp:revision>
  <cp:lastPrinted>2022-03-28T16:23:10Z</cp:lastPrinted>
  <dcterms:created xsi:type="dcterms:W3CDTF">2019-02-27T15:57:00Z</dcterms:created>
  <dcterms:modified xsi:type="dcterms:W3CDTF">2023-10-23T16:27:30Z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0x01010007EE2EA1CCEDFE42ABC93D9292C873B0</vt:lpwstr>
  </property>
  <property fmtid="{D5CDD505-2E9C-101B-9397-08002B2CF9AE}" pid="3" name="MediaServiceImageTags">
    <vt:lpwstr/>
  </property>
</Properties>
</file>