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14"/>
    <p:restoredTop sz="93756"/>
  </p:normalViewPr>
  <p:slideViewPr>
    <p:cSldViewPr snapToGrid="0" snapToObjects="1">
      <p:cViewPr varScale="1">
        <p:scale>
          <a:sx n="169" d="100"/>
          <a:sy n="169" d="100"/>
        </p:scale>
        <p:origin x="200" y="5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1C43C-5270-6E4D-8E0C-2C6201F7A6A1}" type="datetimeFigureOut">
              <a:rPr lang="en-US" smtClean="0"/>
              <a:t>3/7/22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CE05D7-4AB5-C843-90BF-0ECD6281DB15}" type="slidenum">
              <a:rPr lang="en-US" smtClean="0"/>
              <a:t>‹#›</a:t>
            </a:fld>
            <a:endParaRPr lang="en-US"/>
          </a:p>
        </p:txBody>
      </p:sp>
    </p:spTree>
    <p:extLst>
      <p:ext uri="{BB962C8B-B14F-4D97-AF65-F5344CB8AC3E}">
        <p14:creationId xmlns:p14="http://schemas.microsoft.com/office/powerpoint/2010/main" val="252993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CE05D7-4AB5-C843-90BF-0ECD6281DB15}" type="slidenum">
              <a:rPr lang="en-US" smtClean="0"/>
              <a:t>1</a:t>
            </a:fld>
            <a:endParaRPr lang="en-US"/>
          </a:p>
        </p:txBody>
      </p:sp>
    </p:spTree>
    <p:extLst>
      <p:ext uri="{BB962C8B-B14F-4D97-AF65-F5344CB8AC3E}">
        <p14:creationId xmlns:p14="http://schemas.microsoft.com/office/powerpoint/2010/main" val="4133187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3/7/22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3/7/22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3/7/22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3/7/22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3/7/22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3/7/22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3/7/22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3/7/22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3/7/22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3/7/22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3/7/22</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267525" y="141144"/>
            <a:ext cx="11343228" cy="461665"/>
          </a:xfrm>
          <a:prstGeom prst="rect">
            <a:avLst/>
          </a:prstGeom>
          <a:noFill/>
        </p:spPr>
        <p:txBody>
          <a:bodyPr wrap="square" rtlCol="0">
            <a:spAutoFit/>
          </a:bodyPr>
          <a:lstStyle/>
          <a:p>
            <a:pPr algn="ctr"/>
            <a:r>
              <a:rPr lang="en-US" sz="2400" b="1" dirty="0"/>
              <a:t>Limited surface impacts of the January sudden stratospheric warming</a:t>
            </a:r>
            <a:endParaRPr lang="en-US" i="1" dirty="0"/>
          </a:p>
        </p:txBody>
      </p:sp>
      <p:sp>
        <p:nvSpPr>
          <p:cNvPr id="5" name="TextBox 4">
            <a:extLst>
              <a:ext uri="{FF2B5EF4-FFF2-40B4-BE49-F238E27FC236}">
                <a16:creationId xmlns:a16="http://schemas.microsoft.com/office/drawing/2014/main" id="{6AF21CA0-BFB2-FD49-B87B-691F5EF29D9D}"/>
              </a:ext>
            </a:extLst>
          </p:cNvPr>
          <p:cNvSpPr txBox="1"/>
          <p:nvPr/>
        </p:nvSpPr>
        <p:spPr>
          <a:xfrm>
            <a:off x="251593" y="632563"/>
            <a:ext cx="11785928" cy="646331"/>
          </a:xfrm>
          <a:prstGeom prst="rect">
            <a:avLst/>
          </a:prstGeom>
          <a:noFill/>
          <a:ln>
            <a:solidFill>
              <a:schemeClr val="accent1"/>
            </a:solidFill>
          </a:ln>
        </p:spPr>
        <p:txBody>
          <a:bodyPr wrap="square" rtlCol="0">
            <a:spAutoFit/>
          </a:bodyPr>
          <a:lstStyle/>
          <a:p>
            <a:pPr algn="ctr"/>
            <a:r>
              <a:rPr lang="en-US" dirty="0">
                <a:latin typeface="Arial" panose="020B0604020202020204" pitchFamily="34" charset="0"/>
                <a:cs typeface="Arial" panose="020B0604020202020204" pitchFamily="34" charset="0"/>
              </a:rPr>
              <a:t>N. A. Davis, </a:t>
            </a:r>
            <a:r>
              <a:rPr lang="en-US" b="1" dirty="0">
                <a:latin typeface="Arial" panose="020B0604020202020204" pitchFamily="34" charset="0"/>
                <a:cs typeface="Arial" panose="020B0604020202020204" pitchFamily="34" charset="0"/>
              </a:rPr>
              <a:t>J. H. Richter</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A. A. Glanville</a:t>
            </a:r>
            <a:r>
              <a:rPr lang="en-US" dirty="0">
                <a:latin typeface="Arial" panose="020B0604020202020204" pitchFamily="34" charset="0"/>
                <a:cs typeface="Arial" panose="020B0604020202020204" pitchFamily="34" charset="0"/>
              </a:rPr>
              <a:t>, J. Edwards  &amp; E. </a:t>
            </a:r>
            <a:r>
              <a:rPr lang="en-US" dirty="0" err="1">
                <a:latin typeface="Arial" panose="020B0604020202020204" pitchFamily="34" charset="0"/>
                <a:cs typeface="Arial" panose="020B0604020202020204" pitchFamily="34" charset="0"/>
              </a:rPr>
              <a:t>LaJoie</a:t>
            </a:r>
            <a:r>
              <a:rPr lang="en-US" dirty="0">
                <a:latin typeface="Arial" panose="020B0604020202020204" pitchFamily="34" charset="0"/>
                <a:cs typeface="Arial" panose="020B0604020202020204" pitchFamily="34" charset="0"/>
              </a:rPr>
              <a:t> (2022): </a:t>
            </a:r>
            <a:br>
              <a:rPr lang="en-US"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Nature Communications, </a:t>
            </a:r>
            <a:r>
              <a:rPr lang="en-US" dirty="0"/>
              <a:t>https://</a:t>
            </a:r>
            <a:r>
              <a:rPr lang="en-US" dirty="0" err="1"/>
              <a:t>doi.org</a:t>
            </a:r>
            <a:r>
              <a:rPr lang="en-US" dirty="0"/>
              <a:t>/10.1038/s41467-022-28836-1 </a:t>
            </a:r>
            <a:endParaRPr lang="en-US" sz="1600" dirty="0"/>
          </a:p>
        </p:txBody>
      </p:sp>
      <p:sp>
        <p:nvSpPr>
          <p:cNvPr id="11" name="TextBox 10">
            <a:extLst>
              <a:ext uri="{FF2B5EF4-FFF2-40B4-BE49-F238E27FC236}">
                <a16:creationId xmlns:a16="http://schemas.microsoft.com/office/drawing/2014/main" id="{C1487AF8-B774-BC41-BABF-E7279BA534C8}"/>
              </a:ext>
            </a:extLst>
          </p:cNvPr>
          <p:cNvSpPr txBox="1"/>
          <p:nvPr/>
        </p:nvSpPr>
        <p:spPr>
          <a:xfrm>
            <a:off x="106399" y="1643502"/>
            <a:ext cx="5623131" cy="769441"/>
          </a:xfrm>
          <a:prstGeom prst="rect">
            <a:avLst/>
          </a:prstGeom>
          <a:noFill/>
        </p:spPr>
        <p:txBody>
          <a:bodyPr wrap="square" rtlCol="0">
            <a:spAutoFit/>
          </a:bodyPr>
          <a:lstStyle/>
          <a:p>
            <a:r>
              <a:rPr lang="en-US" sz="1600" b="1" i="1" dirty="0">
                <a:latin typeface="Arial"/>
                <a:cs typeface="Arial"/>
              </a:rPr>
              <a:t>OBJECTIVE</a:t>
            </a:r>
          </a:p>
          <a:p>
            <a:r>
              <a:rPr lang="en-US" sz="1400" dirty="0">
                <a:latin typeface="Arial"/>
                <a:cs typeface="Arial"/>
              </a:rPr>
              <a:t>To assess the drivers of surface weather following the Jan 5, 2021 sudden stratospheric warming (SSW)</a:t>
            </a:r>
          </a:p>
        </p:txBody>
      </p:sp>
      <p:sp>
        <p:nvSpPr>
          <p:cNvPr id="12" name="TextBox 11">
            <a:extLst>
              <a:ext uri="{FF2B5EF4-FFF2-40B4-BE49-F238E27FC236}">
                <a16:creationId xmlns:a16="http://schemas.microsoft.com/office/drawing/2014/main" id="{ADD8E89C-8017-E545-8990-66150241C46E}"/>
              </a:ext>
            </a:extLst>
          </p:cNvPr>
          <p:cNvSpPr txBox="1"/>
          <p:nvPr/>
        </p:nvSpPr>
        <p:spPr>
          <a:xfrm>
            <a:off x="98433" y="2541747"/>
            <a:ext cx="5526190" cy="984885"/>
          </a:xfrm>
          <a:prstGeom prst="rect">
            <a:avLst/>
          </a:prstGeom>
          <a:noFill/>
        </p:spPr>
        <p:txBody>
          <a:bodyPr wrap="square" rtlCol="0">
            <a:spAutoFit/>
          </a:bodyPr>
          <a:lstStyle/>
          <a:p>
            <a:r>
              <a:rPr lang="en-US" sz="1600" b="1" i="1" dirty="0">
                <a:latin typeface="Arial"/>
                <a:cs typeface="Arial"/>
              </a:rPr>
              <a:t>APPROACH</a:t>
            </a:r>
          </a:p>
          <a:p>
            <a:r>
              <a:rPr lang="en-US" sz="1400" dirty="0">
                <a:latin typeface="Arial"/>
                <a:cs typeface="Arial"/>
              </a:rPr>
              <a:t>We use the CESM2(WACCM6) </a:t>
            </a:r>
            <a:r>
              <a:rPr lang="en-US" sz="1400" dirty="0" err="1">
                <a:latin typeface="Arial"/>
                <a:cs typeface="Arial"/>
              </a:rPr>
              <a:t>subseasonal</a:t>
            </a:r>
            <a:r>
              <a:rPr lang="en-US" sz="1400" dirty="0">
                <a:latin typeface="Arial"/>
                <a:cs typeface="Arial"/>
              </a:rPr>
              <a:t> prediction system and carry out experiments with “scrambling” different parts of atmospheric initial conditions</a:t>
            </a:r>
            <a:endParaRPr lang="en-US" sz="1600" b="1" i="1" dirty="0">
              <a:latin typeface="Arial"/>
              <a:cs typeface="Arial"/>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98307" y="3575140"/>
            <a:ext cx="6339065" cy="846385"/>
          </a:xfrm>
          <a:prstGeom prst="rect">
            <a:avLst/>
          </a:prstGeom>
          <a:noFill/>
        </p:spPr>
        <p:txBody>
          <a:bodyPr wrap="square" rtlCol="0">
            <a:spAutoFit/>
          </a:bodyPr>
          <a:lstStyle/>
          <a:p>
            <a:r>
              <a:rPr lang="en-US" sz="1600" b="1" i="1" dirty="0">
                <a:latin typeface="Arial"/>
                <a:cs typeface="Arial"/>
              </a:rPr>
              <a:t>IMPACT</a:t>
            </a:r>
          </a:p>
          <a:p>
            <a:br>
              <a:rPr lang="en-US" sz="1400" dirty="0">
                <a:latin typeface="Arial"/>
                <a:cs typeface="Arial"/>
              </a:rPr>
            </a:br>
            <a:endParaRPr lang="en-US" sz="1400" dirty="0">
              <a:latin typeface="Arial"/>
              <a:cs typeface="Arial"/>
            </a:endParaRPr>
          </a:p>
        </p:txBody>
      </p:sp>
      <p:sp>
        <p:nvSpPr>
          <p:cNvPr id="14" name="TextBox 13">
            <a:extLst>
              <a:ext uri="{FF2B5EF4-FFF2-40B4-BE49-F238E27FC236}">
                <a16:creationId xmlns:a16="http://schemas.microsoft.com/office/drawing/2014/main" id="{8BD24271-C888-7845-90A1-5D918D2F24F7}"/>
              </a:ext>
            </a:extLst>
          </p:cNvPr>
          <p:cNvSpPr txBox="1"/>
          <p:nvPr/>
        </p:nvSpPr>
        <p:spPr>
          <a:xfrm>
            <a:off x="98307" y="3942131"/>
            <a:ext cx="6046124" cy="2246769"/>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SSWs are typically followed by cold and stormy weather throughout Europe and United States, and warm temperatures in Northern Canada. Such a pattern was observed following the Jan 5</a:t>
            </a:r>
            <a:r>
              <a:rPr lang="en-US" sz="1400" baseline="30000" dirty="0">
                <a:latin typeface="Arial" panose="020B0604020202020204" pitchFamily="34" charset="0"/>
                <a:cs typeface="Arial" panose="020B0604020202020204" pitchFamily="34" charset="0"/>
              </a:rPr>
              <a:t>th</a:t>
            </a:r>
            <a:r>
              <a:rPr lang="en-US" sz="1400" dirty="0">
                <a:latin typeface="Arial" panose="020B0604020202020204" pitchFamily="34" charset="0"/>
                <a:cs typeface="Arial" panose="020B0604020202020204" pitchFamily="34" charset="0"/>
              </a:rPr>
              <a:t> 2021 SSW. By performing unique experiments with the CESM2(WACCM6) </a:t>
            </a:r>
            <a:r>
              <a:rPr lang="en-US" sz="1400" dirty="0" err="1">
                <a:latin typeface="Arial" panose="020B0604020202020204" pitchFamily="34" charset="0"/>
                <a:cs typeface="Arial" panose="020B0604020202020204" pitchFamily="34" charset="0"/>
              </a:rPr>
              <a:t>subseasonal</a:t>
            </a:r>
            <a:r>
              <a:rPr lang="en-US" sz="1400" dirty="0">
                <a:latin typeface="Arial" panose="020B0604020202020204" pitchFamily="34" charset="0"/>
                <a:cs typeface="Arial" panose="020B0604020202020204" pitchFamily="34" charset="0"/>
              </a:rPr>
              <a:t> system we showed that the SSW itself had a limited impact on surface weather, and we do not find evidence that the event itself, nor the polar vortex stretching and wave reflection, caused or otherwise influenced the record cold in North America in February 2021. Instead, the tropospheric circulation and bidirectional coupling between the troposphere and stratosphere were dominant contributors.</a:t>
            </a:r>
            <a:endParaRPr lang="en-US" sz="1600" b="1" i="1" dirty="0">
              <a:latin typeface="Arial"/>
              <a:cs typeface="Arial"/>
            </a:endParaRPr>
          </a:p>
        </p:txBody>
      </p:sp>
      <p:pic>
        <p:nvPicPr>
          <p:cNvPr id="3" name="Picture 2">
            <a:extLst>
              <a:ext uri="{FF2B5EF4-FFF2-40B4-BE49-F238E27FC236}">
                <a16:creationId xmlns:a16="http://schemas.microsoft.com/office/drawing/2014/main" id="{3B2C630F-30B6-6744-AEC5-14462581C7F5}"/>
              </a:ext>
            </a:extLst>
          </p:cNvPr>
          <p:cNvPicPr>
            <a:picLocks noChangeAspect="1"/>
          </p:cNvPicPr>
          <p:nvPr/>
        </p:nvPicPr>
        <p:blipFill>
          <a:blip r:embed="rId3"/>
          <a:stretch>
            <a:fillRect/>
          </a:stretch>
        </p:blipFill>
        <p:spPr>
          <a:xfrm>
            <a:off x="9005171" y="1348455"/>
            <a:ext cx="3225768" cy="4526481"/>
          </a:xfrm>
          <a:prstGeom prst="rect">
            <a:avLst/>
          </a:prstGeom>
        </p:spPr>
      </p:pic>
      <p:pic>
        <p:nvPicPr>
          <p:cNvPr id="6" name="Picture 5">
            <a:extLst>
              <a:ext uri="{FF2B5EF4-FFF2-40B4-BE49-F238E27FC236}">
                <a16:creationId xmlns:a16="http://schemas.microsoft.com/office/drawing/2014/main" id="{8E32210D-90FE-4E4E-AACC-6DDCE713B6AC}"/>
              </a:ext>
            </a:extLst>
          </p:cNvPr>
          <p:cNvPicPr>
            <a:picLocks noChangeAspect="1"/>
          </p:cNvPicPr>
          <p:nvPr/>
        </p:nvPicPr>
        <p:blipFill>
          <a:blip r:embed="rId4"/>
          <a:stretch>
            <a:fillRect/>
          </a:stretch>
        </p:blipFill>
        <p:spPr>
          <a:xfrm>
            <a:off x="5729530" y="1348455"/>
            <a:ext cx="3457004" cy="1603765"/>
          </a:xfrm>
          <a:prstGeom prst="rect">
            <a:avLst/>
          </a:prstGeom>
        </p:spPr>
      </p:pic>
      <p:sp>
        <p:nvSpPr>
          <p:cNvPr id="15" name="TextBox 14">
            <a:extLst>
              <a:ext uri="{FF2B5EF4-FFF2-40B4-BE49-F238E27FC236}">
                <a16:creationId xmlns:a16="http://schemas.microsoft.com/office/drawing/2014/main" id="{DFFFBE96-2E04-FD47-AEB0-3C00CC08F8EC}"/>
              </a:ext>
            </a:extLst>
          </p:cNvPr>
          <p:cNvSpPr txBox="1"/>
          <p:nvPr/>
        </p:nvSpPr>
        <p:spPr>
          <a:xfrm>
            <a:off x="6247333" y="3110357"/>
            <a:ext cx="2947877" cy="830997"/>
          </a:xfrm>
          <a:prstGeom prst="rect">
            <a:avLst/>
          </a:prstGeom>
          <a:noFill/>
        </p:spPr>
        <p:txBody>
          <a:bodyPr wrap="square">
            <a:spAutoFit/>
          </a:bodyPr>
          <a:lstStyle/>
          <a:p>
            <a:r>
              <a:rPr lang="en-US" sz="1600" i="1" dirty="0">
                <a:effectLst/>
                <a:latin typeface="AdvOTcb88df00"/>
              </a:rPr>
              <a:t>Average surface temperature anomalies 3 and 4 weeks after the </a:t>
            </a:r>
            <a:r>
              <a:rPr lang="en-US" sz="1600" i="1" dirty="0">
                <a:latin typeface="AdvOTcb88df00"/>
              </a:rPr>
              <a:t>Jan 2021 </a:t>
            </a:r>
            <a:r>
              <a:rPr lang="en-US" sz="1600" i="1" dirty="0">
                <a:effectLst/>
                <a:latin typeface="AdvOTcb88df00"/>
              </a:rPr>
              <a:t>SSW. </a:t>
            </a:r>
            <a:endParaRPr lang="en-US" sz="1600" i="1" dirty="0"/>
          </a:p>
        </p:txBody>
      </p:sp>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675</TotalTime>
  <Words>223</Words>
  <Application>Microsoft Macintosh PowerPoint</Application>
  <PresentationFormat>Widescreen</PresentationFormat>
  <Paragraphs>11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AdvOTcb88df00</vt:lpstr>
      <vt:lpstr>Arial</vt:lpstr>
      <vt:lpstr>Calibri</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Yaga Richter</cp:lastModifiedBy>
  <cp:revision>67</cp:revision>
  <dcterms:created xsi:type="dcterms:W3CDTF">2017-08-29T22:43:04Z</dcterms:created>
  <dcterms:modified xsi:type="dcterms:W3CDTF">2022-03-07T16:49:23Z</dcterms:modified>
</cp:coreProperties>
</file>