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D04AEBAD-A7B8-3075-9AAB-08133B673BBB}" name="Wise, Marshall A" initials="WMA" userId="S::Marshall.Wise@pnnl.gov::d84c1332-f494-433f-b3f1-35d3dd92971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EE041-6469-4E40-8865-D7DF7DD18E91}" v="2" dt="2023-09-27T14:37:41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8299" autoAdjust="0"/>
  </p:normalViewPr>
  <p:slideViewPr>
    <p:cSldViewPr>
      <p:cViewPr varScale="1">
        <p:scale>
          <a:sx n="115" d="100"/>
          <a:sy n="115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DB2EE041-6469-4E40-8865-D7DF7DD18E91}"/>
    <pc:docChg chg="modSld">
      <pc:chgData name="Mundy, Beth E" userId="09c03546-1d2d-4d82-89e1-bb5e2a2e687b" providerId="ADAL" clId="{DB2EE041-6469-4E40-8865-D7DF7DD18E91}" dt="2023-09-27T14:37:41.633" v="10" actId="2711"/>
      <pc:docMkLst>
        <pc:docMk/>
      </pc:docMkLst>
      <pc:sldChg chg="modSp mod modNotesTx">
        <pc:chgData name="Mundy, Beth E" userId="09c03546-1d2d-4d82-89e1-bb5e2a2e687b" providerId="ADAL" clId="{DB2EE041-6469-4E40-8865-D7DF7DD18E91}" dt="2023-09-27T14:37:41.633" v="10" actId="2711"/>
        <pc:sldMkLst>
          <pc:docMk/>
          <pc:sldMk cId="445572764" sldId="261"/>
        </pc:sldMkLst>
        <pc:spChg chg="mod">
          <ac:chgData name="Mundy, Beth E" userId="09c03546-1d2d-4d82-89e1-bb5e2a2e687b" providerId="ADAL" clId="{DB2EE041-6469-4E40-8865-D7DF7DD18E91}" dt="2023-09-27T14:37:35.239" v="9" actId="2711"/>
          <ac:spMkLst>
            <pc:docMk/>
            <pc:sldMk cId="445572764" sldId="261"/>
            <ac:spMk id="3075" creationId="{00000000-0000-0000-0000-000000000000}"/>
          </ac:spMkLst>
        </pc:spChg>
        <pc:spChg chg="mod">
          <ac:chgData name="Mundy, Beth E" userId="09c03546-1d2d-4d82-89e1-bb5e2a2e687b" providerId="ADAL" clId="{DB2EE041-6469-4E40-8865-D7DF7DD18E91}" dt="2023-09-27T14:37:41.633" v="10" actId="2711"/>
          <ac:spMkLst>
            <pc:docMk/>
            <pc:sldMk cId="445572764" sldId="261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58045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3340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+mj-lt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j-lt"/>
              </a:rPr>
              <a:t>Understand the implications of global agricultural trade on the future demand for regional and global water resources.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+mj-lt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Use the Global Change Analysis Model (GCAM) to explore future scenarios of agricultural trade variability.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+mj-lt"/>
              </a:rPr>
              <a:t>Quantify the total water required to meet global agricultural demands under business-as-usual development through 2100.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effectLst/>
                <a:latin typeface="+mj-lt"/>
              </a:rPr>
              <a:t>Evaluate the impact of alternative inter-regional agricultural trade and carbon transition scenarios on the demand for regional water resources. </a:t>
            </a:r>
            <a:endParaRPr lang="en-US" sz="1400" dirty="0">
              <a:solidFill>
                <a:prstClr val="black"/>
              </a:solidFill>
              <a:latin typeface="+mj-lt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+mj-lt"/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The results show virtual water exports of renewable water change by +400% and -20% when agricultural trade increased or decreased globally.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latin typeface="+mj-lt"/>
              </a:rPr>
              <a:t>From our study, changing the level of global agricultural trade in the future cause local water resources to undergo significant demand shifts. 65% of the total water demand changes are sourced from nonrenewable groundwater extraction in dry regions.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latin typeface="+mj-lt"/>
              </a:rPr>
              <a:t>This work presents one of the first analyses of water-related impacts from changing global agricultural trade, laying a foundation for future regional and global studies.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Investigating Agricultural Trade’s Impact on Global Water Resources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96000" y="6240160"/>
            <a:ext cx="5490253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b="0" i="0" u="none" strike="noStrike" dirty="0">
                <a:solidFill>
                  <a:srgbClr val="212121"/>
                </a:solidFill>
                <a:effectLst/>
                <a:latin typeface="+mj-lt"/>
              </a:rPr>
              <a:t>Graham N. T., G. C. Iyer, T. Wild, F. C. Dolan, J. R. Lamontagne, and K. V. Calvin. "Agricultural Market Integration Preserves Future Global Water Resources.” </a:t>
            </a:r>
            <a:r>
              <a:rPr lang="en-US" sz="1000" b="0" i="1" u="none" strike="noStrike" dirty="0">
                <a:solidFill>
                  <a:srgbClr val="212121"/>
                </a:solidFill>
                <a:effectLst/>
                <a:latin typeface="+mj-lt"/>
              </a:rPr>
              <a:t>One Earth </a:t>
            </a:r>
            <a:r>
              <a:rPr lang="en-US" sz="1000" b="0" u="none" strike="noStrike" dirty="0">
                <a:solidFill>
                  <a:srgbClr val="212121"/>
                </a:solidFill>
                <a:effectLst/>
                <a:latin typeface="+mj-lt"/>
              </a:rPr>
              <a:t>(2023)</a:t>
            </a:r>
            <a:r>
              <a:rPr lang="en-US" sz="1000" b="0" i="0" u="none" strike="noStrike" dirty="0">
                <a:solidFill>
                  <a:srgbClr val="212121"/>
                </a:solidFill>
                <a:effectLst/>
                <a:latin typeface="+mj-lt"/>
              </a:rPr>
              <a:t>. [DOI: 10.1016/j.oneear.2023.08.003]</a:t>
            </a:r>
            <a:endParaRPr lang="en-US" altLang="en-US" sz="1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19800" y="4953000"/>
            <a:ext cx="4621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Depending on the degree of future trade, global agricultural water demands may vary by up to 6,000 km</a:t>
            </a:r>
            <a:r>
              <a:rPr lang="en-US" altLang="en-US" sz="12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, or the volume of Lake Michigan, from 2020-2100 as production shifts to different regions around the world.</a:t>
            </a:r>
          </a:p>
        </p:txBody>
      </p:sp>
      <p:pic>
        <p:nvPicPr>
          <p:cNvPr id="3" name="Picture 2" descr="A map of the world&#10;&#10;Description automatically generated">
            <a:extLst>
              <a:ext uri="{FF2B5EF4-FFF2-40B4-BE49-F238E27FC236}">
                <a16:creationId xmlns:a16="http://schemas.microsoft.com/office/drawing/2014/main" id="{60B0D267-BEA7-42EB-FEB3-0273A413F0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34" y="1143000"/>
            <a:ext cx="673066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7276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34ce37e6-51e5-4700-bc4a-ee453d0b2e1a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8955</TotalTime>
  <Words>278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13</cp:revision>
  <cp:lastPrinted>2011-05-11T17:30:12Z</cp:lastPrinted>
  <dcterms:created xsi:type="dcterms:W3CDTF">2017-11-02T21:19:41Z</dcterms:created>
  <dcterms:modified xsi:type="dcterms:W3CDTF">2023-09-27T14:37:44Z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