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95" autoAdjust="0"/>
    <p:restoredTop sz="94660"/>
  </p:normalViewPr>
  <p:slideViewPr>
    <p:cSldViewPr snapToGrid="0">
      <p:cViewPr varScale="1">
        <p:scale>
          <a:sx n="128" d="100"/>
          <a:sy n="128" d="100"/>
        </p:scale>
        <p:origin x="2248" y="176"/>
      </p:cViewPr>
      <p:guideLst/>
    </p:cSldViewPr>
  </p:slideViewPr>
  <p:notesTextViewPr>
    <p:cViewPr>
      <p:scale>
        <a:sx n="1" d="1"/>
        <a:sy n="1" d="1"/>
      </p:scale>
      <p:origin x="0" y="0"/>
    </p:cViewPr>
  </p:notesTextViewPr>
  <p:notesViewPr>
    <p:cSldViewPr snapToGrid="0">
      <p:cViewPr varScale="1">
        <p:scale>
          <a:sx n="103" d="100"/>
          <a:sy n="103" d="100"/>
        </p:scale>
        <p:origin x="396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1F407F-4720-3447-B3AC-48AC9F06B2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C64E45-22C5-9D40-B384-2C2641140C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343725-08A4-3A4F-8255-00E515518CFE}" type="datetimeFigureOut">
              <a:rPr lang="en-US" smtClean="0"/>
              <a:t>5/29/24</a:t>
            </a:fld>
            <a:endParaRPr lang="en-US"/>
          </a:p>
        </p:txBody>
      </p:sp>
      <p:sp>
        <p:nvSpPr>
          <p:cNvPr id="4" name="Footer Placeholder 3">
            <a:extLst>
              <a:ext uri="{FF2B5EF4-FFF2-40B4-BE49-F238E27FC236}">
                <a16:creationId xmlns:a16="http://schemas.microsoft.com/office/drawing/2014/main" id="{B0980D98-158C-694F-AB9E-A3962129EE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7E1A1D-D976-6E48-89CE-AC4E3DE2CB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315F20-EC74-8D4A-8A82-153985E0F83C}" type="slidenum">
              <a:rPr lang="en-US" smtClean="0"/>
              <a:t>‹#›</a:t>
            </a:fld>
            <a:endParaRPr lang="en-US"/>
          </a:p>
        </p:txBody>
      </p:sp>
    </p:spTree>
    <p:extLst>
      <p:ext uri="{BB962C8B-B14F-4D97-AF65-F5344CB8AC3E}">
        <p14:creationId xmlns:p14="http://schemas.microsoft.com/office/powerpoint/2010/main" val="2563135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50CEA-DB02-1E44-B6FE-2734D2961219}" type="datetimeFigureOut">
              <a:rPr lang="en-US" smtClean="0"/>
              <a:t>5/29/24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9D698-46D6-5C4D-A939-89D29C810EFB}" type="slidenum">
              <a:rPr lang="en-US" smtClean="0"/>
              <a:t>‹#›</a:t>
            </a:fld>
            <a:endParaRPr lang="en-US"/>
          </a:p>
        </p:txBody>
      </p:sp>
    </p:spTree>
    <p:extLst>
      <p:ext uri="{BB962C8B-B14F-4D97-AF65-F5344CB8AC3E}">
        <p14:creationId xmlns:p14="http://schemas.microsoft.com/office/powerpoint/2010/main" val="29746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69455" y="1865600"/>
            <a:ext cx="8405090" cy="1006909"/>
          </a:xfrm>
        </p:spPr>
        <p:txBody>
          <a:bodyPr>
            <a:normAutofit/>
          </a:bodyPr>
          <a:lstStyle>
            <a:lvl1pPr marL="0" indent="0" algn="ctr">
              <a:buNone/>
              <a:defRPr sz="2800" b="0" i="0">
                <a:latin typeface="Franklin Gothic Book" panose="020B05030201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Subtitle</a:t>
            </a:r>
          </a:p>
        </p:txBody>
      </p:sp>
      <p:sp>
        <p:nvSpPr>
          <p:cNvPr id="8" name="Slide Number Placeholder 7">
            <a:extLst>
              <a:ext uri="{FF2B5EF4-FFF2-40B4-BE49-F238E27FC236}">
                <a16:creationId xmlns:a16="http://schemas.microsoft.com/office/drawing/2014/main" id="{A26EE851-960B-9C4F-B3CA-98628BDCAA63}"/>
              </a:ext>
            </a:extLst>
          </p:cNvPr>
          <p:cNvSpPr>
            <a:spLocks noGrp="1"/>
          </p:cNvSpPr>
          <p:nvPr>
            <p:ph type="sldNum" sz="quarter" idx="11"/>
          </p:nvPr>
        </p:nvSpPr>
        <p:spPr>
          <a:xfrm>
            <a:off x="7361382" y="6356350"/>
            <a:ext cx="1606550" cy="365125"/>
          </a:xfrm>
          <a:prstGeom prst="rect">
            <a:avLst/>
          </a:prstGeom>
        </p:spPr>
        <p:txBody>
          <a:bodyPr/>
          <a:lstStyle/>
          <a:p>
            <a:fld id="{527656E7-C9F3-4A8C-A8B7-FE3985EF478C}" type="slidenum">
              <a:rPr lang="en-US" smtClean="0"/>
              <a:t>‹#›</a:t>
            </a:fld>
            <a:endParaRPr lang="en-US"/>
          </a:p>
        </p:txBody>
      </p:sp>
      <p:sp>
        <p:nvSpPr>
          <p:cNvPr id="9" name="Title 8">
            <a:extLst>
              <a:ext uri="{FF2B5EF4-FFF2-40B4-BE49-F238E27FC236}">
                <a16:creationId xmlns:a16="http://schemas.microsoft.com/office/drawing/2014/main" id="{00D336A7-0749-BA42-B823-8C6AEF2E0260}"/>
              </a:ext>
            </a:extLst>
          </p:cNvPr>
          <p:cNvSpPr>
            <a:spLocks noGrp="1"/>
          </p:cNvSpPr>
          <p:nvPr>
            <p:ph type="title"/>
          </p:nvPr>
        </p:nvSpPr>
        <p:spPr/>
        <p:txBody>
          <a:bodyPr>
            <a:normAutofit/>
          </a:bodyPr>
          <a:lstStyle>
            <a:lvl1pPr algn="ctr">
              <a:defRPr sz="3600" b="0" i="0">
                <a:latin typeface="+mj-lt"/>
              </a:defRPr>
            </a:lvl1pPr>
          </a:lstStyle>
          <a:p>
            <a:r>
              <a:rPr lang="en-US" dirty="0"/>
              <a:t>Click to edit Master title style</a:t>
            </a:r>
          </a:p>
        </p:txBody>
      </p:sp>
      <p:sp>
        <p:nvSpPr>
          <p:cNvPr id="13" name="Text Placeholder 12">
            <a:extLst>
              <a:ext uri="{FF2B5EF4-FFF2-40B4-BE49-F238E27FC236}">
                <a16:creationId xmlns:a16="http://schemas.microsoft.com/office/drawing/2014/main" id="{CC6439DC-5A31-EA45-ABF9-1EE90B0E4F70}"/>
              </a:ext>
            </a:extLst>
          </p:cNvPr>
          <p:cNvSpPr>
            <a:spLocks noGrp="1"/>
          </p:cNvSpPr>
          <p:nvPr>
            <p:ph type="body" sz="quarter" idx="12" hasCustomPrompt="1"/>
          </p:nvPr>
        </p:nvSpPr>
        <p:spPr>
          <a:xfrm>
            <a:off x="1524000" y="3453246"/>
            <a:ext cx="6096000" cy="1965325"/>
          </a:xfrm>
        </p:spPr>
        <p:txBody>
          <a:bodyPr>
            <a:normAutofit/>
          </a:bodyPr>
          <a:lstStyle>
            <a:lvl1pPr marL="0" indent="0">
              <a:buNone/>
              <a:defRPr sz="1800" b="0" i="0">
                <a:latin typeface="Franklin Gothic Book" panose="020B0503020102020204" pitchFamily="34" charset="0"/>
                <a:cs typeface="Arial" panose="020B0604020202020204" pitchFamily="34" charset="0"/>
              </a:defRPr>
            </a:lvl1pPr>
          </a:lstStyle>
          <a:p>
            <a:pPr lvl="0"/>
            <a:r>
              <a:rPr lang="en-US" dirty="0"/>
              <a:t>List of authors / presenters… </a:t>
            </a:r>
          </a:p>
        </p:txBody>
      </p:sp>
    </p:spTree>
    <p:extLst>
      <p:ext uri="{BB962C8B-B14F-4D97-AF65-F5344CB8AC3E}">
        <p14:creationId xmlns:p14="http://schemas.microsoft.com/office/powerpoint/2010/main" val="380824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mj-lt"/>
                <a:cs typeface="Consolas" panose="020B0609020204030204" pitchFamily="49" charset="0"/>
              </a:defRPr>
            </a:lvl1pPr>
          </a:lstStyle>
          <a:p>
            <a:r>
              <a:rPr lang="en-US" dirty="0"/>
              <a:t>Click to edit Master title style</a:t>
            </a:r>
          </a:p>
        </p:txBody>
      </p:sp>
      <p:sp>
        <p:nvSpPr>
          <p:cNvPr id="3" name="Content Placeholder 2"/>
          <p:cNvSpPr>
            <a:spLocks noGrp="1"/>
          </p:cNvSpPr>
          <p:nvPr>
            <p:ph idx="1"/>
          </p:nvPr>
        </p:nvSpPr>
        <p:spPr>
          <a:xfrm>
            <a:off x="369455" y="1819564"/>
            <a:ext cx="8405090" cy="41009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285003EB-1F06-1248-9D9F-9B45093E8359}"/>
              </a:ext>
            </a:extLst>
          </p:cNvPr>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pPr/>
              <a:t>‹#›</a:t>
            </a:fld>
            <a:endParaRPr lang="en-US" dirty="0"/>
          </a:p>
        </p:txBody>
      </p:sp>
    </p:spTree>
    <p:extLst>
      <p:ext uri="{BB962C8B-B14F-4D97-AF65-F5344CB8AC3E}">
        <p14:creationId xmlns:p14="http://schemas.microsoft.com/office/powerpoint/2010/main" val="330756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normAutofit/>
          </a:bodyPr>
          <a:lstStyle>
            <a:lvl1pPr>
              <a:defRPr sz="3600">
                <a:latin typeface="+mj-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65451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3737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376042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857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7348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22327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892969" y="1151930"/>
            <a:ext cx="7358063" cy="2321719"/>
          </a:xfrm>
          <a:prstGeom prst="rect">
            <a:avLst/>
          </a:prstGeom>
        </p:spPr>
        <p:txBody>
          <a:bodyPr anchor="b"/>
          <a:lstStyle/>
          <a:p>
            <a:r>
              <a:t>Title Text</a:t>
            </a:r>
          </a:p>
        </p:txBody>
      </p:sp>
      <p:sp>
        <p:nvSpPr>
          <p:cNvPr id="12" name="Shape 12"/>
          <p:cNvSpPr>
            <a:spLocks noGrp="1"/>
          </p:cNvSpPr>
          <p:nvPr>
            <p:ph type="body" sz="quarter" idx="1"/>
          </p:nvPr>
        </p:nvSpPr>
        <p:spPr>
          <a:xfrm>
            <a:off x="892969" y="3536156"/>
            <a:ext cx="7358063" cy="794742"/>
          </a:xfrm>
          <a:prstGeom prst="rect">
            <a:avLst/>
          </a:prstGeom>
        </p:spPr>
        <p:txBody>
          <a:bodyPr anchor="t"/>
          <a:lstStyle>
            <a:lvl1pPr marL="0" indent="0" algn="ctr">
              <a:spcBef>
                <a:spcPts val="0"/>
              </a:spcBef>
              <a:buSzTx/>
              <a:buNone/>
              <a:defRPr sz="2250"/>
            </a:lvl1pPr>
            <a:lvl2pPr marL="0" indent="160729" algn="ctr">
              <a:spcBef>
                <a:spcPts val="0"/>
              </a:spcBef>
              <a:buSzTx/>
              <a:buNone/>
              <a:defRPr sz="2250"/>
            </a:lvl2pPr>
            <a:lvl3pPr marL="0" indent="321457" algn="ctr">
              <a:spcBef>
                <a:spcPts val="0"/>
              </a:spcBef>
              <a:buSzTx/>
              <a:buNone/>
              <a:defRPr sz="2250"/>
            </a:lvl3pPr>
            <a:lvl4pPr marL="0" indent="482186" algn="ctr">
              <a:spcBef>
                <a:spcPts val="0"/>
              </a:spcBef>
              <a:buSzTx/>
              <a:buNone/>
              <a:defRPr sz="2250"/>
            </a:lvl4pPr>
            <a:lvl5pPr marL="0" indent="642915" algn="ctr">
              <a:spcBef>
                <a:spcPts val="0"/>
              </a:spcBef>
              <a:buSzTx/>
              <a:buNone/>
              <a:defRPr sz="225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xfrm>
            <a:off x="7666759" y="6385791"/>
            <a:ext cx="1107786"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7418248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455" y="357889"/>
            <a:ext cx="8405090" cy="1325563"/>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369455" y="1825626"/>
            <a:ext cx="8405090" cy="4094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arallelogram 3">
            <a:extLst>
              <a:ext uri="{FF2B5EF4-FFF2-40B4-BE49-F238E27FC236}">
                <a16:creationId xmlns:a16="http://schemas.microsoft.com/office/drawing/2014/main" id="{78D9947D-075A-2D40-91C0-65D76D8FC7D1}"/>
              </a:ext>
            </a:extLst>
          </p:cNvPr>
          <p:cNvSpPr/>
          <p:nvPr userDrawn="1"/>
        </p:nvSpPr>
        <p:spPr>
          <a:xfrm flipH="1" flipV="1">
            <a:off x="6867884" y="6202615"/>
            <a:ext cx="2276115" cy="655384"/>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8777227"/>
              <a:gd name="connsiteY0" fmla="*/ 1026603 h 1036542"/>
              <a:gd name="connsiteX1" fmla="*/ 0 w 8777227"/>
              <a:gd name="connsiteY1" fmla="*/ 4937 h 1036542"/>
              <a:gd name="connsiteX2" fmla="*/ 8777227 w 8777227"/>
              <a:gd name="connsiteY2" fmla="*/ 0 h 1036542"/>
              <a:gd name="connsiteX3" fmla="*/ 7094935 w 8777227"/>
              <a:gd name="connsiteY3" fmla="*/ 1036542 h 1036542"/>
              <a:gd name="connsiteX4" fmla="*/ 6703 w 8777227"/>
              <a:gd name="connsiteY4" fmla="*/ 1026603 h 1036542"/>
              <a:gd name="connsiteX0" fmla="*/ 6703 w 8777227"/>
              <a:gd name="connsiteY0" fmla="*/ 1026603 h 1026603"/>
              <a:gd name="connsiteX1" fmla="*/ 0 w 8777227"/>
              <a:gd name="connsiteY1" fmla="*/ 4937 h 1026603"/>
              <a:gd name="connsiteX2" fmla="*/ 8777227 w 8777227"/>
              <a:gd name="connsiteY2" fmla="*/ 0 h 1026603"/>
              <a:gd name="connsiteX3" fmla="*/ 7293664 w 8777227"/>
              <a:gd name="connsiteY3" fmla="*/ 1023546 h 1026603"/>
              <a:gd name="connsiteX4" fmla="*/ 6703 w 8777227"/>
              <a:gd name="connsiteY4" fmla="*/ 1026603 h 1026603"/>
              <a:gd name="connsiteX0" fmla="*/ 6703 w 8739273"/>
              <a:gd name="connsiteY0" fmla="*/ 1021666 h 1021666"/>
              <a:gd name="connsiteX1" fmla="*/ 0 w 8739273"/>
              <a:gd name="connsiteY1" fmla="*/ 0 h 1021666"/>
              <a:gd name="connsiteX2" fmla="*/ 8739273 w 8739273"/>
              <a:gd name="connsiteY2" fmla="*/ 2722 h 1021666"/>
              <a:gd name="connsiteX3" fmla="*/ 7293664 w 8739273"/>
              <a:gd name="connsiteY3" fmla="*/ 1018609 h 1021666"/>
              <a:gd name="connsiteX4" fmla="*/ 6703 w 8739273"/>
              <a:gd name="connsiteY4" fmla="*/ 1021666 h 1021666"/>
              <a:gd name="connsiteX0" fmla="*/ 6703 w 8739273"/>
              <a:gd name="connsiteY0" fmla="*/ 1021666 h 1025171"/>
              <a:gd name="connsiteX1" fmla="*/ 0 w 8739273"/>
              <a:gd name="connsiteY1" fmla="*/ 0 h 1025171"/>
              <a:gd name="connsiteX2" fmla="*/ 8739273 w 8739273"/>
              <a:gd name="connsiteY2" fmla="*/ 2722 h 1025171"/>
              <a:gd name="connsiteX3" fmla="*/ 7277558 w 8739273"/>
              <a:gd name="connsiteY3" fmla="*/ 1025171 h 1025171"/>
              <a:gd name="connsiteX4" fmla="*/ 6703 w 8739273"/>
              <a:gd name="connsiteY4" fmla="*/ 1021666 h 1025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39273" h="1025171">
                <a:moveTo>
                  <a:pt x="6703" y="1021666"/>
                </a:moveTo>
                <a:cubicBezTo>
                  <a:pt x="4469" y="681111"/>
                  <a:pt x="2234" y="340555"/>
                  <a:pt x="0" y="0"/>
                </a:cubicBezTo>
                <a:lnTo>
                  <a:pt x="8739273" y="2722"/>
                </a:lnTo>
                <a:lnTo>
                  <a:pt x="7277558" y="1025171"/>
                </a:lnTo>
                <a:lnTo>
                  <a:pt x="6703" y="1021666"/>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Date Placeholder 3">
            <a:extLst>
              <a:ext uri="{FF2B5EF4-FFF2-40B4-BE49-F238E27FC236}">
                <a16:creationId xmlns:a16="http://schemas.microsoft.com/office/drawing/2014/main" id="{9131C2EA-A59D-5D44-9A50-C8943EB21D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F518F-6B44-FA43-A94E-1E50ED6571CB}" type="datetime1">
              <a:rPr lang="en-US" smtClean="0"/>
              <a:t>5/29/24</a:t>
            </a:fld>
            <a:endParaRPr lang="en-US"/>
          </a:p>
        </p:txBody>
      </p:sp>
      <p:sp>
        <p:nvSpPr>
          <p:cNvPr id="13" name="Parallelogram 3">
            <a:extLst>
              <a:ext uri="{FF2B5EF4-FFF2-40B4-BE49-F238E27FC236}">
                <a16:creationId xmlns:a16="http://schemas.microsoft.com/office/drawing/2014/main" id="{562C0EFF-BD7A-1541-9337-745DD8AF0B5A}"/>
              </a:ext>
            </a:extLst>
          </p:cNvPr>
          <p:cNvSpPr/>
          <p:nvPr userDrawn="1"/>
        </p:nvSpPr>
        <p:spPr>
          <a:xfrm>
            <a:off x="-3485" y="6201683"/>
            <a:ext cx="7142431" cy="664042"/>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7509949"/>
              <a:gd name="connsiteY0" fmla="*/ 1021666 h 1021666"/>
              <a:gd name="connsiteX1" fmla="*/ 0 w 7509949"/>
              <a:gd name="connsiteY1" fmla="*/ 0 h 1021666"/>
              <a:gd name="connsiteX2" fmla="*/ 7509949 w 7509949"/>
              <a:gd name="connsiteY2" fmla="*/ 0 h 1021666"/>
              <a:gd name="connsiteX3" fmla="*/ 7104937 w 7509949"/>
              <a:gd name="connsiteY3" fmla="*/ 1002327 h 1021666"/>
              <a:gd name="connsiteX4" fmla="*/ 6703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114939 w 7509949"/>
              <a:gd name="connsiteY3" fmla="*/ 1009648 h 1021666"/>
              <a:gd name="connsiteX4" fmla="*/ 6703 w 7509949"/>
              <a:gd name="connsiteY4" fmla="*/ 1021666 h 1021666"/>
              <a:gd name="connsiteX0" fmla="*/ 6703 w 7509949"/>
              <a:gd name="connsiteY0" fmla="*/ 985070 h 1009648"/>
              <a:gd name="connsiteX1" fmla="*/ 0 w 7509949"/>
              <a:gd name="connsiteY1" fmla="*/ 0 h 1009648"/>
              <a:gd name="connsiteX2" fmla="*/ 7509949 w 7509949"/>
              <a:gd name="connsiteY2" fmla="*/ 0 h 1009648"/>
              <a:gd name="connsiteX3" fmla="*/ 7114939 w 7509949"/>
              <a:gd name="connsiteY3" fmla="*/ 1009648 h 1009648"/>
              <a:gd name="connsiteX4" fmla="*/ 6703 w 7509949"/>
              <a:gd name="connsiteY4" fmla="*/ 985070 h 1009648"/>
              <a:gd name="connsiteX0" fmla="*/ 41709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41709 w 7509949"/>
              <a:gd name="connsiteY4" fmla="*/ 999709 h 1009648"/>
              <a:gd name="connsiteX0" fmla="*/ 11704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11704 w 7509949"/>
              <a:gd name="connsiteY4" fmla="*/ 999709 h 1009648"/>
              <a:gd name="connsiteX0" fmla="*/ 26252 w 7509949"/>
              <a:gd name="connsiteY0" fmla="*/ 1010357 h 1010357"/>
              <a:gd name="connsiteX1" fmla="*/ 0 w 7509949"/>
              <a:gd name="connsiteY1" fmla="*/ 0 h 1010357"/>
              <a:gd name="connsiteX2" fmla="*/ 7509949 w 7509949"/>
              <a:gd name="connsiteY2" fmla="*/ 0 h 1010357"/>
              <a:gd name="connsiteX3" fmla="*/ 7114939 w 7509949"/>
              <a:gd name="connsiteY3" fmla="*/ 1009648 h 1010357"/>
              <a:gd name="connsiteX4" fmla="*/ 26252 w 7509949"/>
              <a:gd name="connsiteY4" fmla="*/ 1010357 h 1010357"/>
              <a:gd name="connsiteX0" fmla="*/ 15341 w 7509949"/>
              <a:gd name="connsiteY0" fmla="*/ 1015681 h 1015681"/>
              <a:gd name="connsiteX1" fmla="*/ 0 w 7509949"/>
              <a:gd name="connsiteY1" fmla="*/ 0 h 1015681"/>
              <a:gd name="connsiteX2" fmla="*/ 7509949 w 7509949"/>
              <a:gd name="connsiteY2" fmla="*/ 0 h 1015681"/>
              <a:gd name="connsiteX3" fmla="*/ 7114939 w 7509949"/>
              <a:gd name="connsiteY3" fmla="*/ 1009648 h 1015681"/>
              <a:gd name="connsiteX4" fmla="*/ 15341 w 7509949"/>
              <a:gd name="connsiteY4" fmla="*/ 1015681 h 1015681"/>
              <a:gd name="connsiteX0" fmla="*/ 523 w 7495131"/>
              <a:gd name="connsiteY0" fmla="*/ 1015681 h 1015681"/>
              <a:gd name="connsiteX1" fmla="*/ 1852 w 7495131"/>
              <a:gd name="connsiteY1" fmla="*/ 9759 h 1015681"/>
              <a:gd name="connsiteX2" fmla="*/ 7495131 w 7495131"/>
              <a:gd name="connsiteY2" fmla="*/ 0 h 1015681"/>
              <a:gd name="connsiteX3" fmla="*/ 7100121 w 7495131"/>
              <a:gd name="connsiteY3" fmla="*/ 1009648 h 1015681"/>
              <a:gd name="connsiteX4" fmla="*/ 523 w 7495131"/>
              <a:gd name="connsiteY4" fmla="*/ 1015681 h 1015681"/>
              <a:gd name="connsiteX0" fmla="*/ 5339 w 7499947"/>
              <a:gd name="connsiteY0" fmla="*/ 1015681 h 1015681"/>
              <a:gd name="connsiteX1" fmla="*/ 0 w 7499947"/>
              <a:gd name="connsiteY1" fmla="*/ 9759 h 1015681"/>
              <a:gd name="connsiteX2" fmla="*/ 7499947 w 7499947"/>
              <a:gd name="connsiteY2" fmla="*/ 0 h 1015681"/>
              <a:gd name="connsiteX3" fmla="*/ 7104937 w 7499947"/>
              <a:gd name="connsiteY3" fmla="*/ 1009648 h 1015681"/>
              <a:gd name="connsiteX4" fmla="*/ 5339 w 7499947"/>
              <a:gd name="connsiteY4" fmla="*/ 1015681 h 1015681"/>
              <a:gd name="connsiteX0" fmla="*/ 2005 w 7496613"/>
              <a:gd name="connsiteY0" fmla="*/ 1015681 h 1015681"/>
              <a:gd name="connsiteX1" fmla="*/ 0 w 7496613"/>
              <a:gd name="connsiteY1" fmla="*/ 14639 h 1015681"/>
              <a:gd name="connsiteX2" fmla="*/ 7496613 w 7496613"/>
              <a:gd name="connsiteY2" fmla="*/ 0 h 1015681"/>
              <a:gd name="connsiteX3" fmla="*/ 7101603 w 7496613"/>
              <a:gd name="connsiteY3" fmla="*/ 1009648 h 1015681"/>
              <a:gd name="connsiteX4" fmla="*/ 2005 w 7496613"/>
              <a:gd name="connsiteY4" fmla="*/ 1015681 h 1015681"/>
              <a:gd name="connsiteX0" fmla="*/ 2005 w 7503281"/>
              <a:gd name="connsiteY0" fmla="*/ 1025440 h 1025440"/>
              <a:gd name="connsiteX1" fmla="*/ 0 w 7503281"/>
              <a:gd name="connsiteY1" fmla="*/ 24398 h 1025440"/>
              <a:gd name="connsiteX2" fmla="*/ 7503281 w 7503281"/>
              <a:gd name="connsiteY2" fmla="*/ 0 h 1025440"/>
              <a:gd name="connsiteX3" fmla="*/ 7101603 w 7503281"/>
              <a:gd name="connsiteY3" fmla="*/ 1019407 h 1025440"/>
              <a:gd name="connsiteX4" fmla="*/ 2005 w 7503281"/>
              <a:gd name="connsiteY4" fmla="*/ 1025440 h 1025440"/>
              <a:gd name="connsiteX0" fmla="*/ 2005 w 7499947"/>
              <a:gd name="connsiteY0" fmla="*/ 1020560 h 1020560"/>
              <a:gd name="connsiteX1" fmla="*/ 0 w 7499947"/>
              <a:gd name="connsiteY1" fmla="*/ 19518 h 1020560"/>
              <a:gd name="connsiteX2" fmla="*/ 7499947 w 7499947"/>
              <a:gd name="connsiteY2" fmla="*/ 0 h 1020560"/>
              <a:gd name="connsiteX3" fmla="*/ 7101603 w 7499947"/>
              <a:gd name="connsiteY3" fmla="*/ 1014527 h 1020560"/>
              <a:gd name="connsiteX4" fmla="*/ 2005 w 7499947"/>
              <a:gd name="connsiteY4" fmla="*/ 1020560 h 1020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9947" h="1020560">
                <a:moveTo>
                  <a:pt x="2005" y="1020560"/>
                </a:moveTo>
                <a:cubicBezTo>
                  <a:pt x="-229" y="680005"/>
                  <a:pt x="2234" y="360073"/>
                  <a:pt x="0" y="19518"/>
                </a:cubicBezTo>
                <a:lnTo>
                  <a:pt x="7499947" y="0"/>
                </a:lnTo>
                <a:lnTo>
                  <a:pt x="7101603" y="1014527"/>
                </a:lnTo>
                <a:lnTo>
                  <a:pt x="2005" y="10205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a:extLst>
              <a:ext uri="{FF2B5EF4-FFF2-40B4-BE49-F238E27FC236}">
                <a16:creationId xmlns:a16="http://schemas.microsoft.com/office/drawing/2014/main" id="{2F0B1DC7-3AFD-C242-939A-51E56E2FB4E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5324" y="6283384"/>
            <a:ext cx="3059092" cy="504749"/>
          </a:xfrm>
          <a:prstGeom prst="rect">
            <a:avLst/>
          </a:prstGeom>
        </p:spPr>
      </p:pic>
    </p:spTree>
    <p:extLst>
      <p:ext uri="{BB962C8B-B14F-4D97-AF65-F5344CB8AC3E}">
        <p14:creationId xmlns:p14="http://schemas.microsoft.com/office/powerpoint/2010/main" val="2990041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0" r:id="rId7"/>
    <p:sldLayoutId id="2147483681" r:id="rId8"/>
    <p:sldLayoutId id="2147483682" r:id="rId9"/>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Consolas" panose="020B0609020204030204" pitchFamily="49"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p:nvPr/>
        </p:nvSpPr>
        <p:spPr>
          <a:xfrm>
            <a:off x="5890839" y="2579410"/>
            <a:ext cx="3009897" cy="3242234"/>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lnSpc>
                <a:spcPct val="150000"/>
              </a:lnSpc>
              <a:spcBef>
                <a:spcPts val="844"/>
              </a:spcBef>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Impact</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defTabSz="321457">
              <a:buSzPct val="75000"/>
              <a:defRPr sz="2000">
                <a:latin typeface="Helvetica"/>
                <a:ea typeface="Helvetica"/>
                <a:cs typeface="Helvetica"/>
                <a:sym typeface="Helvetica"/>
              </a:defRPr>
            </a:pPr>
            <a:r>
              <a:rPr lang="en-US" sz="1300" dirty="0">
                <a:latin typeface="Calibri" panose="020F0502020204030204" pitchFamily="34" charset="0"/>
              </a:rPr>
              <a:t>By 2050, &gt; 23% of the global population aged 69+ will be exposed to dangerously high temperatures, up from 14% now, affecting an additional 177-246 million elderly people, particularly in Asia and Africa. Integrating climate change and healthy aging into adaptation planning and healthcare is critical. To inform policy, quantifying the cost and efficacy of active and passive cooling interventions—such as upgraded cooling technologies and expanded urban green spaces—in moderating morbidity and mortality should be investigated.</a:t>
            </a:r>
            <a:endParaRPr sz="1266" dirty="0">
              <a:latin typeface="Calibri" panose="020F0502020204030204" pitchFamily="34" charset="0"/>
            </a:endParaRPr>
          </a:p>
        </p:txBody>
      </p:sp>
      <p:sp>
        <p:nvSpPr>
          <p:cNvPr id="121" name="Shape 121"/>
          <p:cNvSpPr/>
          <p:nvPr/>
        </p:nvSpPr>
        <p:spPr>
          <a:xfrm>
            <a:off x="237412" y="87706"/>
            <a:ext cx="8240811" cy="441468"/>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spAutoFit/>
          </a:bodyPr>
          <a:lstStyle>
            <a:lvl1pPr algn="l" defTabSz="457200">
              <a:defRPr sz="2700" b="1">
                <a:latin typeface="Helvetica"/>
                <a:ea typeface="Helvetica"/>
                <a:cs typeface="Helvetica"/>
                <a:sym typeface="Helvetica"/>
              </a:defRPr>
            </a:lvl1pPr>
          </a:lstStyle>
          <a:p>
            <a:r>
              <a:rPr lang="en-US" sz="2400" dirty="0">
                <a:latin typeface="Calibri" panose="020F0502020204030204" pitchFamily="34" charset="0"/>
                <a:cs typeface="Calibri" panose="020F0502020204030204" pitchFamily="34" charset="0"/>
              </a:rPr>
              <a:t>Global projections of heat exposure of older adults </a:t>
            </a:r>
          </a:p>
        </p:txBody>
      </p:sp>
      <p:sp>
        <p:nvSpPr>
          <p:cNvPr id="122" name="Shape 122"/>
          <p:cNvSpPr/>
          <p:nvPr/>
        </p:nvSpPr>
        <p:spPr>
          <a:xfrm>
            <a:off x="257290" y="3241811"/>
            <a:ext cx="2674753" cy="2193929"/>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no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Objective</a:t>
            </a:r>
            <a:endParaRPr lang="en-US" sz="1600" dirty="0">
              <a:latin typeface="Calibri" panose="020F0502020204030204" pitchFamily="34" charset="0"/>
              <a:cs typeface="Calibri" panose="020F0502020204030204" pitchFamily="34" charset="0"/>
            </a:endParaRPr>
          </a:p>
          <a:p>
            <a:pPr algn="l"/>
            <a:r>
              <a:rPr lang="en-US" sz="1300" dirty="0">
                <a:latin typeface="Calibri" panose="020F0502020204030204" pitchFamily="34" charset="0"/>
                <a:ea typeface="Times New Roman" panose="02020603050405020304" pitchFamily="18" charset="0"/>
                <a:cs typeface="Calibri" panose="020F0502020204030204" pitchFamily="34" charset="0"/>
              </a:rPr>
              <a:t>Coincident trends of population aging, and a warming climate portend the emergence of biologically and socially vulnerable “hotspots” around the world. It is crucial to geographically locate and quantify the level of exposure in different regions. Despite research confirming the individual-level effects of extreme heat on older adults’ health, we are unaware of comprehensive global-scale assessments of the future evolution of older adults’ heat exposures consistent with the shared socio-economic pathway (SSP) scenarios.</a:t>
            </a:r>
          </a:p>
        </p:txBody>
      </p:sp>
      <p:sp>
        <p:nvSpPr>
          <p:cNvPr id="123" name="Shape 123"/>
          <p:cNvSpPr/>
          <p:nvPr/>
        </p:nvSpPr>
        <p:spPr>
          <a:xfrm>
            <a:off x="3069139" y="2579410"/>
            <a:ext cx="2577356" cy="3042179"/>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Approach</a:t>
            </a:r>
            <a:endParaRPr lang="en-US" sz="1600" dirty="0">
              <a:latin typeface="Calibri" panose="020F0502020204030204" pitchFamily="34" charset="0"/>
              <a:cs typeface="Calibri" panose="020F0502020204030204" pitchFamily="34" charset="0"/>
            </a:endParaRPr>
          </a:p>
          <a:p>
            <a:pPr lvl="0" algn="l"/>
            <a:r>
              <a:rPr lang="en-US" sz="1300" dirty="0">
                <a:latin typeface="Calibri" panose="020F0502020204030204" pitchFamily="34" charset="0"/>
                <a:ea typeface="Times New Roman" panose="02020603050405020304" pitchFamily="18" charset="0"/>
                <a:cs typeface="Calibri" panose="020F0502020204030204" pitchFamily="34" charset="0"/>
              </a:rPr>
              <a:t>We construct global gridded age-stratified demographic projections for different population scenarios and combine them with temperature projections from the the Coupled Model Intercomparison Project Phase 6 (CMIP6) downscaled, bias-corrected model output to quantify chronic exposure to high average temperatures and the frequency and intensity of acute exposure to extreme high temperatures for different age groups worldwide.</a:t>
            </a:r>
          </a:p>
        </p:txBody>
      </p:sp>
      <p:sp>
        <p:nvSpPr>
          <p:cNvPr id="124" name="Shape 124"/>
          <p:cNvSpPr/>
          <p:nvPr/>
        </p:nvSpPr>
        <p:spPr>
          <a:xfrm>
            <a:off x="4711148" y="6021699"/>
            <a:ext cx="4271898" cy="507831"/>
          </a:xfrm>
          <a:prstGeom prst="rect">
            <a:avLst/>
          </a:prstGeom>
          <a:ln w="12700">
            <a:solidFill>
              <a:schemeClr val="accent1"/>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45720" tIns="45720" rIns="45720" bIns="45720" anchor="ctr">
            <a:spAutoFit/>
          </a:bodyPr>
          <a:lstStyle>
            <a:lvl1pPr algn="l">
              <a:defRPr sz="1800">
                <a:latin typeface="Helvetica"/>
                <a:ea typeface="Helvetica"/>
                <a:cs typeface="Helvetica"/>
                <a:sym typeface="Helvetica"/>
              </a:defRPr>
            </a:lvl1pPr>
          </a:lstStyle>
          <a:p>
            <a:r>
              <a:rPr lang="en-US" sz="900" dirty="0" err="1">
                <a:latin typeface="Arial" panose="020B0604020202020204" pitchFamily="34" charset="0"/>
                <a:ea typeface="MS Mincho" panose="02020609040205080304" pitchFamily="49" charset="-128"/>
              </a:rPr>
              <a:t>Falchetta</a:t>
            </a:r>
            <a:r>
              <a:rPr lang="en-US" sz="900" dirty="0">
                <a:latin typeface="Arial" panose="020B0604020202020204" pitchFamily="34" charset="0"/>
                <a:ea typeface="MS Mincho" panose="02020609040205080304" pitchFamily="49" charset="-128"/>
              </a:rPr>
              <a:t> G., Carr, D., E. De Cian and Sue Wing I. (2024). Aging in a warming world: global projections of cumulative and acute heat exposure of older adults. Nature Communications 15: 3678. https://</a:t>
            </a:r>
            <a:r>
              <a:rPr lang="en-US" sz="900" dirty="0" err="1">
                <a:latin typeface="Arial" panose="020B0604020202020204" pitchFamily="34" charset="0"/>
                <a:ea typeface="MS Mincho" panose="02020609040205080304" pitchFamily="49" charset="-128"/>
              </a:rPr>
              <a:t>doi.org</a:t>
            </a:r>
            <a:r>
              <a:rPr lang="en-US" sz="900" dirty="0">
                <a:latin typeface="Arial" panose="020B0604020202020204" pitchFamily="34" charset="0"/>
                <a:ea typeface="MS Mincho" panose="02020609040205080304" pitchFamily="49" charset="-128"/>
              </a:rPr>
              <a:t>/10.1038/s41467-024-47197-5</a:t>
            </a:r>
            <a:endParaRPr lang="en-US" sz="844" dirty="0">
              <a:latin typeface="Arial" panose="020B0604020202020204" pitchFamily="34" charset="0"/>
              <a:ea typeface="MS Mincho" panose="02020609040205080304" pitchFamily="49" charset="-128"/>
            </a:endParaRPr>
          </a:p>
        </p:txBody>
      </p:sp>
      <p:sp>
        <p:nvSpPr>
          <p:cNvPr id="8" name="Shape 119">
            <a:extLst>
              <a:ext uri="{FF2B5EF4-FFF2-40B4-BE49-F238E27FC236}">
                <a16:creationId xmlns:a16="http://schemas.microsoft.com/office/drawing/2014/main" id="{D05CE714-975C-5F45-B8FB-334BF21660D6}"/>
              </a:ext>
            </a:extLst>
          </p:cNvPr>
          <p:cNvSpPr/>
          <p:nvPr/>
        </p:nvSpPr>
        <p:spPr>
          <a:xfrm>
            <a:off x="5700119" y="582310"/>
            <a:ext cx="3124463" cy="1872629"/>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algn="ctr" defTabSz="321457">
              <a:spcBef>
                <a:spcPts val="844"/>
              </a:spcBef>
              <a:defRPr sz="1700">
                <a:latin typeface="Helvetica"/>
                <a:ea typeface="Helvetica"/>
                <a:cs typeface="Helvetica"/>
                <a:sym typeface="Helvetica"/>
              </a:defRPr>
            </a:pPr>
            <a:r>
              <a:rPr lang="en-US" sz="1300" b="1" dirty="0">
                <a:solidFill>
                  <a:srgbClr val="0070C0"/>
                </a:solidFill>
                <a:latin typeface="Calibri" panose="020F0502020204030204" pitchFamily="34" charset="0"/>
                <a:cs typeface="Calibri" panose="020F0502020204030204" pitchFamily="34" charset="0"/>
              </a:rPr>
              <a:t>Figure: </a:t>
            </a:r>
            <a:r>
              <a:rPr lang="en-US" sz="1300" dirty="0">
                <a:solidFill>
                  <a:srgbClr val="0070C0"/>
                </a:solidFill>
                <a:latin typeface="Calibri" panose="020F0502020204030204" pitchFamily="34" charset="0"/>
                <a:cs typeface="Calibri" panose="020F0502020204030204" pitchFamily="34" charset="0"/>
              </a:rPr>
              <a:t>The bivariate map describes the projected intersection around 2050 for scenario SSP5(85) between the share of older adults in the population and the exposure to hot days (count of days per year when the daily maximum temperature exceeds 37.5°C). Red areas identify regions with overlapping high shares of older adult in the population and high number of hot days.</a:t>
            </a:r>
          </a:p>
        </p:txBody>
      </p:sp>
      <p:pic>
        <p:nvPicPr>
          <p:cNvPr id="2" name="Immagine 2" descr="Immagine che contiene mappa, testo, atlante&#10;&#10;Descrizione generata automaticamente">
            <a:extLst>
              <a:ext uri="{FF2B5EF4-FFF2-40B4-BE49-F238E27FC236}">
                <a16:creationId xmlns:a16="http://schemas.microsoft.com/office/drawing/2014/main" id="{29029BD3-58C4-EFEA-0296-6597C4FF2B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9418" y="517670"/>
            <a:ext cx="5380701" cy="2193928"/>
          </a:xfrm>
          <a:prstGeom prst="rect">
            <a:avLst/>
          </a:prstGeom>
        </p:spPr>
      </p:pic>
    </p:spTree>
    <p:extLst>
      <p:ext uri="{BB962C8B-B14F-4D97-AF65-F5344CB8AC3E}">
        <p14:creationId xmlns:p14="http://schemas.microsoft.com/office/powerpoint/2010/main" val="545559921"/>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8808</TotalTime>
  <Words>365</Words>
  <Application>Microsoft Macintosh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Franklin Gothic Book</vt:lpstr>
      <vt:lpstr>Franklin Gothic Medium</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Kostadinova, Katerina Lubomirova</dc:creator>
  <cp:lastModifiedBy>Iavorivska, Lidiia</cp:lastModifiedBy>
  <cp:revision>49</cp:revision>
  <dcterms:created xsi:type="dcterms:W3CDTF">2019-03-01T18:13:06Z</dcterms:created>
  <dcterms:modified xsi:type="dcterms:W3CDTF">2024-05-29T18:27:29Z</dcterms:modified>
</cp:coreProperties>
</file>