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B1F30A-6DBD-3396-665E-888F30656CCC}" name="Feng, Zhe" initials="ZF" userId="S::Zhe.Feng@pnnl.gov::9db0838b-86ae-413d-82ec-5e4502d34c4a" providerId="AD"/>
  <p188:author id="{91A9895A-2F7A-A274-93E4-20272CFE8043}" name="Mundy, Beth E" initials="MBE" userId="S::beth.mundy@pnnl.gov::09c03546-1d2d-4d82-89e1-bb5e2a2e687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98"/>
    <p:restoredTop sz="96327"/>
  </p:normalViewPr>
  <p:slideViewPr>
    <p:cSldViewPr snapToGrid="0">
      <p:cViewPr>
        <p:scale>
          <a:sx n="60" d="100"/>
          <a:sy n="60" d="100"/>
        </p:scale>
        <p:origin x="-864"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6C45-A3D4-95BF-6EEE-70EBDB127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809E2F-AF85-0D8B-4149-58B3CF3CC2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2F7738-607B-4D3A-FB97-E27E432BEC63}"/>
              </a:ext>
            </a:extLst>
          </p:cNvPr>
          <p:cNvSpPr>
            <a:spLocks noGrp="1"/>
          </p:cNvSpPr>
          <p:nvPr>
            <p:ph type="dt" sz="half" idx="10"/>
          </p:nvPr>
        </p:nvSpPr>
        <p:spPr/>
        <p:txBody>
          <a:bodyPr/>
          <a:lstStyle/>
          <a:p>
            <a:fld id="{1E19EB71-4980-5B47-BC82-4BF5BE72AEA1}" type="datetimeFigureOut">
              <a:rPr lang="en-US" smtClean="0"/>
              <a:t>3/13/2023</a:t>
            </a:fld>
            <a:endParaRPr lang="en-US"/>
          </a:p>
        </p:txBody>
      </p:sp>
      <p:sp>
        <p:nvSpPr>
          <p:cNvPr id="5" name="Footer Placeholder 4">
            <a:extLst>
              <a:ext uri="{FF2B5EF4-FFF2-40B4-BE49-F238E27FC236}">
                <a16:creationId xmlns:a16="http://schemas.microsoft.com/office/drawing/2014/main" id="{6C2F15C6-CB8F-B45D-0B9D-24D52DB597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F538A-2281-7062-D491-4F1CEFA67EF3}"/>
              </a:ext>
            </a:extLst>
          </p:cNvPr>
          <p:cNvSpPr>
            <a:spLocks noGrp="1"/>
          </p:cNvSpPr>
          <p:nvPr>
            <p:ph type="sldNum" sz="quarter" idx="12"/>
          </p:nvPr>
        </p:nvSpPr>
        <p:spPr/>
        <p:txBody>
          <a:bodyPr/>
          <a:lstStyle/>
          <a:p>
            <a:fld id="{65C72C09-7B1B-274E-93DF-53DDF73E2D96}" type="slidenum">
              <a:rPr lang="en-US" smtClean="0"/>
              <a:t>‹#›</a:t>
            </a:fld>
            <a:endParaRPr lang="en-US"/>
          </a:p>
        </p:txBody>
      </p:sp>
    </p:spTree>
    <p:extLst>
      <p:ext uri="{BB962C8B-B14F-4D97-AF65-F5344CB8AC3E}">
        <p14:creationId xmlns:p14="http://schemas.microsoft.com/office/powerpoint/2010/main" val="3141986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45C37-ABD9-03CF-52AE-A677AF0123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E9FECE-479B-3DF1-19A6-C18875FF86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1F224-DC65-7673-B0A6-8D7B98CB1999}"/>
              </a:ext>
            </a:extLst>
          </p:cNvPr>
          <p:cNvSpPr>
            <a:spLocks noGrp="1"/>
          </p:cNvSpPr>
          <p:nvPr>
            <p:ph type="dt" sz="half" idx="10"/>
          </p:nvPr>
        </p:nvSpPr>
        <p:spPr/>
        <p:txBody>
          <a:bodyPr/>
          <a:lstStyle/>
          <a:p>
            <a:fld id="{1E19EB71-4980-5B47-BC82-4BF5BE72AEA1}" type="datetimeFigureOut">
              <a:rPr lang="en-US" smtClean="0"/>
              <a:t>3/13/2023</a:t>
            </a:fld>
            <a:endParaRPr lang="en-US"/>
          </a:p>
        </p:txBody>
      </p:sp>
      <p:sp>
        <p:nvSpPr>
          <p:cNvPr id="5" name="Footer Placeholder 4">
            <a:extLst>
              <a:ext uri="{FF2B5EF4-FFF2-40B4-BE49-F238E27FC236}">
                <a16:creationId xmlns:a16="http://schemas.microsoft.com/office/drawing/2014/main" id="{DB40062F-D220-E6FD-1E6D-ED996CBE8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56A26-E717-51B1-8061-66BB85E74584}"/>
              </a:ext>
            </a:extLst>
          </p:cNvPr>
          <p:cNvSpPr>
            <a:spLocks noGrp="1"/>
          </p:cNvSpPr>
          <p:nvPr>
            <p:ph type="sldNum" sz="quarter" idx="12"/>
          </p:nvPr>
        </p:nvSpPr>
        <p:spPr/>
        <p:txBody>
          <a:bodyPr/>
          <a:lstStyle/>
          <a:p>
            <a:fld id="{65C72C09-7B1B-274E-93DF-53DDF73E2D96}" type="slidenum">
              <a:rPr lang="en-US" smtClean="0"/>
              <a:t>‹#›</a:t>
            </a:fld>
            <a:endParaRPr lang="en-US"/>
          </a:p>
        </p:txBody>
      </p:sp>
    </p:spTree>
    <p:extLst>
      <p:ext uri="{BB962C8B-B14F-4D97-AF65-F5344CB8AC3E}">
        <p14:creationId xmlns:p14="http://schemas.microsoft.com/office/powerpoint/2010/main" val="44728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E5A2CF-166E-D1C7-06ED-A88C24F67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959B4B-58A2-2B69-E81A-1F7F722923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FCC5A-034E-7BBB-F5B7-85DD47EA9B00}"/>
              </a:ext>
            </a:extLst>
          </p:cNvPr>
          <p:cNvSpPr>
            <a:spLocks noGrp="1"/>
          </p:cNvSpPr>
          <p:nvPr>
            <p:ph type="dt" sz="half" idx="10"/>
          </p:nvPr>
        </p:nvSpPr>
        <p:spPr/>
        <p:txBody>
          <a:bodyPr/>
          <a:lstStyle/>
          <a:p>
            <a:fld id="{1E19EB71-4980-5B47-BC82-4BF5BE72AEA1}" type="datetimeFigureOut">
              <a:rPr lang="en-US" smtClean="0"/>
              <a:t>3/13/2023</a:t>
            </a:fld>
            <a:endParaRPr lang="en-US"/>
          </a:p>
        </p:txBody>
      </p:sp>
      <p:sp>
        <p:nvSpPr>
          <p:cNvPr id="5" name="Footer Placeholder 4">
            <a:extLst>
              <a:ext uri="{FF2B5EF4-FFF2-40B4-BE49-F238E27FC236}">
                <a16:creationId xmlns:a16="http://schemas.microsoft.com/office/drawing/2014/main" id="{7414718C-DC05-1B40-C914-4522CC721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16B11-20D5-3AEA-2BA2-EC87CE7DFD1D}"/>
              </a:ext>
            </a:extLst>
          </p:cNvPr>
          <p:cNvSpPr>
            <a:spLocks noGrp="1"/>
          </p:cNvSpPr>
          <p:nvPr>
            <p:ph type="sldNum" sz="quarter" idx="12"/>
          </p:nvPr>
        </p:nvSpPr>
        <p:spPr/>
        <p:txBody>
          <a:bodyPr/>
          <a:lstStyle/>
          <a:p>
            <a:fld id="{65C72C09-7B1B-274E-93DF-53DDF73E2D96}" type="slidenum">
              <a:rPr lang="en-US" smtClean="0"/>
              <a:t>‹#›</a:t>
            </a:fld>
            <a:endParaRPr lang="en-US"/>
          </a:p>
        </p:txBody>
      </p:sp>
    </p:spTree>
    <p:extLst>
      <p:ext uri="{BB962C8B-B14F-4D97-AF65-F5344CB8AC3E}">
        <p14:creationId xmlns:p14="http://schemas.microsoft.com/office/powerpoint/2010/main" val="267109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AE197-FD4B-BA8C-B400-843E52D200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BDF60-0F50-53B6-A979-F755634E62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09BAB9-87BD-8785-E339-5371EC544DB9}"/>
              </a:ext>
            </a:extLst>
          </p:cNvPr>
          <p:cNvSpPr>
            <a:spLocks noGrp="1"/>
          </p:cNvSpPr>
          <p:nvPr>
            <p:ph type="dt" sz="half" idx="10"/>
          </p:nvPr>
        </p:nvSpPr>
        <p:spPr/>
        <p:txBody>
          <a:bodyPr/>
          <a:lstStyle/>
          <a:p>
            <a:fld id="{1E19EB71-4980-5B47-BC82-4BF5BE72AEA1}" type="datetimeFigureOut">
              <a:rPr lang="en-US" smtClean="0"/>
              <a:t>3/13/2023</a:t>
            </a:fld>
            <a:endParaRPr lang="en-US"/>
          </a:p>
        </p:txBody>
      </p:sp>
      <p:sp>
        <p:nvSpPr>
          <p:cNvPr id="5" name="Footer Placeholder 4">
            <a:extLst>
              <a:ext uri="{FF2B5EF4-FFF2-40B4-BE49-F238E27FC236}">
                <a16:creationId xmlns:a16="http://schemas.microsoft.com/office/drawing/2014/main" id="{C69E393B-D646-5B00-AA7B-F986B4418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4CC30A-3FBE-5702-BED3-85DA63E6378C}"/>
              </a:ext>
            </a:extLst>
          </p:cNvPr>
          <p:cNvSpPr>
            <a:spLocks noGrp="1"/>
          </p:cNvSpPr>
          <p:nvPr>
            <p:ph type="sldNum" sz="quarter" idx="12"/>
          </p:nvPr>
        </p:nvSpPr>
        <p:spPr/>
        <p:txBody>
          <a:bodyPr/>
          <a:lstStyle/>
          <a:p>
            <a:fld id="{65C72C09-7B1B-274E-93DF-53DDF73E2D96}" type="slidenum">
              <a:rPr lang="en-US" smtClean="0"/>
              <a:t>‹#›</a:t>
            </a:fld>
            <a:endParaRPr lang="en-US"/>
          </a:p>
        </p:txBody>
      </p:sp>
    </p:spTree>
    <p:extLst>
      <p:ext uri="{BB962C8B-B14F-4D97-AF65-F5344CB8AC3E}">
        <p14:creationId xmlns:p14="http://schemas.microsoft.com/office/powerpoint/2010/main" val="101904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685D-57FC-B430-6530-A23AB3D19D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86AC64-C53E-3D6A-3F78-06CFD2FEFA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99F555-7B38-FC05-612D-677591EB6B9B}"/>
              </a:ext>
            </a:extLst>
          </p:cNvPr>
          <p:cNvSpPr>
            <a:spLocks noGrp="1"/>
          </p:cNvSpPr>
          <p:nvPr>
            <p:ph type="dt" sz="half" idx="10"/>
          </p:nvPr>
        </p:nvSpPr>
        <p:spPr/>
        <p:txBody>
          <a:bodyPr/>
          <a:lstStyle/>
          <a:p>
            <a:fld id="{1E19EB71-4980-5B47-BC82-4BF5BE72AEA1}" type="datetimeFigureOut">
              <a:rPr lang="en-US" smtClean="0"/>
              <a:t>3/13/2023</a:t>
            </a:fld>
            <a:endParaRPr lang="en-US"/>
          </a:p>
        </p:txBody>
      </p:sp>
      <p:sp>
        <p:nvSpPr>
          <p:cNvPr id="5" name="Footer Placeholder 4">
            <a:extLst>
              <a:ext uri="{FF2B5EF4-FFF2-40B4-BE49-F238E27FC236}">
                <a16:creationId xmlns:a16="http://schemas.microsoft.com/office/drawing/2014/main" id="{99B07686-37B5-BB03-0D96-660F191BFC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37EB3-7155-2CBC-045C-E8B08FADCBA5}"/>
              </a:ext>
            </a:extLst>
          </p:cNvPr>
          <p:cNvSpPr>
            <a:spLocks noGrp="1"/>
          </p:cNvSpPr>
          <p:nvPr>
            <p:ph type="sldNum" sz="quarter" idx="12"/>
          </p:nvPr>
        </p:nvSpPr>
        <p:spPr/>
        <p:txBody>
          <a:bodyPr/>
          <a:lstStyle/>
          <a:p>
            <a:fld id="{65C72C09-7B1B-274E-93DF-53DDF73E2D96}" type="slidenum">
              <a:rPr lang="en-US" smtClean="0"/>
              <a:t>‹#›</a:t>
            </a:fld>
            <a:endParaRPr lang="en-US"/>
          </a:p>
        </p:txBody>
      </p:sp>
    </p:spTree>
    <p:extLst>
      <p:ext uri="{BB962C8B-B14F-4D97-AF65-F5344CB8AC3E}">
        <p14:creationId xmlns:p14="http://schemas.microsoft.com/office/powerpoint/2010/main" val="2789154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59C1-143D-86F5-8F84-D1A6640029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7882FA-F039-A8A8-283D-8F00C2FC9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94D597-9314-7270-CADC-D30C75FC8B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18E221-EEB5-82E4-8115-E2843697A1B5}"/>
              </a:ext>
            </a:extLst>
          </p:cNvPr>
          <p:cNvSpPr>
            <a:spLocks noGrp="1"/>
          </p:cNvSpPr>
          <p:nvPr>
            <p:ph type="dt" sz="half" idx="10"/>
          </p:nvPr>
        </p:nvSpPr>
        <p:spPr/>
        <p:txBody>
          <a:bodyPr/>
          <a:lstStyle/>
          <a:p>
            <a:fld id="{1E19EB71-4980-5B47-BC82-4BF5BE72AEA1}" type="datetimeFigureOut">
              <a:rPr lang="en-US" smtClean="0"/>
              <a:t>3/13/2023</a:t>
            </a:fld>
            <a:endParaRPr lang="en-US"/>
          </a:p>
        </p:txBody>
      </p:sp>
      <p:sp>
        <p:nvSpPr>
          <p:cNvPr id="6" name="Footer Placeholder 5">
            <a:extLst>
              <a:ext uri="{FF2B5EF4-FFF2-40B4-BE49-F238E27FC236}">
                <a16:creationId xmlns:a16="http://schemas.microsoft.com/office/drawing/2014/main" id="{93B38C55-F2D6-10A9-E12E-439F774CD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16E63C-67D2-666C-0ECF-5A231ABF36C3}"/>
              </a:ext>
            </a:extLst>
          </p:cNvPr>
          <p:cNvSpPr>
            <a:spLocks noGrp="1"/>
          </p:cNvSpPr>
          <p:nvPr>
            <p:ph type="sldNum" sz="quarter" idx="12"/>
          </p:nvPr>
        </p:nvSpPr>
        <p:spPr/>
        <p:txBody>
          <a:bodyPr/>
          <a:lstStyle/>
          <a:p>
            <a:fld id="{65C72C09-7B1B-274E-93DF-53DDF73E2D96}" type="slidenum">
              <a:rPr lang="en-US" smtClean="0"/>
              <a:t>‹#›</a:t>
            </a:fld>
            <a:endParaRPr lang="en-US"/>
          </a:p>
        </p:txBody>
      </p:sp>
    </p:spTree>
    <p:extLst>
      <p:ext uri="{BB962C8B-B14F-4D97-AF65-F5344CB8AC3E}">
        <p14:creationId xmlns:p14="http://schemas.microsoft.com/office/powerpoint/2010/main" val="343397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F63F-7270-4E29-4562-E8CF82B1E2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67B987-2541-264C-C8AE-8A4152A854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E00FD0-B83B-6587-8EBF-E75D77B4EC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C5D2BB-AC42-24DB-7FE9-6FA5FCEF66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127A34-8070-9F90-DE45-E496387FB5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06094B-F7B2-382E-D936-99806731FFBA}"/>
              </a:ext>
            </a:extLst>
          </p:cNvPr>
          <p:cNvSpPr>
            <a:spLocks noGrp="1"/>
          </p:cNvSpPr>
          <p:nvPr>
            <p:ph type="dt" sz="half" idx="10"/>
          </p:nvPr>
        </p:nvSpPr>
        <p:spPr/>
        <p:txBody>
          <a:bodyPr/>
          <a:lstStyle/>
          <a:p>
            <a:fld id="{1E19EB71-4980-5B47-BC82-4BF5BE72AEA1}" type="datetimeFigureOut">
              <a:rPr lang="en-US" smtClean="0"/>
              <a:t>3/13/2023</a:t>
            </a:fld>
            <a:endParaRPr lang="en-US"/>
          </a:p>
        </p:txBody>
      </p:sp>
      <p:sp>
        <p:nvSpPr>
          <p:cNvPr id="8" name="Footer Placeholder 7">
            <a:extLst>
              <a:ext uri="{FF2B5EF4-FFF2-40B4-BE49-F238E27FC236}">
                <a16:creationId xmlns:a16="http://schemas.microsoft.com/office/drawing/2014/main" id="{636CF01B-ED7D-BF08-EC4B-7AE8365CB6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867592-7971-84FB-EF5B-23FC18C48EB7}"/>
              </a:ext>
            </a:extLst>
          </p:cNvPr>
          <p:cNvSpPr>
            <a:spLocks noGrp="1"/>
          </p:cNvSpPr>
          <p:nvPr>
            <p:ph type="sldNum" sz="quarter" idx="12"/>
          </p:nvPr>
        </p:nvSpPr>
        <p:spPr/>
        <p:txBody>
          <a:bodyPr/>
          <a:lstStyle/>
          <a:p>
            <a:fld id="{65C72C09-7B1B-274E-93DF-53DDF73E2D96}" type="slidenum">
              <a:rPr lang="en-US" smtClean="0"/>
              <a:t>‹#›</a:t>
            </a:fld>
            <a:endParaRPr lang="en-US"/>
          </a:p>
        </p:txBody>
      </p:sp>
    </p:spTree>
    <p:extLst>
      <p:ext uri="{BB962C8B-B14F-4D97-AF65-F5344CB8AC3E}">
        <p14:creationId xmlns:p14="http://schemas.microsoft.com/office/powerpoint/2010/main" val="530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8DA19-CBBD-2E17-D6D1-77BC05AAFA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C56FA8-4E27-0CF5-94F4-6FFC2FBE2939}"/>
              </a:ext>
            </a:extLst>
          </p:cNvPr>
          <p:cNvSpPr>
            <a:spLocks noGrp="1"/>
          </p:cNvSpPr>
          <p:nvPr>
            <p:ph type="dt" sz="half" idx="10"/>
          </p:nvPr>
        </p:nvSpPr>
        <p:spPr/>
        <p:txBody>
          <a:bodyPr/>
          <a:lstStyle/>
          <a:p>
            <a:fld id="{1E19EB71-4980-5B47-BC82-4BF5BE72AEA1}" type="datetimeFigureOut">
              <a:rPr lang="en-US" smtClean="0"/>
              <a:t>3/13/2023</a:t>
            </a:fld>
            <a:endParaRPr lang="en-US"/>
          </a:p>
        </p:txBody>
      </p:sp>
      <p:sp>
        <p:nvSpPr>
          <p:cNvPr id="4" name="Footer Placeholder 3">
            <a:extLst>
              <a:ext uri="{FF2B5EF4-FFF2-40B4-BE49-F238E27FC236}">
                <a16:creationId xmlns:a16="http://schemas.microsoft.com/office/drawing/2014/main" id="{EF544432-0E53-2744-0326-875B08628F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70AD28-94A2-ED14-661B-05694F85A385}"/>
              </a:ext>
            </a:extLst>
          </p:cNvPr>
          <p:cNvSpPr>
            <a:spLocks noGrp="1"/>
          </p:cNvSpPr>
          <p:nvPr>
            <p:ph type="sldNum" sz="quarter" idx="12"/>
          </p:nvPr>
        </p:nvSpPr>
        <p:spPr/>
        <p:txBody>
          <a:bodyPr/>
          <a:lstStyle/>
          <a:p>
            <a:fld id="{65C72C09-7B1B-274E-93DF-53DDF73E2D96}" type="slidenum">
              <a:rPr lang="en-US" smtClean="0"/>
              <a:t>‹#›</a:t>
            </a:fld>
            <a:endParaRPr lang="en-US"/>
          </a:p>
        </p:txBody>
      </p:sp>
    </p:spTree>
    <p:extLst>
      <p:ext uri="{BB962C8B-B14F-4D97-AF65-F5344CB8AC3E}">
        <p14:creationId xmlns:p14="http://schemas.microsoft.com/office/powerpoint/2010/main" val="65394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D4A862-901D-3044-F8FB-2F17BE511CAB}"/>
              </a:ext>
            </a:extLst>
          </p:cNvPr>
          <p:cNvSpPr>
            <a:spLocks noGrp="1"/>
          </p:cNvSpPr>
          <p:nvPr>
            <p:ph type="dt" sz="half" idx="10"/>
          </p:nvPr>
        </p:nvSpPr>
        <p:spPr/>
        <p:txBody>
          <a:bodyPr/>
          <a:lstStyle/>
          <a:p>
            <a:fld id="{1E19EB71-4980-5B47-BC82-4BF5BE72AEA1}" type="datetimeFigureOut">
              <a:rPr lang="en-US" smtClean="0"/>
              <a:t>3/13/2023</a:t>
            </a:fld>
            <a:endParaRPr lang="en-US"/>
          </a:p>
        </p:txBody>
      </p:sp>
      <p:sp>
        <p:nvSpPr>
          <p:cNvPr id="3" name="Footer Placeholder 2">
            <a:extLst>
              <a:ext uri="{FF2B5EF4-FFF2-40B4-BE49-F238E27FC236}">
                <a16:creationId xmlns:a16="http://schemas.microsoft.com/office/drawing/2014/main" id="{537C0663-9F5C-759B-476D-7B0FBDC5A9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24C8D-F799-F544-24F0-1846944887BD}"/>
              </a:ext>
            </a:extLst>
          </p:cNvPr>
          <p:cNvSpPr>
            <a:spLocks noGrp="1"/>
          </p:cNvSpPr>
          <p:nvPr>
            <p:ph type="sldNum" sz="quarter" idx="12"/>
          </p:nvPr>
        </p:nvSpPr>
        <p:spPr/>
        <p:txBody>
          <a:bodyPr/>
          <a:lstStyle/>
          <a:p>
            <a:fld id="{65C72C09-7B1B-274E-93DF-53DDF73E2D96}" type="slidenum">
              <a:rPr lang="en-US" smtClean="0"/>
              <a:t>‹#›</a:t>
            </a:fld>
            <a:endParaRPr lang="en-US"/>
          </a:p>
        </p:txBody>
      </p:sp>
    </p:spTree>
    <p:extLst>
      <p:ext uri="{BB962C8B-B14F-4D97-AF65-F5344CB8AC3E}">
        <p14:creationId xmlns:p14="http://schemas.microsoft.com/office/powerpoint/2010/main" val="13954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F76D3-1B1A-37CD-A0F6-C4C375B13A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590DA0-64AC-D907-DD30-88716D31F9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85EC9D-E506-8ABE-5F20-E4A9E9A843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4C44D-0A43-2169-85A9-853489A134B3}"/>
              </a:ext>
            </a:extLst>
          </p:cNvPr>
          <p:cNvSpPr>
            <a:spLocks noGrp="1"/>
          </p:cNvSpPr>
          <p:nvPr>
            <p:ph type="dt" sz="half" idx="10"/>
          </p:nvPr>
        </p:nvSpPr>
        <p:spPr/>
        <p:txBody>
          <a:bodyPr/>
          <a:lstStyle/>
          <a:p>
            <a:fld id="{1E19EB71-4980-5B47-BC82-4BF5BE72AEA1}" type="datetimeFigureOut">
              <a:rPr lang="en-US" smtClean="0"/>
              <a:t>3/13/2023</a:t>
            </a:fld>
            <a:endParaRPr lang="en-US"/>
          </a:p>
        </p:txBody>
      </p:sp>
      <p:sp>
        <p:nvSpPr>
          <p:cNvPr id="6" name="Footer Placeholder 5">
            <a:extLst>
              <a:ext uri="{FF2B5EF4-FFF2-40B4-BE49-F238E27FC236}">
                <a16:creationId xmlns:a16="http://schemas.microsoft.com/office/drawing/2014/main" id="{8F6B7DE4-4358-146D-D6CC-BC3AF05203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B9FC6C-DD47-EE43-06A1-EE5021A60C74}"/>
              </a:ext>
            </a:extLst>
          </p:cNvPr>
          <p:cNvSpPr>
            <a:spLocks noGrp="1"/>
          </p:cNvSpPr>
          <p:nvPr>
            <p:ph type="sldNum" sz="quarter" idx="12"/>
          </p:nvPr>
        </p:nvSpPr>
        <p:spPr/>
        <p:txBody>
          <a:bodyPr/>
          <a:lstStyle/>
          <a:p>
            <a:fld id="{65C72C09-7B1B-274E-93DF-53DDF73E2D96}" type="slidenum">
              <a:rPr lang="en-US" smtClean="0"/>
              <a:t>‹#›</a:t>
            </a:fld>
            <a:endParaRPr lang="en-US"/>
          </a:p>
        </p:txBody>
      </p:sp>
    </p:spTree>
    <p:extLst>
      <p:ext uri="{BB962C8B-B14F-4D97-AF65-F5344CB8AC3E}">
        <p14:creationId xmlns:p14="http://schemas.microsoft.com/office/powerpoint/2010/main" val="2987232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FD8B-0BF6-F455-3E77-A5819BD5E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CCBD6D-9760-E4A3-15A4-57A32648BC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13F8DAD-6DA4-05D4-48C6-EF861D803C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FD4BC-56DA-EEB0-3844-A7A5ACD73132}"/>
              </a:ext>
            </a:extLst>
          </p:cNvPr>
          <p:cNvSpPr>
            <a:spLocks noGrp="1"/>
          </p:cNvSpPr>
          <p:nvPr>
            <p:ph type="dt" sz="half" idx="10"/>
          </p:nvPr>
        </p:nvSpPr>
        <p:spPr/>
        <p:txBody>
          <a:bodyPr/>
          <a:lstStyle/>
          <a:p>
            <a:fld id="{1E19EB71-4980-5B47-BC82-4BF5BE72AEA1}" type="datetimeFigureOut">
              <a:rPr lang="en-US" smtClean="0"/>
              <a:t>3/13/2023</a:t>
            </a:fld>
            <a:endParaRPr lang="en-US"/>
          </a:p>
        </p:txBody>
      </p:sp>
      <p:sp>
        <p:nvSpPr>
          <p:cNvPr id="6" name="Footer Placeholder 5">
            <a:extLst>
              <a:ext uri="{FF2B5EF4-FFF2-40B4-BE49-F238E27FC236}">
                <a16:creationId xmlns:a16="http://schemas.microsoft.com/office/drawing/2014/main" id="{89E3D19F-02A9-D3A5-0ED6-E39449F15B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066461-F598-56F3-4BBD-562B730AB121}"/>
              </a:ext>
            </a:extLst>
          </p:cNvPr>
          <p:cNvSpPr>
            <a:spLocks noGrp="1"/>
          </p:cNvSpPr>
          <p:nvPr>
            <p:ph type="sldNum" sz="quarter" idx="12"/>
          </p:nvPr>
        </p:nvSpPr>
        <p:spPr/>
        <p:txBody>
          <a:bodyPr/>
          <a:lstStyle/>
          <a:p>
            <a:fld id="{65C72C09-7B1B-274E-93DF-53DDF73E2D96}" type="slidenum">
              <a:rPr lang="en-US" smtClean="0"/>
              <a:t>‹#›</a:t>
            </a:fld>
            <a:endParaRPr lang="en-US"/>
          </a:p>
        </p:txBody>
      </p:sp>
    </p:spTree>
    <p:extLst>
      <p:ext uri="{BB962C8B-B14F-4D97-AF65-F5344CB8AC3E}">
        <p14:creationId xmlns:p14="http://schemas.microsoft.com/office/powerpoint/2010/main" val="4031136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FBF3B4-8571-294D-012D-8E40B6138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130A6E-1EB6-80BD-E829-09C1C73760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7FB84-C72D-408B-CDFE-6CFB75E8B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19EB71-4980-5B47-BC82-4BF5BE72AEA1}" type="datetimeFigureOut">
              <a:rPr lang="en-US" smtClean="0"/>
              <a:t>3/13/2023</a:t>
            </a:fld>
            <a:endParaRPr lang="en-US"/>
          </a:p>
        </p:txBody>
      </p:sp>
      <p:sp>
        <p:nvSpPr>
          <p:cNvPr id="5" name="Footer Placeholder 4">
            <a:extLst>
              <a:ext uri="{FF2B5EF4-FFF2-40B4-BE49-F238E27FC236}">
                <a16:creationId xmlns:a16="http://schemas.microsoft.com/office/drawing/2014/main" id="{BE520B1C-04D2-6678-F87B-308111F2A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5811B5-A928-36E1-18A0-EF46688786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72C09-7B1B-274E-93DF-53DDF73E2D96}" type="slidenum">
              <a:rPr lang="en-US" smtClean="0"/>
              <a:t>‹#›</a:t>
            </a:fld>
            <a:endParaRPr lang="en-US"/>
          </a:p>
        </p:txBody>
      </p:sp>
    </p:spTree>
    <p:extLst>
      <p:ext uri="{BB962C8B-B14F-4D97-AF65-F5344CB8AC3E}">
        <p14:creationId xmlns:p14="http://schemas.microsoft.com/office/powerpoint/2010/main" val="2396067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9D4F814-709F-7B10-C58C-0357C6CDB49F}"/>
              </a:ext>
            </a:extLst>
          </p:cNvPr>
          <p:cNvPicPr>
            <a:picLocks noChangeAspect="1"/>
          </p:cNvPicPr>
          <p:nvPr/>
        </p:nvPicPr>
        <p:blipFill>
          <a:blip r:embed="rId2"/>
          <a:srcRect/>
          <a:stretch/>
        </p:blipFill>
        <p:spPr>
          <a:xfrm>
            <a:off x="6914159" y="620005"/>
            <a:ext cx="4726298" cy="4803596"/>
          </a:xfrm>
          <a:prstGeom prst="rect">
            <a:avLst/>
          </a:prstGeom>
        </p:spPr>
      </p:pic>
      <p:sp>
        <p:nvSpPr>
          <p:cNvPr id="4" name="Title 3">
            <a:extLst>
              <a:ext uri="{FF2B5EF4-FFF2-40B4-BE49-F238E27FC236}">
                <a16:creationId xmlns:a16="http://schemas.microsoft.com/office/drawing/2014/main" id="{0723263F-E726-43C2-BDA9-BBA02820965E}"/>
              </a:ext>
            </a:extLst>
          </p:cNvPr>
          <p:cNvSpPr>
            <a:spLocks noGrp="1"/>
          </p:cNvSpPr>
          <p:nvPr>
            <p:ph type="title"/>
          </p:nvPr>
        </p:nvSpPr>
        <p:spPr>
          <a:xfrm>
            <a:off x="250371" y="65316"/>
            <a:ext cx="11390086" cy="1045028"/>
          </a:xfrm>
        </p:spPr>
        <p:txBody>
          <a:bodyPr>
            <a:normAutofit fontScale="90000"/>
          </a:bodyPr>
          <a:lstStyle/>
          <a:p>
            <a:r>
              <a:rPr lang="en-US" sz="3600" b="1" dirty="0">
                <a:latin typeface="Arial" panose="020B0604020202020204" pitchFamily="34" charset="0"/>
                <a:cs typeface="Arial" panose="020B0604020202020204" pitchFamily="34" charset="0"/>
              </a:rPr>
              <a:t>How Well Do Global Cloud-Resolving Models Simulate Mesoscale Storms?</a:t>
            </a:r>
          </a:p>
        </p:txBody>
      </p:sp>
      <p:sp>
        <p:nvSpPr>
          <p:cNvPr id="5" name="Content Placeholder 4">
            <a:extLst>
              <a:ext uri="{FF2B5EF4-FFF2-40B4-BE49-F238E27FC236}">
                <a16:creationId xmlns:a16="http://schemas.microsoft.com/office/drawing/2014/main" id="{7310FAAA-EA8B-251F-D262-CBBADFE1828C}"/>
              </a:ext>
            </a:extLst>
          </p:cNvPr>
          <p:cNvSpPr>
            <a:spLocks noGrp="1"/>
          </p:cNvSpPr>
          <p:nvPr>
            <p:ph idx="1"/>
          </p:nvPr>
        </p:nvSpPr>
        <p:spPr>
          <a:xfrm>
            <a:off x="163285" y="1262743"/>
            <a:ext cx="6060679" cy="5450114"/>
          </a:xfrm>
        </p:spPr>
        <p:txBody>
          <a:bodyPr>
            <a:normAutofit fontScale="92500" lnSpcReduction="10000"/>
          </a:bodyPr>
          <a:lstStyle/>
          <a:p>
            <a:pPr marL="231775" indent="-231775" algn="ctr">
              <a:spcBef>
                <a:spcPts val="0"/>
              </a:spcBef>
              <a:spcAft>
                <a:spcPts val="600"/>
              </a:spcAft>
              <a:defRPr/>
            </a:pPr>
            <a:r>
              <a:rPr lang="en-US" sz="2000" b="1" dirty="0"/>
              <a:t>Objective</a:t>
            </a:r>
          </a:p>
          <a:p>
            <a:pPr marL="285750" indent="-285750">
              <a:spcBef>
                <a:spcPts val="0"/>
              </a:spcBef>
              <a:spcAft>
                <a:spcPts val="600"/>
              </a:spcAft>
              <a:buFont typeface="Arial" pitchFamily="34" charset="0"/>
              <a:buChar char="●"/>
              <a:defRPr/>
            </a:pPr>
            <a:r>
              <a:rPr lang="en-US" sz="1600" dirty="0"/>
              <a:t>Evaluate the realism of deep convection populations and mesoscale convective systems (MCSs) simulated by global cloud-resolving models through comparison with high-resolution satellite observations.</a:t>
            </a:r>
            <a:endParaRPr lang="en-US" sz="1600" dirty="0">
              <a:cs typeface="Calibri"/>
            </a:endParaRPr>
          </a:p>
          <a:p>
            <a:pPr marL="231775" indent="-231775" algn="ctr">
              <a:spcBef>
                <a:spcPts val="0"/>
              </a:spcBef>
              <a:spcAft>
                <a:spcPts val="600"/>
              </a:spcAft>
              <a:defRPr/>
            </a:pPr>
            <a:r>
              <a:rPr lang="en-US" sz="2000" b="1" dirty="0"/>
              <a:t>Approach</a:t>
            </a:r>
            <a:endParaRPr lang="en-US" sz="2000" b="1" dirty="0">
              <a:cs typeface="Calibri"/>
            </a:endParaRPr>
          </a:p>
          <a:p>
            <a:pPr marL="285750" indent="-285750">
              <a:spcBef>
                <a:spcPts val="0"/>
              </a:spcBef>
              <a:spcAft>
                <a:spcPts val="600"/>
              </a:spcAft>
              <a:buFont typeface="Arial" pitchFamily="34" charset="0"/>
              <a:buChar char="●"/>
              <a:defRPr/>
            </a:pPr>
            <a:r>
              <a:rPr lang="en-US" sz="1600" dirty="0"/>
              <a:t>Track convective storms and identify MCSs in both global cloud-resolving models and high-resolution satellite observations.</a:t>
            </a:r>
            <a:endParaRPr lang="en-US" sz="1600" dirty="0">
              <a:cs typeface="Calibri"/>
            </a:endParaRPr>
          </a:p>
          <a:p>
            <a:pPr marL="285750" indent="-285750">
              <a:spcBef>
                <a:spcPts val="0"/>
              </a:spcBef>
              <a:spcAft>
                <a:spcPts val="600"/>
              </a:spcAft>
              <a:buFont typeface="Arial" pitchFamily="34" charset="0"/>
              <a:buChar char="●"/>
              <a:defRPr/>
            </a:pPr>
            <a:r>
              <a:rPr lang="en-US" sz="1600" dirty="0"/>
              <a:t>Compare simulated and observed metrics including storm frequency, diurnal cycles, MCS characteristics, and rainfall intensity. </a:t>
            </a:r>
            <a:endParaRPr lang="en-US" sz="1600" dirty="0">
              <a:cs typeface="Calibri"/>
            </a:endParaRPr>
          </a:p>
          <a:p>
            <a:pPr algn="ctr" eaLnBrk="1" hangingPunct="1">
              <a:spcBef>
                <a:spcPts val="0"/>
              </a:spcBef>
              <a:spcAft>
                <a:spcPts val="600"/>
              </a:spcAft>
              <a:buFontTx/>
              <a:buNone/>
            </a:pPr>
            <a:r>
              <a:rPr lang="en-US" altLang="en-US" sz="2000" b="1" dirty="0"/>
              <a:t>Impact</a:t>
            </a:r>
            <a:endParaRPr lang="en-US" altLang="en-US" sz="2000" b="1" dirty="0">
              <a:cs typeface="Calibri"/>
            </a:endParaRPr>
          </a:p>
          <a:p>
            <a:pPr marL="283210" indent="-283210">
              <a:spcBef>
                <a:spcPts val="0"/>
              </a:spcBef>
              <a:spcAft>
                <a:spcPts val="600"/>
              </a:spcAft>
              <a:buFont typeface="Arial" panose="020B0604020202020204" pitchFamily="34" charset="0"/>
              <a:buChar char="●"/>
            </a:pPr>
            <a:r>
              <a:rPr lang="en-US" altLang="en-US" sz="1600" dirty="0">
                <a:cs typeface="Calibri"/>
              </a:rPr>
              <a:t>This is the first assessment of how an ensemble of global cloud-resolving models simulates isolated and organized convective storms. </a:t>
            </a:r>
          </a:p>
          <a:p>
            <a:pPr marL="283210" indent="-283210">
              <a:spcBef>
                <a:spcPts val="0"/>
              </a:spcBef>
              <a:spcAft>
                <a:spcPts val="600"/>
              </a:spcAft>
              <a:buFont typeface="Arial" panose="020B0604020202020204" pitchFamily="34" charset="0"/>
              <a:buChar char="●"/>
            </a:pPr>
            <a:r>
              <a:rPr lang="en-US" altLang="en-US" sz="1600" dirty="0">
                <a:cs typeface="Calibri"/>
              </a:rPr>
              <a:t>The models produce a diverse range of values for the frequency of tropical deep convective storms and MCSs as well as their proportions in key climate regions.</a:t>
            </a:r>
          </a:p>
          <a:p>
            <a:pPr marL="283210" indent="-283210">
              <a:spcBef>
                <a:spcPts val="0"/>
              </a:spcBef>
              <a:spcAft>
                <a:spcPts val="600"/>
              </a:spcAft>
              <a:buFont typeface="Arial" panose="020B0604020202020204" pitchFamily="34" charset="0"/>
              <a:buChar char="●"/>
            </a:pPr>
            <a:r>
              <a:rPr lang="en-US" altLang="en-US" sz="1600" dirty="0">
                <a:cs typeface="Calibri"/>
              </a:rPr>
              <a:t>While the models simulate the diurnal cycle of MCS initiation, MCS mature lifecycle stages, MCS lifetime, rainfall amount, and movement speed well, they overestimate convective rainfall intensity and underestimate the stratiform rainfall area.</a:t>
            </a:r>
          </a:p>
          <a:p>
            <a:pPr marL="283210" indent="-283210">
              <a:spcBef>
                <a:spcPts val="0"/>
              </a:spcBef>
              <a:spcAft>
                <a:spcPts val="600"/>
              </a:spcAft>
              <a:buFont typeface="Arial" panose="020B0604020202020204" pitchFamily="34" charset="0"/>
              <a:buChar char="●"/>
            </a:pPr>
            <a:r>
              <a:rPr lang="en-US" altLang="en-US" sz="1600" dirty="0">
                <a:cs typeface="Calibri"/>
              </a:rPr>
              <a:t>Despite significant improvements compared to traditional global models at much coarser resolutions, challenges in simulating MCS remain in current state-of-the-art global cloud-resolving models motivating the need for further development.</a:t>
            </a:r>
          </a:p>
        </p:txBody>
      </p:sp>
      <p:sp>
        <p:nvSpPr>
          <p:cNvPr id="6" name="Text Box 6">
            <a:extLst>
              <a:ext uri="{FF2B5EF4-FFF2-40B4-BE49-F238E27FC236}">
                <a16:creationId xmlns:a16="http://schemas.microsoft.com/office/drawing/2014/main" id="{4CAB5EC7-916A-0495-DC6C-D8564EB14697}"/>
              </a:ext>
            </a:extLst>
          </p:cNvPr>
          <p:cNvSpPr txBox="1">
            <a:spLocks noChangeArrowheads="1"/>
          </p:cNvSpPr>
          <p:nvPr/>
        </p:nvSpPr>
        <p:spPr bwMode="auto">
          <a:xfrm>
            <a:off x="6606539" y="6238686"/>
            <a:ext cx="5422173" cy="55399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000" dirty="0">
                <a:solidFill>
                  <a:srgbClr val="000000"/>
                </a:solidFill>
                <a:latin typeface="+mn-lt"/>
              </a:rPr>
              <a:t>Z. Feng, L.R. Leung, J. Hardin, C. R. Terai, F. Song, and P. Caldwell. “Mesoscale Convective Systems in DYAMOND Global Convection-Permitting Simulations”, </a:t>
            </a:r>
            <a:r>
              <a:rPr lang="en-US" altLang="en-US" sz="1000" i="1" dirty="0">
                <a:solidFill>
                  <a:srgbClr val="000000"/>
                </a:solidFill>
                <a:latin typeface="+mn-lt"/>
              </a:rPr>
              <a:t>Geophysical Research Letters</a:t>
            </a:r>
            <a:r>
              <a:rPr lang="en-US" altLang="en-US" sz="1000" dirty="0">
                <a:solidFill>
                  <a:srgbClr val="000000"/>
                </a:solidFill>
                <a:latin typeface="+mn-lt"/>
              </a:rPr>
              <a:t>, </a:t>
            </a:r>
            <a:r>
              <a:rPr lang="en-US" altLang="en-US" sz="1000" b="1" dirty="0">
                <a:solidFill>
                  <a:srgbClr val="000000"/>
                </a:solidFill>
                <a:latin typeface="+mn-lt"/>
              </a:rPr>
              <a:t>50(4)</a:t>
            </a:r>
            <a:r>
              <a:rPr lang="en-US" altLang="en-US" sz="1000" dirty="0">
                <a:solidFill>
                  <a:srgbClr val="000000"/>
                </a:solidFill>
                <a:latin typeface="+mn-lt"/>
              </a:rPr>
              <a:t>, e2022GL102603, (2023). [DOI:10.1029/2022GL102603]</a:t>
            </a:r>
          </a:p>
        </p:txBody>
      </p:sp>
      <p:sp>
        <p:nvSpPr>
          <p:cNvPr id="7" name="TextBox 9">
            <a:extLst>
              <a:ext uri="{FF2B5EF4-FFF2-40B4-BE49-F238E27FC236}">
                <a16:creationId xmlns:a16="http://schemas.microsoft.com/office/drawing/2014/main" id="{8BE47F44-4E5D-7CD8-8BB9-D56E05826CF5}"/>
              </a:ext>
            </a:extLst>
          </p:cNvPr>
          <p:cNvSpPr txBox="1">
            <a:spLocks noChangeArrowheads="1"/>
          </p:cNvSpPr>
          <p:nvPr/>
        </p:nvSpPr>
        <p:spPr bwMode="auto">
          <a:xfrm>
            <a:off x="6606540" y="5423601"/>
            <a:ext cx="54221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sz="1100" b="1" dirty="0">
                <a:solidFill>
                  <a:srgbClr val="0000FF"/>
                </a:solidFill>
                <a:latin typeface="Arial" panose="020B0604020202020204" pitchFamily="34" charset="0"/>
              </a:rPr>
              <a:t>Researchers compared MCSs between multiple global model simulations and satellite observations. (a) Observed MCS number, (b) simulated regional mean difference in MCS number, and probability distributions of MCS (c) lifetime, (d) minimum T</a:t>
            </a:r>
            <a:r>
              <a:rPr lang="en-US" altLang="en-US" sz="1100" b="1" baseline="-25000" dirty="0">
                <a:solidFill>
                  <a:srgbClr val="0000FF"/>
                </a:solidFill>
                <a:latin typeface="Arial" panose="020B0604020202020204" pitchFamily="34" charset="0"/>
              </a:rPr>
              <a:t>b</a:t>
            </a:r>
            <a:r>
              <a:rPr lang="en-US" altLang="en-US" sz="1100" b="1" dirty="0">
                <a:solidFill>
                  <a:srgbClr val="0000FF"/>
                </a:solidFill>
                <a:latin typeface="Arial" panose="020B0604020202020204" pitchFamily="34" charset="0"/>
              </a:rPr>
              <a:t> (maximum cloud-top height), and (e) mean rainfall intensity.</a:t>
            </a:r>
          </a:p>
        </p:txBody>
      </p:sp>
    </p:spTree>
    <p:extLst>
      <p:ext uri="{BB962C8B-B14F-4D97-AF65-F5344CB8AC3E}">
        <p14:creationId xmlns:p14="http://schemas.microsoft.com/office/powerpoint/2010/main" val="73107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305</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How Well Do Global Cloud-Resolving Models Simulate Mesoscale Storms?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Well Do Next-Generation Earth System Models Simulate Mesoscale Storms?</dc:title>
  <dc:creator>Feng, Zhe</dc:creator>
  <cp:lastModifiedBy>Tackett, Susan M</cp:lastModifiedBy>
  <cp:revision>40</cp:revision>
  <dcterms:created xsi:type="dcterms:W3CDTF">2023-02-20T20:42:51Z</dcterms:created>
  <dcterms:modified xsi:type="dcterms:W3CDTF">2023-03-13T20:35:31Z</dcterms:modified>
</cp:coreProperties>
</file>