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E86E25"/>
    <a:srgbClr val="1C75BC"/>
    <a:srgbClr val="88AC2E"/>
    <a:srgbClr val="008000"/>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8" autoAdjust="0"/>
    <p:restoredTop sz="96132" autoAdjust="0"/>
  </p:normalViewPr>
  <p:slideViewPr>
    <p:cSldViewPr snapToGrid="0" snapToObjects="1">
      <p:cViewPr varScale="1">
        <p:scale>
          <a:sx n="112" d="100"/>
          <a:sy n="112" d="100"/>
        </p:scale>
        <p:origin x="2392" y="18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5/30/24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5/30/24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167330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3AV001026"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Systematic Underestimation of Canopy Conductance Sensitivity to Drought by Earth System Models</a:t>
            </a:r>
          </a:p>
        </p:txBody>
      </p:sp>
      <p:sp>
        <p:nvSpPr>
          <p:cNvPr id="10" name="Text Placeholder 9"/>
          <p:cNvSpPr>
            <a:spLocks noGrp="1"/>
          </p:cNvSpPr>
          <p:nvPr>
            <p:ph type="body" sz="quarter" idx="26"/>
          </p:nvPr>
        </p:nvSpPr>
        <p:spPr>
          <a:xfrm>
            <a:off x="53794" y="5788465"/>
            <a:ext cx="4141016" cy="522514"/>
          </a:xfrm>
        </p:spPr>
        <p:txBody>
          <a:bodyPr/>
          <a:lstStyle/>
          <a:p>
            <a:pPr algn="l">
              <a:lnSpc>
                <a:spcPct val="100000"/>
              </a:lnSpc>
            </a:pPr>
            <a:r>
              <a:rPr lang="en-US" sz="1200" dirty="0"/>
              <a:t>Green J et al. (2024), </a:t>
            </a:r>
            <a:r>
              <a:rPr lang="en-US" sz="1200" i="1" dirty="0"/>
              <a:t>AGU Advances</a:t>
            </a:r>
          </a:p>
          <a:p>
            <a:pPr algn="l">
              <a:lnSpc>
                <a:spcPct val="100000"/>
              </a:lnSpc>
            </a:pPr>
            <a:r>
              <a:rPr lang="en-US" sz="1200" i="1" dirty="0"/>
              <a:t>DOI: </a:t>
            </a:r>
            <a:r>
              <a:rPr lang="en-US" sz="1200" i="1" dirty="0">
                <a:hlinkClick r:id="rId3"/>
              </a:rPr>
              <a:t>https://doi.org/10.1029/2023AV001026</a:t>
            </a:r>
            <a:endParaRPr lang="en-US" sz="1200" i="1" dirty="0"/>
          </a:p>
        </p:txBody>
      </p:sp>
      <p:sp>
        <p:nvSpPr>
          <p:cNvPr id="11" name="Text Placeholder 10"/>
          <p:cNvSpPr>
            <a:spLocks noGrp="1"/>
          </p:cNvSpPr>
          <p:nvPr>
            <p:ph type="body" sz="quarter" idx="30"/>
          </p:nvPr>
        </p:nvSpPr>
        <p:spPr>
          <a:xfrm>
            <a:off x="3920474" y="1107099"/>
            <a:ext cx="5330056" cy="1875125"/>
          </a:xfrm>
        </p:spPr>
        <p:txBody>
          <a:bodyPr/>
          <a:lstStyle/>
          <a:p>
            <a:pPr marL="119063" indent="-109538">
              <a:buFont typeface="Arial" charset="0"/>
              <a:buChar char="•"/>
            </a:pPr>
            <a:r>
              <a:rPr lang="en-US" sz="1400" dirty="0"/>
              <a:t>We find that ESMs systematically underestimate sensitivity. </a:t>
            </a:r>
          </a:p>
          <a:p>
            <a:pPr marL="119063" indent="-109538">
              <a:buFont typeface="Arial" charset="0"/>
              <a:buChar char="•"/>
            </a:pPr>
            <a:r>
              <a:rPr lang="en-US" sz="1400" dirty="0"/>
              <a:t>We show that this underestimation occurs because ESMs inadequately reduce </a:t>
            </a:r>
            <a:r>
              <a:rPr lang="en-US" sz="1400" dirty="0" err="1"/>
              <a:t>gc</a:t>
            </a:r>
            <a:r>
              <a:rPr lang="en-US" sz="1400" dirty="0"/>
              <a:t> when soil moisture decreases. </a:t>
            </a:r>
          </a:p>
          <a:p>
            <a:pPr marL="119063" indent="-109538">
              <a:buFont typeface="Arial" charset="0"/>
              <a:buChar char="•"/>
            </a:pPr>
            <a:r>
              <a:rPr lang="en-US" sz="1400" dirty="0"/>
              <a:t>As </a:t>
            </a:r>
            <a:r>
              <a:rPr lang="en-US" sz="1400" dirty="0" err="1"/>
              <a:t>gc</a:t>
            </a:r>
            <a:r>
              <a:rPr lang="en-US" sz="1400" dirty="0"/>
              <a:t> controls carbon, water and energy fluxes, the misrepresentation of modeled sensitivity contributes to biases in ESM projections of gross primary production, transpiration, and temperature during droughts.</a:t>
            </a:r>
          </a:p>
        </p:txBody>
      </p:sp>
      <p:sp>
        <p:nvSpPr>
          <p:cNvPr id="14" name="Text Placeholder 13"/>
          <p:cNvSpPr>
            <a:spLocks noGrp="1"/>
          </p:cNvSpPr>
          <p:nvPr>
            <p:ph type="body" sz="quarter" idx="35"/>
          </p:nvPr>
        </p:nvSpPr>
        <p:spPr>
          <a:xfrm>
            <a:off x="3916592" y="5055882"/>
            <a:ext cx="5303608" cy="1456860"/>
          </a:xfrm>
        </p:spPr>
        <p:txBody>
          <a:bodyPr>
            <a:noAutofit/>
          </a:bodyPr>
          <a:lstStyle/>
          <a:p>
            <a:pPr marL="119063" indent="-109538">
              <a:buFont typeface="Arial" charset="0"/>
              <a:buChar char="•"/>
            </a:pPr>
            <a:r>
              <a:rPr lang="en-US" sz="1400" dirty="0"/>
              <a:t>We leverage a collection of satellite, reanalysis and station-based near-surface air and surface temperature estimates to develop a novel emergent constraint of drought sensitivity in an ensemble of Earth System Models.</a:t>
            </a:r>
          </a:p>
        </p:txBody>
      </p:sp>
      <p:pic>
        <p:nvPicPr>
          <p:cNvPr id="16" name="Picture 15"/>
          <p:cNvPicPr>
            <a:picLocks noChangeAspect="1"/>
          </p:cNvPicPr>
          <p:nvPr/>
        </p:nvPicPr>
        <p:blipFill>
          <a:blip r:embed="rId4"/>
          <a:stretch>
            <a:fillRect/>
          </a:stretch>
        </p:blipFill>
        <p:spPr>
          <a:xfrm>
            <a:off x="6055690" y="6281111"/>
            <a:ext cx="455950" cy="479095"/>
          </a:xfrm>
          <a:prstGeom prst="rect">
            <a:avLst/>
          </a:prstGeom>
        </p:spPr>
      </p:pic>
      <p:sp>
        <p:nvSpPr>
          <p:cNvPr id="26" name="Rectangle 25"/>
          <p:cNvSpPr/>
          <p:nvPr/>
        </p:nvSpPr>
        <p:spPr>
          <a:xfrm>
            <a:off x="1849826" y="2898817"/>
            <a:ext cx="443588" cy="8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p:cNvSpPr txBox="1">
            <a:spLocks/>
          </p:cNvSpPr>
          <p:nvPr/>
        </p:nvSpPr>
        <p:spPr>
          <a:xfrm>
            <a:off x="3973742" y="766666"/>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
        <p:nvSpPr>
          <p:cNvPr id="17" name="Text Placeholder 21"/>
          <p:cNvSpPr txBox="1">
            <a:spLocks/>
          </p:cNvSpPr>
          <p:nvPr/>
        </p:nvSpPr>
        <p:spPr>
          <a:xfrm>
            <a:off x="3973741" y="307875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pic>
        <p:nvPicPr>
          <p:cNvPr id="20" name="Picture 19">
            <a:extLst>
              <a:ext uri="{FF2B5EF4-FFF2-40B4-BE49-F238E27FC236}">
                <a16:creationId xmlns:a16="http://schemas.microsoft.com/office/drawing/2014/main" id="{8E65135B-E6C6-9C41-ADE9-D292A31CD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6913" y="6310979"/>
            <a:ext cx="829401" cy="483347"/>
          </a:xfrm>
          <a:prstGeom prst="rect">
            <a:avLst/>
          </a:prstGeom>
        </p:spPr>
      </p:pic>
      <p:sp>
        <p:nvSpPr>
          <p:cNvPr id="27" name="Text Placeholder 10">
            <a:extLst>
              <a:ext uri="{FF2B5EF4-FFF2-40B4-BE49-F238E27FC236}">
                <a16:creationId xmlns:a16="http://schemas.microsoft.com/office/drawing/2014/main" id="{1117DF31-C620-0240-828D-B0385DC7A081}"/>
              </a:ext>
            </a:extLst>
          </p:cNvPr>
          <p:cNvSpPr txBox="1">
            <a:spLocks/>
          </p:cNvSpPr>
          <p:nvPr/>
        </p:nvSpPr>
        <p:spPr>
          <a:xfrm>
            <a:off x="3900594" y="3444241"/>
            <a:ext cx="5170258" cy="1214209"/>
          </a:xfrm>
          <a:prstGeom prst="rect">
            <a:avLst/>
          </a:prstGeom>
        </p:spPr>
        <p:txBody>
          <a:bodyPr/>
          <a:lstStyle>
            <a:lvl1pPr marL="228600" indent="0" algn="l" rtl="0" eaLnBrk="1" fontAlgn="base" hangingPunct="1">
              <a:spcBef>
                <a:spcPct val="20000"/>
              </a:spcBef>
              <a:spcAft>
                <a:spcPct val="0"/>
              </a:spcAft>
              <a:buFont typeface="Arial" charset="0"/>
              <a:buNone/>
              <a:defRPr sz="1600" b="0" kern="1200">
                <a:solidFill>
                  <a:schemeClr val="tx1"/>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09538">
              <a:buFont typeface="Arial" charset="0"/>
              <a:buChar char="•"/>
            </a:pPr>
            <a:r>
              <a:rPr lang="en-US" sz="1400" dirty="0"/>
              <a:t>Our results suggest that the severity and duration of droughts may be misrepresented in ESMs due to the impact of sustained </a:t>
            </a:r>
            <a:r>
              <a:rPr lang="en-US" sz="1400" dirty="0" err="1"/>
              <a:t>gc</a:t>
            </a:r>
            <a:r>
              <a:rPr lang="en-US" sz="1400" dirty="0"/>
              <a:t> on both soil moisture dynamics and the biosphere-atmosphere feedbacks that affect local temperatures and regional weather patterns.</a:t>
            </a:r>
          </a:p>
        </p:txBody>
      </p:sp>
      <p:sp>
        <p:nvSpPr>
          <p:cNvPr id="21" name="Text Placeholder 21">
            <a:extLst>
              <a:ext uri="{FF2B5EF4-FFF2-40B4-BE49-F238E27FC236}">
                <a16:creationId xmlns:a16="http://schemas.microsoft.com/office/drawing/2014/main" id="{A411F716-722B-4347-8E72-6B1A44E695CD}"/>
              </a:ext>
            </a:extLst>
          </p:cNvPr>
          <p:cNvSpPr txBox="1">
            <a:spLocks/>
          </p:cNvSpPr>
          <p:nvPr/>
        </p:nvSpPr>
        <p:spPr>
          <a:xfrm>
            <a:off x="3973742" y="4751163"/>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4" name="Rectangle 3">
            <a:extLst>
              <a:ext uri="{FF2B5EF4-FFF2-40B4-BE49-F238E27FC236}">
                <a16:creationId xmlns:a16="http://schemas.microsoft.com/office/drawing/2014/main" id="{F1B192AF-5D0D-C740-A9F9-9B8289D1E9DF}"/>
              </a:ext>
            </a:extLst>
          </p:cNvPr>
          <p:cNvSpPr/>
          <p:nvPr/>
        </p:nvSpPr>
        <p:spPr>
          <a:xfrm>
            <a:off x="11354" y="3794831"/>
            <a:ext cx="3947679" cy="1938992"/>
          </a:xfrm>
          <a:prstGeom prst="rect">
            <a:avLst/>
          </a:prstGeom>
        </p:spPr>
        <p:txBody>
          <a:bodyPr wrap="square">
            <a:spAutoFit/>
          </a:bodyPr>
          <a:lstStyle/>
          <a:p>
            <a:r>
              <a:rPr lang="en-US" sz="1200" b="1" u="sng" dirty="0">
                <a:solidFill>
                  <a:srgbClr val="106636"/>
                </a:solidFill>
              </a:rPr>
              <a:t>Fig.</a:t>
            </a:r>
            <a:r>
              <a:rPr lang="en-US" sz="1200" b="1" dirty="0">
                <a:solidFill>
                  <a:srgbClr val="106636"/>
                </a:solidFill>
              </a:rPr>
              <a:t> Canopy conductance sensitivity to changes in moisture availability. (a) The median unconstrained value of </a:t>
            </a:r>
          </a:p>
          <a:p>
            <a:r>
              <a:rPr lang="en-US" sz="1200" b="1" dirty="0">
                <a:solidFill>
                  <a:srgbClr val="106636"/>
                </a:solidFill>
              </a:rPr>
              <a:t> across Coupled Model Intercomparison Project Phase 6 (CMIP6) Earth System Models (ESMs), (b) the median constrained value across CMIP6 ESMs. Light gray pixels are regions that were not analyzed due to the climatological leaf area index in observations never exceeding 1. Darker gray pixels are regions that were not analyzed because they did not have a significant relationships across the ensemble of ESMs at a p-value &lt; 0.05. </a:t>
            </a:r>
          </a:p>
        </p:txBody>
      </p:sp>
      <p:pic>
        <p:nvPicPr>
          <p:cNvPr id="5" name="Picture 4" descr="A map of the world&#10;&#10;Description automatically generated">
            <a:extLst>
              <a:ext uri="{FF2B5EF4-FFF2-40B4-BE49-F238E27FC236}">
                <a16:creationId xmlns:a16="http://schemas.microsoft.com/office/drawing/2014/main" id="{F23987DD-C717-D2B4-B8F4-115E22FF51BE}"/>
              </a:ext>
            </a:extLst>
          </p:cNvPr>
          <p:cNvPicPr>
            <a:picLocks noChangeAspect="1"/>
          </p:cNvPicPr>
          <p:nvPr/>
        </p:nvPicPr>
        <p:blipFill>
          <a:blip r:embed="rId6"/>
          <a:stretch>
            <a:fillRect/>
          </a:stretch>
        </p:blipFill>
        <p:spPr>
          <a:xfrm>
            <a:off x="-11122" y="1041304"/>
            <a:ext cx="4044905" cy="2687732"/>
          </a:xfrm>
          <a:prstGeom prst="rect">
            <a:avLst/>
          </a:prstGeom>
        </p:spPr>
      </p:pic>
      <p:pic>
        <p:nvPicPr>
          <p:cNvPr id="6" name="Picture 5" descr="A map of the world&#10;&#10;Description automatically generated">
            <a:extLst>
              <a:ext uri="{FF2B5EF4-FFF2-40B4-BE49-F238E27FC236}">
                <a16:creationId xmlns:a16="http://schemas.microsoft.com/office/drawing/2014/main" id="{75742CCC-9B39-85E6-B9C2-73A4F27638C8}"/>
              </a:ext>
            </a:extLst>
          </p:cNvPr>
          <p:cNvPicPr>
            <a:picLocks noChangeAspect="1"/>
          </p:cNvPicPr>
          <p:nvPr/>
        </p:nvPicPr>
        <p:blipFill rotWithShape="1">
          <a:blip r:embed="rId6"/>
          <a:srcRect r="49709" b="55716"/>
          <a:stretch/>
        </p:blipFill>
        <p:spPr>
          <a:xfrm>
            <a:off x="693301" y="835353"/>
            <a:ext cx="2636058" cy="1542354"/>
          </a:xfrm>
          <a:prstGeom prst="rect">
            <a:avLst/>
          </a:prstGeom>
        </p:spPr>
      </p:pic>
      <p:pic>
        <p:nvPicPr>
          <p:cNvPr id="7" name="Picture 6" descr="A map of the world&#10;&#10;Description automatically generated">
            <a:extLst>
              <a:ext uri="{FF2B5EF4-FFF2-40B4-BE49-F238E27FC236}">
                <a16:creationId xmlns:a16="http://schemas.microsoft.com/office/drawing/2014/main" id="{3ACAAACC-A067-72A5-55BB-381199F6359E}"/>
              </a:ext>
            </a:extLst>
          </p:cNvPr>
          <p:cNvPicPr>
            <a:picLocks noChangeAspect="1"/>
          </p:cNvPicPr>
          <p:nvPr/>
        </p:nvPicPr>
        <p:blipFill rotWithShape="1">
          <a:blip r:embed="rId6"/>
          <a:srcRect t="88191" r="54320" b="-1391"/>
          <a:stretch/>
        </p:blipFill>
        <p:spPr>
          <a:xfrm rot="16200000">
            <a:off x="2111954" y="2122637"/>
            <a:ext cx="2901847" cy="557220"/>
          </a:xfrm>
          <a:prstGeom prst="rect">
            <a:avLst/>
          </a:prstGeom>
        </p:spPr>
      </p:pic>
      <p:pic>
        <p:nvPicPr>
          <p:cNvPr id="8" name="Picture 7" descr="A map of the world&#10;&#10;Description automatically generated">
            <a:extLst>
              <a:ext uri="{FF2B5EF4-FFF2-40B4-BE49-F238E27FC236}">
                <a16:creationId xmlns:a16="http://schemas.microsoft.com/office/drawing/2014/main" id="{B34393ED-9050-7A44-0213-69FCCDE3D390}"/>
              </a:ext>
            </a:extLst>
          </p:cNvPr>
          <p:cNvPicPr>
            <a:picLocks noChangeAspect="1"/>
          </p:cNvPicPr>
          <p:nvPr/>
        </p:nvPicPr>
        <p:blipFill rotWithShape="1">
          <a:blip r:embed="rId6"/>
          <a:srcRect l="51512" b="55716"/>
          <a:stretch/>
        </p:blipFill>
        <p:spPr>
          <a:xfrm>
            <a:off x="646847" y="2323332"/>
            <a:ext cx="2519263" cy="1528839"/>
          </a:xfrm>
          <a:prstGeom prst="rect">
            <a:avLst/>
          </a:prstGeom>
        </p:spPr>
      </p:pic>
    </p:spTree>
    <p:extLst>
      <p:ext uri="{BB962C8B-B14F-4D97-AF65-F5344CB8AC3E}">
        <p14:creationId xmlns:p14="http://schemas.microsoft.com/office/powerpoint/2010/main" val="4153007736"/>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3593</TotalTime>
  <Words>266</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Systematic Underestimation of Canopy Conductance Sensitivity to Drought by Earth System Models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Trevor Keenan</cp:lastModifiedBy>
  <cp:revision>220</cp:revision>
  <dcterms:created xsi:type="dcterms:W3CDTF">2016-02-10T19:06:12Z</dcterms:created>
  <dcterms:modified xsi:type="dcterms:W3CDTF">2024-05-31T04:23:09Z</dcterms:modified>
</cp:coreProperties>
</file>