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9BC5"/>
    <a:srgbClr val="6A6A6A"/>
    <a:srgbClr val="6477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3704"/>
  </p:normalViewPr>
  <p:slideViewPr>
    <p:cSldViewPr snapToGrid="0" snapToObjects="1">
      <p:cViewPr varScale="1">
        <p:scale>
          <a:sx n="85" d="100"/>
          <a:sy n="85" d="100"/>
        </p:scale>
        <p:origin x="12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1" name="Picture 20"/>
          <p:cNvPicPr>
            <a:picLocks noChangeAspect="1"/>
          </p:cNvPicPr>
          <p:nvPr userDrawn="1"/>
        </p:nvPicPr>
        <p:blipFill rotWithShape="1">
          <a:blip r:embed="rId2">
            <a:extLst>
              <a:ext uri="{28A0092B-C50C-407E-A947-70E740481C1C}">
                <a14:useLocalDpi xmlns:a14="http://schemas.microsoft.com/office/drawing/2010/main" val="0"/>
              </a:ext>
            </a:extLst>
          </a:blip>
          <a:srcRect t="30424" b="40202"/>
          <a:stretch/>
        </p:blipFill>
        <p:spPr>
          <a:xfrm>
            <a:off x="0" y="393699"/>
            <a:ext cx="12192000" cy="2387599"/>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0" scaled="1"/>
            <a:tileRect/>
          </a:gradFill>
        </p:spPr>
      </p:pic>
      <p:sp>
        <p:nvSpPr>
          <p:cNvPr id="2" name="Title 1"/>
          <p:cNvSpPr>
            <a:spLocks noGrp="1"/>
          </p:cNvSpPr>
          <p:nvPr>
            <p:ph type="ctrTitle"/>
          </p:nvPr>
        </p:nvSpPr>
        <p:spPr>
          <a:xfrm>
            <a:off x="187419" y="393699"/>
            <a:ext cx="8630178" cy="2387599"/>
          </a:xfrm>
          <a:effectLst>
            <a:innerShdw blurRad="63500" dist="50800" dir="13500000">
              <a:prstClr val="black">
                <a:alpha val="50000"/>
              </a:prstClr>
            </a:innerShdw>
          </a:effectLst>
        </p:spPr>
        <p:txBody>
          <a:bodyPr anchor="ctr"/>
          <a:lstStyle>
            <a:lvl1pPr algn="l">
              <a:defRPr sz="6000" b="1">
                <a:solidFill>
                  <a:schemeClr val="bg1"/>
                </a:solidFill>
                <a:latin typeface="Century Gothic" charset="0"/>
                <a:ea typeface="Century Gothic" charset="0"/>
                <a:cs typeface="Century Gothic" charset="0"/>
              </a:defRPr>
            </a:lvl1pPr>
          </a:lstStyle>
          <a:p>
            <a:r>
              <a:rPr lang="en-US" dirty="0"/>
              <a:t>Click to edit Master title style</a:t>
            </a:r>
          </a:p>
        </p:txBody>
      </p:sp>
      <p:sp>
        <p:nvSpPr>
          <p:cNvPr id="3" name="Subtitle 2"/>
          <p:cNvSpPr>
            <a:spLocks noGrp="1"/>
          </p:cNvSpPr>
          <p:nvPr>
            <p:ph type="subTitle" idx="1"/>
          </p:nvPr>
        </p:nvSpPr>
        <p:spPr>
          <a:xfrm>
            <a:off x="187419" y="3026833"/>
            <a:ext cx="8630178" cy="1655762"/>
          </a:xfrm>
        </p:spPr>
        <p:txBody>
          <a:bodyPr/>
          <a:lstStyle>
            <a:lvl1pPr marL="0" indent="0" algn="l">
              <a:buNone/>
              <a:defRPr sz="2400">
                <a:solidFill>
                  <a:srgbClr val="6A6A6A"/>
                </a:solidFill>
                <a:latin typeface="Century Gothic" charset="0"/>
                <a:ea typeface="Century Gothic" charset="0"/>
                <a:cs typeface="Century Gothic"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23" name="Picture 2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53994" y="4570300"/>
            <a:ext cx="5138006" cy="1926752"/>
          </a:xfrm>
          <a:prstGeom prst="rect">
            <a:avLst/>
          </a:prstGeom>
        </p:spPr>
      </p:pic>
    </p:spTree>
    <p:extLst>
      <p:ext uri="{BB962C8B-B14F-4D97-AF65-F5344CB8AC3E}">
        <p14:creationId xmlns:p14="http://schemas.microsoft.com/office/powerpoint/2010/main" val="840725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12/14/2022</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226693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12/14/2022</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403681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12/14/2022</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17847666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12/14/2022</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5218413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12/14/2022</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265094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12/14/2022</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15640263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12/14/2022</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13917310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12/14/2022</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432109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12/14/2022</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1822559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12/14/2022</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48439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18" Type="http://schemas.openxmlformats.org/officeDocument/2006/relationships/image" Target="../media/image6.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emf"/><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03729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7" name="Group 6"/>
          <p:cNvGrpSpPr/>
          <p:nvPr userDrawn="1"/>
        </p:nvGrpSpPr>
        <p:grpSpPr>
          <a:xfrm>
            <a:off x="3982" y="5957980"/>
            <a:ext cx="12188018" cy="900020"/>
            <a:chOff x="-546280" y="7333362"/>
            <a:chExt cx="13024207" cy="1059271"/>
          </a:xfrm>
        </p:grpSpPr>
        <p:pic>
          <p:nvPicPr>
            <p:cNvPr id="8" name="Shape 73"/>
            <p:cNvPicPr preferRelativeResize="0"/>
            <p:nvPr userDrawn="1"/>
          </p:nvPicPr>
          <p:blipFill>
            <a:blip r:embed="rId13">
              <a:alphaModFix/>
              <a:duotone>
                <a:prstClr val="black"/>
                <a:schemeClr val="tx2">
                  <a:tint val="45000"/>
                  <a:satMod val="400000"/>
                </a:schemeClr>
              </a:duotone>
            </a:blip>
            <a:stretch>
              <a:fillRect/>
            </a:stretch>
          </p:blipFill>
          <p:spPr>
            <a:xfrm>
              <a:off x="-546280" y="7451706"/>
              <a:ext cx="13024207" cy="380939"/>
            </a:xfrm>
            <a:prstGeom prst="rect">
              <a:avLst/>
            </a:prstGeom>
            <a:noFill/>
            <a:ln>
              <a:noFill/>
            </a:ln>
          </p:spPr>
        </p:pic>
        <p:pic>
          <p:nvPicPr>
            <p:cNvPr id="9" name="Shape 74"/>
            <p:cNvPicPr preferRelativeResize="0"/>
            <p:nvPr userDrawn="1"/>
          </p:nvPicPr>
          <p:blipFill rotWithShape="1">
            <a:blip r:embed="rId14">
              <a:alphaModFix/>
            </a:blip>
            <a:srcRect b="45499"/>
            <a:stretch/>
          </p:blipFill>
          <p:spPr>
            <a:xfrm>
              <a:off x="-546280" y="7361504"/>
              <a:ext cx="13014050" cy="500805"/>
            </a:xfrm>
            <a:prstGeom prst="rect">
              <a:avLst/>
            </a:prstGeom>
            <a:noFill/>
            <a:ln>
              <a:noFill/>
            </a:ln>
          </p:spPr>
        </p:pic>
        <p:pic>
          <p:nvPicPr>
            <p:cNvPr id="10" name="Shape 64"/>
            <p:cNvPicPr preferRelativeResize="0"/>
            <p:nvPr userDrawn="1"/>
          </p:nvPicPr>
          <p:blipFill rotWithShape="1">
            <a:blip r:embed="rId15">
              <a:alphaModFix/>
            </a:blip>
            <a:srcRect t="1" b="-1144"/>
            <a:stretch/>
          </p:blipFill>
          <p:spPr>
            <a:xfrm>
              <a:off x="-546279" y="7333362"/>
              <a:ext cx="13004799" cy="920812"/>
            </a:xfrm>
            <a:prstGeom prst="rect">
              <a:avLst/>
            </a:prstGeom>
            <a:noFill/>
            <a:ln>
              <a:noFill/>
            </a:ln>
          </p:spPr>
        </p:pic>
        <p:sp>
          <p:nvSpPr>
            <p:cNvPr id="11" name="Rectangle 10"/>
            <p:cNvSpPr/>
            <p:nvPr userDrawn="1"/>
          </p:nvSpPr>
          <p:spPr>
            <a:xfrm>
              <a:off x="-546279" y="7845233"/>
              <a:ext cx="13004799" cy="547400"/>
            </a:xfrm>
            <a:prstGeom prst="rect">
              <a:avLst/>
            </a:prstGeom>
            <a:solidFill>
              <a:schemeClr val="tx1"/>
            </a:solidFill>
            <a:ln w="25400" cap="flat">
              <a:noFill/>
              <a:prstDash val="solid"/>
              <a:round/>
            </a:ln>
            <a:effectLst>
              <a:outerShdw blurRad="38100" dist="254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7374" tIns="57374" rIns="57374" bIns="57374" numCol="1" spcCol="38100" rtlCol="0" anchor="ctr">
              <a:noAutofit/>
            </a:bodyPr>
            <a:lstStyle/>
            <a:p>
              <a:pPr marL="0" marR="0" indent="0" algn="l" defTabSz="639052"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000000"/>
                </a:solidFill>
                <a:effectLst/>
                <a:uFillTx/>
                <a:latin typeface="Century Gothic" charset="0"/>
                <a:ea typeface="Century Gothic" charset="0"/>
                <a:cs typeface="Century Gothic" charset="0"/>
                <a:sym typeface="Arial"/>
              </a:endParaRPr>
            </a:p>
          </p:txBody>
        </p:sp>
        <p:pic>
          <p:nvPicPr>
            <p:cNvPr id="12" name="Picture 11"/>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231615" y="7863226"/>
              <a:ext cx="2266946" cy="427256"/>
            </a:xfrm>
            <a:prstGeom prst="rect">
              <a:avLst/>
            </a:prstGeom>
          </p:spPr>
        </p:pic>
        <p:pic>
          <p:nvPicPr>
            <p:cNvPr id="13" name="Picture 12"/>
            <p:cNvPicPr>
              <a:picLocks noChangeAspect="1"/>
            </p:cNvPicPr>
            <p:nvPr userDrawn="1"/>
          </p:nvPicPr>
          <p:blipFill rotWithShape="1">
            <a:blip r:embed="rId17">
              <a:extLst>
                <a:ext uri="{28A0092B-C50C-407E-A947-70E740481C1C}">
                  <a14:useLocalDpi xmlns:a14="http://schemas.microsoft.com/office/drawing/2010/main" val="0"/>
                </a:ext>
              </a:extLst>
            </a:blip>
            <a:srcRect l="42591" t="15878" b="10431"/>
            <a:stretch/>
          </p:blipFill>
          <p:spPr>
            <a:xfrm>
              <a:off x="-468544" y="7779383"/>
              <a:ext cx="1642680" cy="497713"/>
            </a:xfrm>
            <a:prstGeom prst="rect">
              <a:avLst/>
            </a:prstGeom>
          </p:spPr>
        </p:pic>
        <p:pic>
          <p:nvPicPr>
            <p:cNvPr id="14" name="Picture 13"/>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3848154" y="7805871"/>
              <a:ext cx="501772" cy="502704"/>
            </a:xfrm>
            <a:prstGeom prst="rect">
              <a:avLst/>
            </a:prstGeom>
          </p:spPr>
        </p:pic>
      </p:grpSp>
      <p:sp>
        <p:nvSpPr>
          <p:cNvPr id="15" name="Date Placeholder 3"/>
          <p:cNvSpPr>
            <a:spLocks noGrp="1"/>
          </p:cNvSpPr>
          <p:nvPr>
            <p:ph type="dt" sz="half" idx="2"/>
          </p:nvPr>
        </p:nvSpPr>
        <p:spPr>
          <a:xfrm>
            <a:off x="4912988" y="6371208"/>
            <a:ext cx="888036" cy="365125"/>
          </a:xfrm>
          <a:prstGeom prst="rect">
            <a:avLst/>
          </a:prstGeom>
        </p:spPr>
        <p:txBody>
          <a:bodyPr vert="horz" lIns="91440" tIns="45720" rIns="91440" bIns="45720" rtlCol="0" anchor="ctr"/>
          <a:lstStyle>
            <a:lvl1pPr algn="l">
              <a:defRPr sz="1200">
                <a:solidFill>
                  <a:schemeClr val="tx1">
                    <a:tint val="75000"/>
                  </a:schemeClr>
                </a:solidFill>
                <a:latin typeface="Century Gothic" charset="0"/>
                <a:ea typeface="Century Gothic" charset="0"/>
                <a:cs typeface="Century Gothic" charset="0"/>
              </a:defRPr>
            </a:lvl1pPr>
          </a:lstStyle>
          <a:p>
            <a:fld id="{348E46D7-220F-9F44-9296-7155967FC3A5}" type="datetimeFigureOut">
              <a:rPr lang="en-US" smtClean="0"/>
              <a:pPr/>
              <a:t>12/14/2022</a:t>
            </a:fld>
            <a:endParaRPr lang="en-US" dirty="0"/>
          </a:p>
        </p:txBody>
      </p:sp>
      <p:sp>
        <p:nvSpPr>
          <p:cNvPr id="16" name="Footer Placeholder 4"/>
          <p:cNvSpPr>
            <a:spLocks noGrp="1"/>
          </p:cNvSpPr>
          <p:nvPr>
            <p:ph type="ftr" sz="quarter" idx="3"/>
          </p:nvPr>
        </p:nvSpPr>
        <p:spPr>
          <a:xfrm>
            <a:off x="5908601" y="6371208"/>
            <a:ext cx="3635188" cy="365125"/>
          </a:xfrm>
          <a:prstGeom prst="rect">
            <a:avLst/>
          </a:prstGeom>
        </p:spPr>
        <p:txBody>
          <a:bodyPr vert="horz" lIns="91440" tIns="45720" rIns="91440" bIns="45720" rtlCol="0" anchor="ctr"/>
          <a:lstStyle>
            <a:lvl1pPr algn="ctr">
              <a:defRPr sz="1200">
                <a:solidFill>
                  <a:schemeClr val="tx1">
                    <a:tint val="75000"/>
                  </a:schemeClr>
                </a:solidFill>
                <a:latin typeface="Century Gothic" charset="0"/>
                <a:ea typeface="Century Gothic" charset="0"/>
                <a:cs typeface="Century Gothic" charset="0"/>
              </a:defRPr>
            </a:lvl1pPr>
          </a:lstStyle>
          <a:p>
            <a:endParaRPr lang="en-US" dirty="0"/>
          </a:p>
        </p:txBody>
      </p:sp>
      <p:sp>
        <p:nvSpPr>
          <p:cNvPr id="17" name="Slide Number Placeholder 5"/>
          <p:cNvSpPr>
            <a:spLocks noGrp="1"/>
          </p:cNvSpPr>
          <p:nvPr>
            <p:ph type="sldNum" sz="quarter" idx="4"/>
          </p:nvPr>
        </p:nvSpPr>
        <p:spPr>
          <a:xfrm>
            <a:off x="9651366" y="6357133"/>
            <a:ext cx="874011" cy="365125"/>
          </a:xfrm>
          <a:prstGeom prst="rect">
            <a:avLst/>
          </a:prstGeom>
        </p:spPr>
        <p:txBody>
          <a:bodyPr vert="horz" lIns="91440" tIns="45720" rIns="91440" bIns="45720" rtlCol="0" anchor="ctr"/>
          <a:lstStyle>
            <a:lvl1pPr algn="r">
              <a:defRPr sz="1200">
                <a:solidFill>
                  <a:schemeClr val="tx1">
                    <a:tint val="75000"/>
                  </a:schemeClr>
                </a:solidFill>
                <a:latin typeface="Century Gothic" charset="0"/>
                <a:ea typeface="Century Gothic" charset="0"/>
                <a:cs typeface="Century Gothic" charset="0"/>
              </a:defRPr>
            </a:lvl1pPr>
          </a:lstStyle>
          <a:p>
            <a:fld id="{DCCFDDF7-D30A-EA4F-8849-8647DFB561D6}" type="slidenum">
              <a:rPr lang="en-US" smtClean="0"/>
              <a:pPr/>
              <a:t>‹#›</a:t>
            </a:fld>
            <a:endParaRPr lang="en-US"/>
          </a:p>
        </p:txBody>
      </p:sp>
    </p:spTree>
    <p:extLst>
      <p:ext uri="{BB962C8B-B14F-4D97-AF65-F5344CB8AC3E}">
        <p14:creationId xmlns:p14="http://schemas.microsoft.com/office/powerpoint/2010/main" val="8304478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C124C9A-79A5-D640-AF88-A3ADA8F004D7}"/>
              </a:ext>
            </a:extLst>
          </p:cNvPr>
          <p:cNvSpPr txBox="1"/>
          <p:nvPr/>
        </p:nvSpPr>
        <p:spPr>
          <a:xfrm>
            <a:off x="229317" y="12681"/>
            <a:ext cx="13852634" cy="461665"/>
          </a:xfrm>
          <a:prstGeom prst="rect">
            <a:avLst/>
          </a:prstGeom>
          <a:noFill/>
        </p:spPr>
        <p:txBody>
          <a:bodyPr wrap="square" rtlCol="0">
            <a:spAutoFit/>
          </a:bodyPr>
          <a:lstStyle/>
          <a:p>
            <a:pPr algn="l"/>
            <a:r>
              <a:rPr lang="en-US" sz="2400" b="1" i="0" u="none" strike="noStrike" baseline="0" dirty="0">
                <a:latin typeface="+mj-lt"/>
              </a:rPr>
              <a:t>Sea level extremes and compounding marine heatwaves in coastal Indonesia</a:t>
            </a:r>
            <a:endParaRPr lang="en-US" sz="2400" b="1" dirty="0">
              <a:latin typeface="+mj-lt"/>
            </a:endParaRPr>
          </a:p>
        </p:txBody>
      </p:sp>
      <p:sp>
        <p:nvSpPr>
          <p:cNvPr id="5" name="TextBox 4">
            <a:extLst>
              <a:ext uri="{FF2B5EF4-FFF2-40B4-BE49-F238E27FC236}">
                <a16:creationId xmlns:a16="http://schemas.microsoft.com/office/drawing/2014/main" id="{6AF21CA0-BFB2-FD49-B87B-691F5EF29D9D}"/>
              </a:ext>
            </a:extLst>
          </p:cNvPr>
          <p:cNvSpPr txBox="1"/>
          <p:nvPr/>
        </p:nvSpPr>
        <p:spPr>
          <a:xfrm>
            <a:off x="134900" y="413715"/>
            <a:ext cx="11789159" cy="830997"/>
          </a:xfrm>
          <a:prstGeom prst="rect">
            <a:avLst/>
          </a:prstGeom>
          <a:noFill/>
          <a:ln>
            <a:solidFill>
              <a:schemeClr val="accent1"/>
            </a:solidFill>
          </a:ln>
        </p:spPr>
        <p:txBody>
          <a:bodyPr wrap="square" rtlCol="0">
            <a:spAutoFit/>
          </a:bodyPr>
          <a:lstStyle/>
          <a:p>
            <a:pPr>
              <a:tabLst>
                <a:tab pos="457200" algn="l"/>
              </a:tabLst>
            </a:pPr>
            <a:r>
              <a:rPr lang="en-US" sz="1200" dirty="0">
                <a:solidFill>
                  <a:srgbClr val="000000"/>
                </a:solidFill>
                <a:effectLst/>
                <a:ea typeface="Times New Roman" panose="02020603050405020304" pitchFamily="18" charset="0"/>
              </a:rPr>
              <a:t>Han, W., L. Zhang, </a:t>
            </a:r>
            <a:r>
              <a:rPr lang="en-US" sz="1200" b="1" dirty="0">
                <a:solidFill>
                  <a:srgbClr val="000000"/>
                </a:solidFill>
                <a:effectLst/>
                <a:ea typeface="Times New Roman" panose="02020603050405020304" pitchFamily="18" charset="0"/>
              </a:rPr>
              <a:t>G.A. Meehl</a:t>
            </a:r>
            <a:r>
              <a:rPr lang="en-US" sz="1200" dirty="0">
                <a:solidFill>
                  <a:srgbClr val="000000"/>
                </a:solidFill>
                <a:effectLst/>
                <a:ea typeface="Times New Roman" panose="02020603050405020304" pitchFamily="18" charset="0"/>
              </a:rPr>
              <a:t>, S. Kido, T. </a:t>
            </a:r>
            <a:r>
              <a:rPr lang="en-US" sz="1200" dirty="0" err="1">
                <a:solidFill>
                  <a:srgbClr val="000000"/>
                </a:solidFill>
                <a:effectLst/>
                <a:ea typeface="Times New Roman" panose="02020603050405020304" pitchFamily="18" charset="0"/>
              </a:rPr>
              <a:t>Tozuka</a:t>
            </a:r>
            <a:r>
              <a:rPr lang="en-US" sz="1200" dirty="0">
                <a:solidFill>
                  <a:srgbClr val="000000"/>
                </a:solidFill>
                <a:effectLst/>
                <a:ea typeface="Times New Roman" panose="02020603050405020304" pitchFamily="18" charset="0"/>
              </a:rPr>
              <a:t>, Y. Li, A. </a:t>
            </a:r>
            <a:r>
              <a:rPr lang="en-US" sz="1200" dirty="0" err="1">
                <a:solidFill>
                  <a:srgbClr val="000000"/>
                </a:solidFill>
                <a:effectLst/>
                <a:ea typeface="Times New Roman" panose="02020603050405020304" pitchFamily="18" charset="0"/>
              </a:rPr>
              <a:t>Caznave</a:t>
            </a:r>
            <a:r>
              <a:rPr lang="en-US" sz="1200" dirty="0">
                <a:solidFill>
                  <a:srgbClr val="000000"/>
                </a:solidFill>
                <a:effectLst/>
                <a:ea typeface="Times New Roman" panose="02020603050405020304" pitchFamily="18" charset="0"/>
              </a:rPr>
              <a:t>, </a:t>
            </a:r>
            <a:r>
              <a:rPr lang="en-US" sz="1200" b="1" dirty="0">
                <a:solidFill>
                  <a:srgbClr val="000000"/>
                </a:solidFill>
                <a:effectLst/>
                <a:ea typeface="Times New Roman" panose="02020603050405020304" pitchFamily="18" charset="0"/>
              </a:rPr>
              <a:t>A. Hu, </a:t>
            </a:r>
            <a:r>
              <a:rPr lang="en-US" sz="1200" dirty="0">
                <a:solidFill>
                  <a:srgbClr val="000000"/>
                </a:solidFill>
                <a:effectLst/>
                <a:ea typeface="Times New Roman" panose="02020603050405020304" pitchFamily="18" charset="0"/>
              </a:rPr>
              <a:t>M.J. </a:t>
            </a:r>
            <a:r>
              <a:rPr lang="en-US" sz="1200" dirty="0" err="1">
                <a:solidFill>
                  <a:srgbClr val="000000"/>
                </a:solidFill>
                <a:effectLst/>
                <a:ea typeface="Times New Roman" panose="02020603050405020304" pitchFamily="18" charset="0"/>
              </a:rPr>
              <a:t>McPhaden</a:t>
            </a:r>
            <a:r>
              <a:rPr lang="en-US" sz="1200" dirty="0">
                <a:solidFill>
                  <a:srgbClr val="000000"/>
                </a:solidFill>
                <a:effectLst/>
                <a:ea typeface="Times New Roman" panose="02020603050405020304" pitchFamily="18" charset="0"/>
              </a:rPr>
              <a:t>, </a:t>
            </a:r>
            <a:r>
              <a:rPr lang="en-US" sz="1200" b="1" dirty="0">
                <a:solidFill>
                  <a:srgbClr val="000000"/>
                </a:solidFill>
                <a:effectLst/>
                <a:ea typeface="Times New Roman" panose="02020603050405020304" pitchFamily="18" charset="0"/>
              </a:rPr>
              <a:t>N. Rosenbloom, G. Strand</a:t>
            </a:r>
            <a:r>
              <a:rPr lang="en-US" sz="1200" dirty="0">
                <a:solidFill>
                  <a:srgbClr val="000000"/>
                </a:solidFill>
                <a:effectLst/>
                <a:ea typeface="Times New Roman" panose="02020603050405020304" pitchFamily="18" charset="0"/>
              </a:rPr>
              <a:t>, and J. West, 2022:  </a:t>
            </a:r>
            <a:r>
              <a:rPr lang="en-US" sz="1200" dirty="0">
                <a:effectLst/>
                <a:ea typeface="Times New Roman" panose="02020603050405020304" pitchFamily="18" charset="0"/>
              </a:rPr>
              <a:t>Sea level extremes and compounding marine heatwaves in coastal Indonesia, </a:t>
            </a:r>
            <a:r>
              <a:rPr lang="en-US" sz="1200" i="1" dirty="0">
                <a:solidFill>
                  <a:srgbClr val="000000"/>
                </a:solidFill>
                <a:effectLst/>
                <a:ea typeface="Times New Roman" panose="02020603050405020304" pitchFamily="18" charset="0"/>
              </a:rPr>
              <a:t>Nature Communications,</a:t>
            </a:r>
            <a:r>
              <a:rPr lang="en-US" sz="1200" dirty="0">
                <a:solidFill>
                  <a:srgbClr val="000000"/>
                </a:solidFill>
                <a:effectLst/>
                <a:ea typeface="Times New Roman" panose="02020603050405020304" pitchFamily="18" charset="0"/>
              </a:rPr>
              <a:t> </a:t>
            </a:r>
            <a:r>
              <a:rPr lang="en-US" sz="1200" dirty="0">
                <a:effectLst/>
                <a:ea typeface="Times New Roman" panose="02020603050405020304" pitchFamily="18" charset="0"/>
              </a:rPr>
              <a:t>13:6410, https://doi.org/10.1038/s41467-022-34003-3</a:t>
            </a:r>
            <a:r>
              <a:rPr lang="en-US" sz="1200" dirty="0">
                <a:solidFill>
                  <a:srgbClr val="000000"/>
                </a:solidFill>
                <a:effectLst/>
                <a:ea typeface="Times New Roman" panose="02020603050405020304" pitchFamily="18" charset="0"/>
              </a:rPr>
              <a:t>.</a:t>
            </a:r>
            <a:endParaRPr lang="en-US" sz="1200" dirty="0">
              <a:effectLst/>
              <a:ea typeface="Times New Roman" panose="02020603050405020304" pitchFamily="18" charset="0"/>
            </a:endParaRPr>
          </a:p>
          <a:p>
            <a:pPr marR="0" lvl="0">
              <a:spcBef>
                <a:spcPts val="0"/>
              </a:spcBef>
              <a:spcAft>
                <a:spcPts val="0"/>
              </a:spcAft>
              <a:tabLst>
                <a:tab pos="457200" algn="l"/>
              </a:tabLst>
            </a:pPr>
            <a:r>
              <a:rPr lang="en-US" sz="1200" dirty="0">
                <a:effectLst/>
                <a:ea typeface="Times New Roman" panose="02020603050405020304" pitchFamily="18" charset="0"/>
              </a:rPr>
              <a:t>(DOE RGMA authors in bold face)</a:t>
            </a:r>
          </a:p>
          <a:p>
            <a:endParaRPr lang="en-US" sz="1200" dirty="0">
              <a:effectLst/>
            </a:endParaRPr>
          </a:p>
        </p:txBody>
      </p:sp>
      <p:sp>
        <p:nvSpPr>
          <p:cNvPr id="11" name="TextBox 10">
            <a:extLst>
              <a:ext uri="{FF2B5EF4-FFF2-40B4-BE49-F238E27FC236}">
                <a16:creationId xmlns:a16="http://schemas.microsoft.com/office/drawing/2014/main" id="{C1487AF8-B774-BC41-BABF-E7279BA534C8}"/>
              </a:ext>
            </a:extLst>
          </p:cNvPr>
          <p:cNvSpPr txBox="1"/>
          <p:nvPr/>
        </p:nvSpPr>
        <p:spPr>
          <a:xfrm>
            <a:off x="48687" y="1202587"/>
            <a:ext cx="6730485" cy="1631216"/>
          </a:xfrm>
          <a:prstGeom prst="rect">
            <a:avLst/>
          </a:prstGeom>
          <a:noFill/>
        </p:spPr>
        <p:txBody>
          <a:bodyPr wrap="square" rtlCol="0">
            <a:spAutoFit/>
          </a:bodyPr>
          <a:lstStyle/>
          <a:p>
            <a:r>
              <a:rPr lang="en-US" sz="1600" b="1" i="1" dirty="0">
                <a:latin typeface="Arial"/>
                <a:cs typeface="Arial"/>
              </a:rPr>
              <a:t>OBJECTIVE</a:t>
            </a:r>
          </a:p>
          <a:p>
            <a:pPr algn="l"/>
            <a:r>
              <a:rPr lang="en-US" sz="1400" b="0" i="0" u="none" strike="noStrike" baseline="0" dirty="0"/>
              <a:t>Low-lying island nations like Indonesia are vulnerable to sea level height </a:t>
            </a:r>
            <a:r>
              <a:rPr lang="en-US" sz="1400" dirty="0"/>
              <a:t>ex</a:t>
            </a:r>
            <a:r>
              <a:rPr lang="en-US" sz="1400" b="0" i="0" u="none" strike="noStrike" baseline="0" dirty="0"/>
              <a:t>tremes that produce coastal inundation. When compounded by marine heatwaves, sea level height extremes have even larger ecological and societal impacts. Here we investigate the causes of the increase of sea level height extremes and compound sea level height and marine heat waves along the Indian Ocean coast of Indonesia in recent decades.</a:t>
            </a:r>
            <a:endParaRPr lang="en-US" sz="1400" dirty="0"/>
          </a:p>
        </p:txBody>
      </p:sp>
      <p:sp>
        <p:nvSpPr>
          <p:cNvPr id="12" name="TextBox 11">
            <a:extLst>
              <a:ext uri="{FF2B5EF4-FFF2-40B4-BE49-F238E27FC236}">
                <a16:creationId xmlns:a16="http://schemas.microsoft.com/office/drawing/2014/main" id="{ADD8E89C-8017-E545-8990-66150241C46E}"/>
              </a:ext>
            </a:extLst>
          </p:cNvPr>
          <p:cNvSpPr txBox="1"/>
          <p:nvPr/>
        </p:nvSpPr>
        <p:spPr>
          <a:xfrm>
            <a:off x="48687" y="2762451"/>
            <a:ext cx="6699532" cy="1200329"/>
          </a:xfrm>
          <a:prstGeom prst="rect">
            <a:avLst/>
          </a:prstGeom>
          <a:noFill/>
        </p:spPr>
        <p:txBody>
          <a:bodyPr wrap="square" rtlCol="0">
            <a:spAutoFit/>
          </a:bodyPr>
          <a:lstStyle/>
          <a:p>
            <a:r>
              <a:rPr lang="en-US" sz="1600" b="1" i="1" dirty="0">
                <a:latin typeface="Arial"/>
                <a:cs typeface="Arial"/>
              </a:rPr>
              <a:t>APPROACH</a:t>
            </a:r>
          </a:p>
          <a:p>
            <a:pPr algn="l"/>
            <a:r>
              <a:rPr lang="en-US" sz="1400" b="0" i="0" u="none" strike="noStrike" baseline="0" dirty="0"/>
              <a:t>Satellite observations, tide gauge data, reanalysis products, and model simulations using a hierarchy of modeling tools, ranging from a high resolution regional ocean model to CMIP6 multi-model data, are analyzed to demonstrate the causes of the recent increases in these extremes.</a:t>
            </a:r>
            <a:endParaRPr lang="en-US" sz="1400" dirty="0">
              <a:cs typeface="Arial"/>
            </a:endParaRPr>
          </a:p>
        </p:txBody>
      </p:sp>
      <p:sp>
        <p:nvSpPr>
          <p:cNvPr id="13" name="TextBox 12">
            <a:extLst>
              <a:ext uri="{FF2B5EF4-FFF2-40B4-BE49-F238E27FC236}">
                <a16:creationId xmlns:a16="http://schemas.microsoft.com/office/drawing/2014/main" id="{684BB747-39C5-DC46-AAAB-B70EAA51B2E0}"/>
              </a:ext>
            </a:extLst>
          </p:cNvPr>
          <p:cNvSpPr txBox="1"/>
          <p:nvPr/>
        </p:nvSpPr>
        <p:spPr>
          <a:xfrm>
            <a:off x="13174" y="3962781"/>
            <a:ext cx="6012241" cy="2068328"/>
          </a:xfrm>
          <a:prstGeom prst="rect">
            <a:avLst/>
          </a:prstGeom>
          <a:noFill/>
        </p:spPr>
        <p:txBody>
          <a:bodyPr wrap="square" rtlCol="0">
            <a:spAutoFit/>
          </a:bodyPr>
          <a:lstStyle/>
          <a:p>
            <a:r>
              <a:rPr lang="en-US" sz="1600" b="1" i="1" dirty="0">
                <a:latin typeface="Arial"/>
                <a:cs typeface="Arial"/>
              </a:rPr>
              <a:t>IMPACT</a:t>
            </a:r>
          </a:p>
          <a:p>
            <a:pPr algn="l"/>
            <a:r>
              <a:rPr lang="en-US" sz="1400" b="0" i="0" u="none" strike="noStrike" baseline="0" dirty="0"/>
              <a:t>Human-caused sea level rise has increased the severity of extreme sea level height </a:t>
            </a:r>
            <a:r>
              <a:rPr lang="en-US" sz="1400" dirty="0"/>
              <a:t>events</a:t>
            </a:r>
            <a:r>
              <a:rPr lang="en-US" sz="1400" b="0" i="0" u="none" strike="noStrike" baseline="0" dirty="0"/>
              <a:t> near the Java coast. </a:t>
            </a:r>
            <a:r>
              <a:rPr lang="en-US" sz="1400" dirty="0"/>
              <a:t>Naturally occurring d</a:t>
            </a:r>
            <a:r>
              <a:rPr lang="en-US" sz="1400" b="0" i="0" u="none" strike="noStrike" baseline="0" dirty="0"/>
              <a:t>ecadal variability of ENSO and IOD have further boosted the frequency and magnitude of sea level height and marine heat extremes in the past decade. These results indicate </a:t>
            </a:r>
            <a:r>
              <a:rPr lang="en-US" sz="1400" dirty="0"/>
              <a:t>the </a:t>
            </a:r>
            <a:r>
              <a:rPr lang="en-US" sz="1400" b="0" i="0" u="none" strike="noStrike" baseline="0" dirty="0"/>
              <a:t>need for reliable decadal predictions of major climate modes, in conjunction with anthropogenic sea level rise, to achieve successful decadal predictions of regional sea level height impacts.</a:t>
            </a:r>
            <a:endParaRPr lang="en-US" sz="1400" i="1" dirty="0">
              <a:cs typeface="Arial"/>
            </a:endParaRPr>
          </a:p>
        </p:txBody>
      </p:sp>
      <p:sp>
        <p:nvSpPr>
          <p:cNvPr id="9" name="Rectangle 8">
            <a:extLst>
              <a:ext uri="{FF2B5EF4-FFF2-40B4-BE49-F238E27FC236}">
                <a16:creationId xmlns:a16="http://schemas.microsoft.com/office/drawing/2014/main" id="{5ED6742F-C649-2B49-98F6-A53498F1E1D6}"/>
              </a:ext>
            </a:extLst>
          </p:cNvPr>
          <p:cNvSpPr/>
          <p:nvPr/>
        </p:nvSpPr>
        <p:spPr>
          <a:xfrm>
            <a:off x="6148700" y="5107607"/>
            <a:ext cx="6129505" cy="938719"/>
          </a:xfrm>
          <a:prstGeom prst="rect">
            <a:avLst/>
          </a:prstGeom>
        </p:spPr>
        <p:txBody>
          <a:bodyPr wrap="square">
            <a:spAutoFit/>
          </a:bodyPr>
          <a:lstStyle/>
          <a:p>
            <a:r>
              <a:rPr lang="en-US" sz="1100" dirty="0">
                <a:solidFill>
                  <a:srgbClr val="222222"/>
                </a:solidFill>
                <a:ea typeface="Arial" panose="020B0604020202020204" pitchFamily="34" charset="0"/>
              </a:rPr>
              <a:t>Trend in sea level and winds (upper left) and  SST (upper </a:t>
            </a:r>
            <a:r>
              <a:rPr lang="en-US" sz="1100">
                <a:solidFill>
                  <a:srgbClr val="222222"/>
                </a:solidFill>
                <a:ea typeface="Arial" panose="020B0604020202020204" pitchFamily="34" charset="0"/>
              </a:rPr>
              <a:t>right</a:t>
            </a:r>
            <a:r>
              <a:rPr lang="en-US" sz="1100">
                <a:solidFill>
                  <a:srgbClr val="222222"/>
                </a:solidFill>
                <a:effectLst/>
                <a:ea typeface="Arial" panose="020B0604020202020204" pitchFamily="34" charset="0"/>
              </a:rPr>
              <a:t>); </a:t>
            </a:r>
            <a:r>
              <a:rPr lang="en-US" sz="1100" dirty="0">
                <a:solidFill>
                  <a:srgbClr val="222222"/>
                </a:solidFill>
                <a:effectLst/>
                <a:ea typeface="Arial" panose="020B0604020202020204" pitchFamily="34" charset="0"/>
              </a:rPr>
              <a:t>red colors off the coast of Sumatra show a trend for increasing sea level and SST from human-caused climate change.  Extreme sea level  events in that region (lower right) add to the anthropogenic trend and produce even more severe compound sea level and marine heat wave events in that region (more extensive red colors in panel at lower left)</a:t>
            </a:r>
            <a:endParaRPr lang="en-US" sz="1100" dirty="0">
              <a:solidFill>
                <a:srgbClr val="0070C0"/>
              </a:solidFill>
            </a:endParaRPr>
          </a:p>
        </p:txBody>
      </p:sp>
      <p:sp>
        <p:nvSpPr>
          <p:cNvPr id="3" name="Rectangle 2">
            <a:extLst>
              <a:ext uri="{FF2B5EF4-FFF2-40B4-BE49-F238E27FC236}">
                <a16:creationId xmlns:a16="http://schemas.microsoft.com/office/drawing/2014/main" id="{EFB22850-71B4-480C-BEFB-2997E6DFDE47}"/>
              </a:ext>
            </a:extLst>
          </p:cNvPr>
          <p:cNvSpPr/>
          <p:nvPr/>
        </p:nvSpPr>
        <p:spPr>
          <a:xfrm>
            <a:off x="6669389" y="1111713"/>
            <a:ext cx="109783" cy="1582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A64C92F-89FB-407B-BDFB-483F0BEB6E55}"/>
              </a:ext>
            </a:extLst>
          </p:cNvPr>
          <p:cNvSpPr/>
          <p:nvPr/>
        </p:nvSpPr>
        <p:spPr>
          <a:xfrm>
            <a:off x="6748219" y="3713018"/>
            <a:ext cx="109783" cy="1582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F2DA74B2-3414-490B-A17C-D5F2AC44E02C}"/>
              </a:ext>
            </a:extLst>
          </p:cNvPr>
          <p:cNvPicPr>
            <a:picLocks noChangeAspect="1"/>
          </p:cNvPicPr>
          <p:nvPr/>
        </p:nvPicPr>
        <p:blipFill>
          <a:blip r:embed="rId2"/>
          <a:stretch>
            <a:fillRect/>
          </a:stretch>
        </p:blipFill>
        <p:spPr>
          <a:xfrm>
            <a:off x="6535555" y="1316404"/>
            <a:ext cx="5625296" cy="2071868"/>
          </a:xfrm>
          <a:prstGeom prst="rect">
            <a:avLst/>
          </a:prstGeom>
        </p:spPr>
      </p:pic>
      <p:pic>
        <p:nvPicPr>
          <p:cNvPr id="10" name="Picture 9">
            <a:extLst>
              <a:ext uri="{FF2B5EF4-FFF2-40B4-BE49-F238E27FC236}">
                <a16:creationId xmlns:a16="http://schemas.microsoft.com/office/drawing/2014/main" id="{1DF220CF-0928-4651-B4EC-040A9F2B61CD}"/>
              </a:ext>
            </a:extLst>
          </p:cNvPr>
          <p:cNvPicPr>
            <a:picLocks noChangeAspect="1"/>
          </p:cNvPicPr>
          <p:nvPr/>
        </p:nvPicPr>
        <p:blipFill>
          <a:blip r:embed="rId3"/>
          <a:stretch>
            <a:fillRect/>
          </a:stretch>
        </p:blipFill>
        <p:spPr>
          <a:xfrm>
            <a:off x="6772786" y="3421834"/>
            <a:ext cx="5257004" cy="1766187"/>
          </a:xfrm>
          <a:prstGeom prst="rect">
            <a:avLst/>
          </a:prstGeom>
        </p:spPr>
      </p:pic>
    </p:spTree>
    <p:extLst>
      <p:ext uri="{BB962C8B-B14F-4D97-AF65-F5344CB8AC3E}">
        <p14:creationId xmlns:p14="http://schemas.microsoft.com/office/powerpoint/2010/main" val="10207939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13798</TotalTime>
  <Words>368</Words>
  <Application>Microsoft Office PowerPoint</Application>
  <PresentationFormat>Widescreen</PresentationFormat>
  <Paragraphs>10</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Century Gothic</vt:lpstr>
      <vt:lpstr>Times New Roman</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 Sanderson</dc:creator>
  <cp:lastModifiedBy>Stephanie Shearer</cp:lastModifiedBy>
  <cp:revision>111</cp:revision>
  <dcterms:created xsi:type="dcterms:W3CDTF">2017-08-29T22:43:04Z</dcterms:created>
  <dcterms:modified xsi:type="dcterms:W3CDTF">2022-12-14T17:53:13Z</dcterms:modified>
</cp:coreProperties>
</file>