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07"/>
    <p:restoredTop sz="96327"/>
  </p:normalViewPr>
  <p:slideViewPr>
    <p:cSldViewPr snapToGrid="0" snapToObjects="1">
      <p:cViewPr varScale="1">
        <p:scale>
          <a:sx n="153" d="100"/>
          <a:sy n="153"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1EC-15D1-EC70-99FF-C2F095AFCB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7C6E54-5CD3-A7C6-B8F4-8CBA7E90B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2A9F3C-8F56-27D2-5073-9A118E987C8F}"/>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5" name="Footer Placeholder 4">
            <a:extLst>
              <a:ext uri="{FF2B5EF4-FFF2-40B4-BE49-F238E27FC236}">
                <a16:creationId xmlns:a16="http://schemas.microsoft.com/office/drawing/2014/main" id="{983EF35B-D61B-AE41-9ACE-61294F395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1285E-DBAD-13EA-941E-052AE1B3FFEF}"/>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360064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CCA0-6430-4FA7-0FC5-5B1F41A47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ED5A63-4860-7A43-3484-9CB9E4DD09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C1D2E-C48E-0760-8D5C-0C937BF69E50}"/>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5" name="Footer Placeholder 4">
            <a:extLst>
              <a:ext uri="{FF2B5EF4-FFF2-40B4-BE49-F238E27FC236}">
                <a16:creationId xmlns:a16="http://schemas.microsoft.com/office/drawing/2014/main" id="{323FC002-283E-77CC-C0E1-0BD5D3E50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59DFC-064B-35DD-D19F-D245E1D53B1F}"/>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259507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111E99-6621-7567-94AF-1019FD94BF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A7AB3B-C74E-2293-DCD3-6E21210EE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B2423-EFEB-772D-E2B5-A25F94AB08BD}"/>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5" name="Footer Placeholder 4">
            <a:extLst>
              <a:ext uri="{FF2B5EF4-FFF2-40B4-BE49-F238E27FC236}">
                <a16:creationId xmlns:a16="http://schemas.microsoft.com/office/drawing/2014/main" id="{31ECC92A-FBE8-9F38-18AC-88F44B39C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05B31-5641-929E-785E-E77D0BA314FF}"/>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301198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508C-3950-D0EB-DE33-05F70FBE9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5EFC1-A1B7-5366-D2BA-5AC35A8D1D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D1A15-81D4-E927-6785-9226B6486F2C}"/>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5" name="Footer Placeholder 4">
            <a:extLst>
              <a:ext uri="{FF2B5EF4-FFF2-40B4-BE49-F238E27FC236}">
                <a16:creationId xmlns:a16="http://schemas.microsoft.com/office/drawing/2014/main" id="{CDF52ACC-A57D-1D67-BBDA-590F83EAF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F27C1-A054-C2FF-AB53-EA29CB15FAD9}"/>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319585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0A76-1328-0DE5-436D-E47DE7965C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D462AC-A916-490A-E649-750C3FF9D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F4F28-449B-504C-4C7C-78BD6984FE8C}"/>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5" name="Footer Placeholder 4">
            <a:extLst>
              <a:ext uri="{FF2B5EF4-FFF2-40B4-BE49-F238E27FC236}">
                <a16:creationId xmlns:a16="http://schemas.microsoft.com/office/drawing/2014/main" id="{DD0B6CF1-BD7C-8D89-1FAB-B1BDD3F11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BEEE9-F88E-58B1-5959-F3DD56B1CABA}"/>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76952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547BC-5989-659E-4CAB-84F43FD8E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B3C2A-7D5B-09A8-EE01-C7D1974FCC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4F5D4-F01D-A0C4-9509-FD4205107A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3D74B3-A77E-56AB-B7AC-4D2E93EB008B}"/>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6" name="Footer Placeholder 5">
            <a:extLst>
              <a:ext uri="{FF2B5EF4-FFF2-40B4-BE49-F238E27FC236}">
                <a16:creationId xmlns:a16="http://schemas.microsoft.com/office/drawing/2014/main" id="{32DF952D-B73C-B0F7-AF77-50018CA52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7C4121-E207-2675-5545-6CC63EE6D8A2}"/>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112299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C8CE-C529-13CC-EB46-E716C9C3FB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0E516-607D-8515-6827-01018971D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B26F46-2095-F38A-FEDB-B92E33EDD0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7007A1-7940-88E1-241F-6509C471A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19FD45-092E-46C3-1379-4CCE35882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30F37-B434-6B3B-25DE-49E22ADD0DCE}"/>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8" name="Footer Placeholder 7">
            <a:extLst>
              <a:ext uri="{FF2B5EF4-FFF2-40B4-BE49-F238E27FC236}">
                <a16:creationId xmlns:a16="http://schemas.microsoft.com/office/drawing/2014/main" id="{7705ECBC-8CE2-FBE2-96F9-1C18B038AD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2D00A5-AFA5-8B38-FB4F-6029A593CE5E}"/>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179314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0EAE-1379-8B59-5215-5A19D889E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EB5387-44D9-A41C-4198-3F3833ED60AD}"/>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4" name="Footer Placeholder 3">
            <a:extLst>
              <a:ext uri="{FF2B5EF4-FFF2-40B4-BE49-F238E27FC236}">
                <a16:creationId xmlns:a16="http://schemas.microsoft.com/office/drawing/2014/main" id="{9BC0833C-2CB7-8BD6-086E-08C6808451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0DAE71-A3EE-45C3-842E-D8C04EAF6DCB}"/>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271048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2D6976-4F7E-A0A4-A9E8-E86CA60FB269}"/>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3" name="Footer Placeholder 2">
            <a:extLst>
              <a:ext uri="{FF2B5EF4-FFF2-40B4-BE49-F238E27FC236}">
                <a16:creationId xmlns:a16="http://schemas.microsoft.com/office/drawing/2014/main" id="{E7FD132B-C2E0-0017-C32E-88735470D2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79B84C-FA08-E070-412F-6C69D1DAF622}"/>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210229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20C9-A6A3-5F91-ED84-DC36D94AC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EDFE30-FFAE-A36F-144A-207A12863C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1BB277-098E-D02C-F803-F1DB5FFE5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065F7-34F2-4358-5365-6F1DC620AC12}"/>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6" name="Footer Placeholder 5">
            <a:extLst>
              <a:ext uri="{FF2B5EF4-FFF2-40B4-BE49-F238E27FC236}">
                <a16:creationId xmlns:a16="http://schemas.microsoft.com/office/drawing/2014/main" id="{66AC78D6-E068-B419-382C-B1F191F12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F31ED-4C1E-28D9-E815-E1EDBB9830D5}"/>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1009745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EFA-2B74-2430-1B82-DE68E4151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532F8A-EA46-2672-F456-5F42004A65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D54BA4-E13A-4866-81DB-31BAD7D78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C9B57-549A-5CCC-54B7-69D5D8BF1844}"/>
              </a:ext>
            </a:extLst>
          </p:cNvPr>
          <p:cNvSpPr>
            <a:spLocks noGrp="1"/>
          </p:cNvSpPr>
          <p:nvPr>
            <p:ph type="dt" sz="half" idx="10"/>
          </p:nvPr>
        </p:nvSpPr>
        <p:spPr/>
        <p:txBody>
          <a:bodyPr/>
          <a:lstStyle/>
          <a:p>
            <a:fld id="{49165588-D372-B547-8182-88407CA12FC3}" type="datetimeFigureOut">
              <a:rPr lang="en-US" smtClean="0"/>
              <a:t>4/19/24</a:t>
            </a:fld>
            <a:endParaRPr lang="en-US"/>
          </a:p>
        </p:txBody>
      </p:sp>
      <p:sp>
        <p:nvSpPr>
          <p:cNvPr id="6" name="Footer Placeholder 5">
            <a:extLst>
              <a:ext uri="{FF2B5EF4-FFF2-40B4-BE49-F238E27FC236}">
                <a16:creationId xmlns:a16="http://schemas.microsoft.com/office/drawing/2014/main" id="{291B853E-BB26-CC0B-BF05-CA83464EB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D0EEA-EA2A-3DD1-2729-AAA2370D3862}"/>
              </a:ext>
            </a:extLst>
          </p:cNvPr>
          <p:cNvSpPr>
            <a:spLocks noGrp="1"/>
          </p:cNvSpPr>
          <p:nvPr>
            <p:ph type="sldNum" sz="quarter" idx="12"/>
          </p:nvPr>
        </p:nvSpPr>
        <p:spPr/>
        <p:txBody>
          <a:bodyPr/>
          <a:lstStyle/>
          <a:p>
            <a:fld id="{CD703C6F-3893-A648-B3C0-60C55BCAF5BE}" type="slidenum">
              <a:rPr lang="en-US" smtClean="0"/>
              <a:t>‹#›</a:t>
            </a:fld>
            <a:endParaRPr lang="en-US"/>
          </a:p>
        </p:txBody>
      </p:sp>
    </p:spTree>
    <p:extLst>
      <p:ext uri="{BB962C8B-B14F-4D97-AF65-F5344CB8AC3E}">
        <p14:creationId xmlns:p14="http://schemas.microsoft.com/office/powerpoint/2010/main" val="2668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C9EBA-1B4E-DAE8-AB22-092ED8412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AB392-57ED-11C5-4DA7-A6682618B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55E4C-ACAC-1A86-59CA-AB3B63E4D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65588-D372-B547-8182-88407CA12FC3}" type="datetimeFigureOut">
              <a:rPr lang="en-US" smtClean="0"/>
              <a:t>4/19/24</a:t>
            </a:fld>
            <a:endParaRPr lang="en-US"/>
          </a:p>
        </p:txBody>
      </p:sp>
      <p:sp>
        <p:nvSpPr>
          <p:cNvPr id="5" name="Footer Placeholder 4">
            <a:extLst>
              <a:ext uri="{FF2B5EF4-FFF2-40B4-BE49-F238E27FC236}">
                <a16:creationId xmlns:a16="http://schemas.microsoft.com/office/drawing/2014/main" id="{0F2721CD-5312-E38E-6348-A5EE2F89B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BE8D90-A1F7-988E-3558-42BF1868B8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3C6F-3893-A648-B3C0-60C55BCAF5BE}" type="slidenum">
              <a:rPr lang="en-US" smtClean="0"/>
              <a:t>‹#›</a:t>
            </a:fld>
            <a:endParaRPr lang="en-US"/>
          </a:p>
        </p:txBody>
      </p:sp>
    </p:spTree>
    <p:extLst>
      <p:ext uri="{BB962C8B-B14F-4D97-AF65-F5344CB8AC3E}">
        <p14:creationId xmlns:p14="http://schemas.microsoft.com/office/powerpoint/2010/main" val="65029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29/2023GL107881"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CAE705-0743-B4D6-64D0-98D0D6192229}"/>
              </a:ext>
            </a:extLst>
          </p:cNvPr>
          <p:cNvSpPr txBox="1"/>
          <p:nvPr/>
        </p:nvSpPr>
        <p:spPr>
          <a:xfrm>
            <a:off x="339047" y="174680"/>
            <a:ext cx="11753636" cy="830997"/>
          </a:xfrm>
          <a:prstGeom prst="rect">
            <a:avLst/>
          </a:prstGeom>
          <a:noFill/>
        </p:spPr>
        <p:txBody>
          <a:bodyPr wrap="square">
            <a:spAutoFit/>
          </a:bodyPr>
          <a:lstStyle/>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The Influence of Climate Variability and Future Climate Change on </a:t>
            </a:r>
          </a:p>
          <a:p>
            <a:pPr marL="0" marR="0" algn="ctr">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Atlantic Hurricane Season Length</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9" descr="horizontal-logo-green-text.jpg">
            <a:extLst>
              <a:ext uri="{FF2B5EF4-FFF2-40B4-BE49-F238E27FC236}">
                <a16:creationId xmlns:a16="http://schemas.microsoft.com/office/drawing/2014/main" id="{0E465349-7951-22ED-360F-392AA4966B13}"/>
              </a:ext>
            </a:extLst>
          </p:cNvPr>
          <p:cNvPicPr>
            <a:picLocks noChangeAspect="1"/>
          </p:cNvPicPr>
          <p:nvPr/>
        </p:nvPicPr>
        <p:blipFill>
          <a:blip r:embed="rId2" cstate="print"/>
          <a:srcRect/>
          <a:stretch>
            <a:fillRect/>
          </a:stretch>
        </p:blipFill>
        <p:spPr bwMode="auto">
          <a:xfrm>
            <a:off x="210764" y="6330904"/>
            <a:ext cx="2460674" cy="411480"/>
          </a:xfrm>
          <a:prstGeom prst="rect">
            <a:avLst/>
          </a:prstGeom>
          <a:noFill/>
          <a:ln w="9525">
            <a:noFill/>
            <a:miter lim="800000"/>
            <a:headEnd/>
            <a:tailEnd/>
          </a:ln>
        </p:spPr>
      </p:pic>
      <p:sp>
        <p:nvSpPr>
          <p:cNvPr id="8" name="TextBox 7">
            <a:extLst>
              <a:ext uri="{FF2B5EF4-FFF2-40B4-BE49-F238E27FC236}">
                <a16:creationId xmlns:a16="http://schemas.microsoft.com/office/drawing/2014/main" id="{6E9FF687-EDCC-6D26-DFC4-863AE8154A6F}"/>
              </a:ext>
            </a:extLst>
          </p:cNvPr>
          <p:cNvSpPr txBox="1"/>
          <p:nvPr/>
        </p:nvSpPr>
        <p:spPr>
          <a:xfrm>
            <a:off x="6404768" y="1178303"/>
            <a:ext cx="5536900" cy="513986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Objective</a:t>
            </a:r>
            <a:endParaRPr lang="en-US" sz="1600" dirty="0">
              <a:latin typeface="Helvetica" pitchFamily="2" charset="0"/>
            </a:endParaRPr>
          </a:p>
          <a:p>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investigated oceanic sources of predictability in Atlantic hurricane season length, start, and end using historical observations. In addition, we projected future changes in Atlantic hurricane season length using the Energy Exascale Earth System Model (E3SM). </a:t>
            </a:r>
            <a:endParaRPr lang="en-US" sz="1600" dirty="0">
              <a:effectLst/>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Results</a:t>
            </a:r>
          </a:p>
          <a:p>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found that a warm western subtropical Atlantic ocean in boreal spring drives early Atlantic hurricane season starts and La Niña events in autumn drive late hurricane season ends.</a:t>
            </a:r>
            <a:r>
              <a:rPr lang="en-US" sz="1600" dirty="0">
                <a:effectLst/>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In addition, </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E3SM projected an 27-41 increase in Atlantic hurricane season length in the future.</a:t>
            </a:r>
          </a:p>
          <a:p>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b="1" dirty="0">
                <a:latin typeface="Arial" panose="020B0604020202020204" pitchFamily="34" charset="0"/>
                <a:cs typeface="Arial" panose="020B0604020202020204" pitchFamily="34" charset="0"/>
              </a:rPr>
              <a:t>Impact</a:t>
            </a:r>
            <a:endPar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1600" dirty="0">
                <a:effectLst/>
                <a:latin typeface="Arial" panose="020B0604020202020204" pitchFamily="34" charset="0"/>
                <a:ea typeface="Times New Roman" panose="02020603050405020304" pitchFamily="18" charset="0"/>
                <a:cs typeface="Arial" panose="020B0604020202020204" pitchFamily="34" charset="0"/>
              </a:rPr>
              <a:t>This research documents sources of predictability for Atlantic hurricane season length.</a:t>
            </a:r>
            <a:r>
              <a:rPr lang="en-US" sz="1600" dirty="0">
                <a:effectLst/>
                <a:latin typeface="Arial" panose="020B0604020202020204" pitchFamily="34" charset="0"/>
                <a:cs typeface="Arial" panose="020B0604020202020204" pitchFamily="34" charset="0"/>
              </a:rPr>
              <a:t> In addition, E3SM simulations indicate that a future lengthening of the Atlantic hurricane season may exacerbate impacts associated with more intense tropical cyclones.</a:t>
            </a:r>
          </a:p>
        </p:txBody>
      </p:sp>
      <p:sp>
        <p:nvSpPr>
          <p:cNvPr id="10" name="TextBox 9">
            <a:extLst>
              <a:ext uri="{FF2B5EF4-FFF2-40B4-BE49-F238E27FC236}">
                <a16:creationId xmlns:a16="http://schemas.microsoft.com/office/drawing/2014/main" id="{29112D1F-AC26-84B6-79CD-51CA2DC442EF}"/>
              </a:ext>
            </a:extLst>
          </p:cNvPr>
          <p:cNvSpPr txBox="1"/>
          <p:nvPr/>
        </p:nvSpPr>
        <p:spPr>
          <a:xfrm>
            <a:off x="2783075" y="6293385"/>
            <a:ext cx="9184251" cy="492443"/>
          </a:xfrm>
          <a:prstGeom prst="rect">
            <a:avLst/>
          </a:prstGeom>
          <a:noFill/>
        </p:spPr>
        <p:txBody>
          <a:bodyPr wrap="square">
            <a:spAutoFit/>
          </a:bodyPr>
          <a:lstStyle/>
          <a:p>
            <a:pPr marL="0" marR="0">
              <a:spcBef>
                <a:spcPts val="0"/>
              </a:spcBef>
              <a:spcAft>
                <a:spcPts val="0"/>
              </a:spcAft>
              <a:tabLst>
                <a:tab pos="12700" algn="l"/>
                <a:tab pos="248920" algn="l"/>
              </a:tabLst>
            </a:pPr>
            <a:r>
              <a:rPr lang="en-US" sz="1300" dirty="0">
                <a:solidFill>
                  <a:srgbClr val="000000"/>
                </a:solidFill>
                <a:effectLst/>
                <a:latin typeface="Times New Roman" panose="02020603050405020304" pitchFamily="18" charset="0"/>
                <a:ea typeface="Times New Roman" panose="02020603050405020304" pitchFamily="18" charset="0"/>
              </a:rPr>
              <a:t>Patricola, Christina M., Grace E. Hansen, and Ana C. T. Sena 2024. “The Influence of Climate Variability and Future Climate Change on Atlantic Hurricane Season Length.” </a:t>
            </a:r>
            <a:r>
              <a:rPr lang="en-US" sz="1300" i="1" dirty="0">
                <a:solidFill>
                  <a:srgbClr val="000000"/>
                </a:solidFill>
                <a:effectLst/>
                <a:latin typeface="Times New Roman" panose="02020603050405020304" pitchFamily="18" charset="0"/>
                <a:ea typeface="Times New Roman" panose="02020603050405020304" pitchFamily="18" charset="0"/>
              </a:rPr>
              <a:t>Geophysical Research Letters</a:t>
            </a:r>
            <a:r>
              <a:rPr lang="en-US" sz="1300" dirty="0">
                <a:solidFill>
                  <a:srgbClr val="000000"/>
                </a:solidFill>
                <a:effectLst/>
                <a:latin typeface="Times New Roman" panose="02020603050405020304" pitchFamily="18" charset="0"/>
                <a:ea typeface="Times New Roman" panose="02020603050405020304" pitchFamily="18" charset="0"/>
              </a:rPr>
              <a:t>, 51(8), </a:t>
            </a:r>
            <a:r>
              <a:rPr lang="en-US" sz="1300" dirty="0">
                <a:solidFill>
                  <a:srgbClr val="1C1D1E"/>
                </a:solidFill>
                <a:effectLst/>
                <a:highlight>
                  <a:srgbClr val="FFFFFF"/>
                </a:highlight>
                <a:latin typeface="Times New Roman" panose="02020603050405020304" pitchFamily="18" charset="0"/>
                <a:ea typeface="Times New Roman" panose="02020603050405020304" pitchFamily="18" charset="0"/>
              </a:rPr>
              <a:t>e2023GL107881. </a:t>
            </a:r>
            <a:r>
              <a:rPr lang="en-US" sz="1300" u="none" strike="noStrike" dirty="0">
                <a:solidFill>
                  <a:srgbClr val="0432FF"/>
                </a:solidFill>
                <a:effectLst/>
                <a:highlight>
                  <a:srgbClr val="FFFFFF"/>
                </a:highlight>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https://doi.org/10.1029/2023GL107881</a:t>
            </a:r>
            <a:r>
              <a:rPr lang="en-US" sz="1300" dirty="0">
                <a:solidFill>
                  <a:srgbClr val="0432FF"/>
                </a:solidFill>
                <a:effectLst/>
                <a:highlight>
                  <a:srgbClr val="FFFFFF"/>
                </a:highlight>
                <a:latin typeface="Times New Roman" panose="02020603050405020304" pitchFamily="18" charset="0"/>
                <a:ea typeface="Times New Roman" panose="02020603050405020304" pitchFamily="18" charset="0"/>
              </a:rPr>
              <a:t> </a:t>
            </a:r>
            <a:endParaRPr lang="en-US" sz="1300" dirty="0">
              <a:solidFill>
                <a:srgbClr val="0432FF"/>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FCB266E-27AE-B6D8-5E09-F73D2654058A}"/>
              </a:ext>
            </a:extLst>
          </p:cNvPr>
          <p:cNvSpPr txBox="1"/>
          <p:nvPr/>
        </p:nvSpPr>
        <p:spPr>
          <a:xfrm>
            <a:off x="394263" y="5098226"/>
            <a:ext cx="5549338" cy="1092607"/>
          </a:xfrm>
          <a:prstGeom prst="rect">
            <a:avLst/>
          </a:prstGeom>
          <a:noFill/>
        </p:spPr>
        <p:txBody>
          <a:bodyPr wrap="square">
            <a:spAutoFit/>
          </a:bodyPr>
          <a:lstStyle/>
          <a:p>
            <a:r>
              <a:rPr lang="en-US" sz="1300" dirty="0">
                <a:effectLst/>
                <a:latin typeface="Arial" panose="020B0604020202020204" pitchFamily="34" charset="0"/>
                <a:cs typeface="Arial" panose="020B0604020202020204" pitchFamily="34" charset="0"/>
              </a:rPr>
              <a:t>North Atlantic hurricane season length from the 10-member ensemble of </a:t>
            </a:r>
            <a:r>
              <a:rPr lang="en-US" sz="1300" dirty="0">
                <a:latin typeface="Arial" panose="020B0604020202020204" pitchFamily="34" charset="0"/>
                <a:cs typeface="Arial" panose="020B0604020202020204" pitchFamily="34" charset="0"/>
              </a:rPr>
              <a:t>E3SM experiments in historical </a:t>
            </a:r>
            <a:r>
              <a:rPr lang="en-US" sz="1300" dirty="0">
                <a:effectLst/>
                <a:latin typeface="Arial" panose="020B0604020202020204" pitchFamily="34" charset="0"/>
                <a:cs typeface="Arial" panose="020B0604020202020204" pitchFamily="34" charset="0"/>
              </a:rPr>
              <a:t>and future climates representing conditions for active hurricane seasons (La Niña and positive Atlantic Meridional Mode; AMM), inactive seasons (El Niño and negative AMM), and the control (neutral El </a:t>
            </a:r>
            <a:r>
              <a:rPr lang="en-US" sz="1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Niño</a:t>
            </a:r>
            <a:r>
              <a:rPr lang="en-US" sz="1300" dirty="0">
                <a:effectLst/>
                <a:latin typeface="Arial" panose="020B0604020202020204" pitchFamily="34" charset="0"/>
                <a:cs typeface="Arial" panose="020B0604020202020204" pitchFamily="34" charset="0"/>
              </a:rPr>
              <a:t> – Southern Oscillation and AMM</a:t>
            </a:r>
            <a:r>
              <a:rPr lang="en-US" sz="1300" dirty="0">
                <a:latin typeface="Arial" panose="020B0604020202020204" pitchFamily="34" charset="0"/>
                <a:cs typeface="Arial" panose="020B0604020202020204" pitchFamily="34" charset="0"/>
              </a:rPr>
              <a:t>)</a:t>
            </a:r>
            <a:r>
              <a:rPr lang="en-US" sz="1300" dirty="0">
                <a:effectLst/>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F6F1AF5C-0CCF-8DB3-3458-748B228F987B}"/>
              </a:ext>
            </a:extLst>
          </p:cNvPr>
          <p:cNvSpPr txBox="1"/>
          <p:nvPr/>
        </p:nvSpPr>
        <p:spPr>
          <a:xfrm>
            <a:off x="12008224" y="5177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8AD81826-9CC2-7A6D-7AEF-A557F5D8CBE4}"/>
              </a:ext>
            </a:extLst>
          </p:cNvPr>
          <p:cNvPicPr>
            <a:picLocks noChangeAspect="1"/>
          </p:cNvPicPr>
          <p:nvPr/>
        </p:nvPicPr>
        <p:blipFill rotWithShape="1">
          <a:blip r:embed="rId4"/>
          <a:srcRect t="49507" r="49466"/>
          <a:stretch/>
        </p:blipFill>
        <p:spPr>
          <a:xfrm>
            <a:off x="516529" y="1244268"/>
            <a:ext cx="5538233" cy="3819768"/>
          </a:xfrm>
          <a:prstGeom prst="rect">
            <a:avLst/>
          </a:prstGeom>
        </p:spPr>
      </p:pic>
      <p:sp>
        <p:nvSpPr>
          <p:cNvPr id="5" name="Rectangle 4">
            <a:extLst>
              <a:ext uri="{FF2B5EF4-FFF2-40B4-BE49-F238E27FC236}">
                <a16:creationId xmlns:a16="http://schemas.microsoft.com/office/drawing/2014/main" id="{E243F892-80D8-D74C-4F4E-C69F000822ED}"/>
              </a:ext>
            </a:extLst>
          </p:cNvPr>
          <p:cNvSpPr/>
          <p:nvPr/>
        </p:nvSpPr>
        <p:spPr>
          <a:xfrm>
            <a:off x="1126501" y="1415143"/>
            <a:ext cx="253808" cy="195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32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249</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Patricola, Christina M [GE AT]</dc:creator>
  <cp:lastModifiedBy>Patricola, Christina M [GE AT]</cp:lastModifiedBy>
  <cp:revision>39</cp:revision>
  <dcterms:created xsi:type="dcterms:W3CDTF">2022-06-23T19:34:51Z</dcterms:created>
  <dcterms:modified xsi:type="dcterms:W3CDTF">2024-04-19T15:37:12Z</dcterms:modified>
</cp:coreProperties>
</file>