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382" r:id="rId5"/>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ches, Mike" initials="RM" lastIdx="10" clrIdx="0">
    <p:extLst>
      <p:ext uri="{19B8F6BF-5375-455C-9EA6-DF929625EA0E}">
        <p15:presenceInfo xmlns:p15="http://schemas.microsoft.com/office/powerpoint/2012/main" userId="S-1-5-21-414935543-1342250053-1793291686-4960" providerId="AD"/>
      </p:ext>
    </p:extLst>
  </p:cmAuthor>
  <p:cmAuthor id="2" name="Geernaert, Gerald" initials="GG" lastIdx="2" clrIdx="1">
    <p:extLst>
      <p:ext uri="{19B8F6BF-5375-455C-9EA6-DF929625EA0E}">
        <p15:presenceInfo xmlns:p15="http://schemas.microsoft.com/office/powerpoint/2012/main" userId="S-1-5-21-414935543-1342250053-1793291686-4723" providerId="AD"/>
      </p:ext>
    </p:extLst>
  </p:cmAuthor>
  <p:cmAuthor id="3" name="Anderson, Todd" initials="AT" lastIdx="6" clrIdx="2">
    <p:extLst>
      <p:ext uri="{19B8F6BF-5375-455C-9EA6-DF929625EA0E}">
        <p15:presenceInfo xmlns:p15="http://schemas.microsoft.com/office/powerpoint/2012/main" userId="S-1-5-21-414935543-1342250053-1793291686-4898" providerId="AD"/>
      </p:ext>
    </p:extLst>
  </p:cmAuthor>
  <p:cmAuthor id="4" name="Isakson, Linda U" initials="ILU" lastIdx="11" clrIdx="3">
    <p:extLst>
      <p:ext uri="{19B8F6BF-5375-455C-9EA6-DF929625EA0E}">
        <p15:presenceInfo xmlns:p15="http://schemas.microsoft.com/office/powerpoint/2012/main" userId="S::linda.isakson@pnnl.gov::2fb9b16b-847b-429e-b1d1-183f47ce9d6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6536"/>
    <a:srgbClr val="007837"/>
    <a:srgbClr val="FEFFE5"/>
    <a:srgbClr val="F2F2F2"/>
    <a:srgbClr val="06612F"/>
    <a:srgbClr val="6AAD89"/>
    <a:srgbClr val="106433"/>
    <a:srgbClr val="11134A"/>
    <a:srgbClr val="FFFFCC"/>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89" autoAdjust="0"/>
    <p:restoredTop sz="72245" autoAdjust="0"/>
  </p:normalViewPr>
  <p:slideViewPr>
    <p:cSldViewPr>
      <p:cViewPr varScale="1">
        <p:scale>
          <a:sx n="82" d="100"/>
          <a:sy n="82" d="100"/>
        </p:scale>
        <p:origin x="1626" y="120"/>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7739" cy="471054"/>
          </a:xfrm>
          <a:prstGeom prst="rect">
            <a:avLst/>
          </a:prstGeom>
        </p:spPr>
        <p:txBody>
          <a:bodyPr vert="horz" lIns="94213" tIns="47107" rIns="94213" bIns="47107" rtlCol="0"/>
          <a:lstStyle>
            <a:lvl1pPr algn="l">
              <a:defRPr sz="1200"/>
            </a:lvl1pPr>
          </a:lstStyle>
          <a:p>
            <a:endParaRPr lang="en-US" dirty="0"/>
          </a:p>
        </p:txBody>
      </p:sp>
      <p:sp>
        <p:nvSpPr>
          <p:cNvPr id="3" name="Date Placeholder 2"/>
          <p:cNvSpPr>
            <a:spLocks noGrp="1"/>
          </p:cNvSpPr>
          <p:nvPr>
            <p:ph type="dt" sz="quarter" idx="1"/>
          </p:nvPr>
        </p:nvSpPr>
        <p:spPr>
          <a:xfrm>
            <a:off x="4023093" y="1"/>
            <a:ext cx="3077739" cy="471054"/>
          </a:xfrm>
          <a:prstGeom prst="rect">
            <a:avLst/>
          </a:prstGeom>
        </p:spPr>
        <p:txBody>
          <a:bodyPr vert="horz" lIns="94213" tIns="47107" rIns="94213" bIns="47107" rtlCol="0"/>
          <a:lstStyle>
            <a:lvl1pPr algn="r">
              <a:defRPr sz="1200"/>
            </a:lvl1pPr>
          </a:lstStyle>
          <a:p>
            <a:fld id="{76432D7D-4958-459C-A757-1B834665ED1E}" type="datetimeFigureOut">
              <a:rPr lang="en-US" smtClean="0"/>
              <a:t>8/30/2023</a:t>
            </a:fld>
            <a:endParaRPr lang="en-US" dirty="0"/>
          </a:p>
        </p:txBody>
      </p:sp>
      <p:sp>
        <p:nvSpPr>
          <p:cNvPr id="4" name="Footer Placeholder 3"/>
          <p:cNvSpPr>
            <a:spLocks noGrp="1"/>
          </p:cNvSpPr>
          <p:nvPr>
            <p:ph type="ftr" sz="quarter" idx="2"/>
          </p:nvPr>
        </p:nvSpPr>
        <p:spPr>
          <a:xfrm>
            <a:off x="1" y="8917422"/>
            <a:ext cx="3077739" cy="471053"/>
          </a:xfrm>
          <a:prstGeom prst="rect">
            <a:avLst/>
          </a:prstGeom>
        </p:spPr>
        <p:txBody>
          <a:bodyPr vert="horz" lIns="94213" tIns="47107" rIns="94213" bIns="47107"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3" y="8917422"/>
            <a:ext cx="3077739" cy="471053"/>
          </a:xfrm>
          <a:prstGeom prst="rect">
            <a:avLst/>
          </a:prstGeom>
        </p:spPr>
        <p:txBody>
          <a:bodyPr vert="horz" lIns="94213" tIns="47107" rIns="94213" bIns="47107" rtlCol="0" anchor="b"/>
          <a:lstStyle>
            <a:lvl1pPr algn="r">
              <a:defRPr sz="1200"/>
            </a:lvl1pPr>
          </a:lstStyle>
          <a:p>
            <a:fld id="{5FC274D9-AA59-431F-9AAD-4F2419B53092}" type="slidenum">
              <a:rPr lang="en-US" smtClean="0"/>
              <a:t>‹#›</a:t>
            </a:fld>
            <a:endParaRPr lang="en-US" dirty="0"/>
          </a:p>
        </p:txBody>
      </p:sp>
    </p:spTree>
    <p:extLst>
      <p:ext uri="{BB962C8B-B14F-4D97-AF65-F5344CB8AC3E}">
        <p14:creationId xmlns:p14="http://schemas.microsoft.com/office/powerpoint/2010/main" val="5544425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7739" cy="469424"/>
          </a:xfrm>
          <a:prstGeom prst="rect">
            <a:avLst/>
          </a:prstGeom>
        </p:spPr>
        <p:txBody>
          <a:bodyPr vert="horz" lIns="94213" tIns="47107" rIns="94213" bIns="47107" rtlCol="0"/>
          <a:lstStyle>
            <a:lvl1pPr algn="l">
              <a:defRPr sz="1200"/>
            </a:lvl1pPr>
          </a:lstStyle>
          <a:p>
            <a:endParaRPr lang="en-US" dirty="0"/>
          </a:p>
        </p:txBody>
      </p:sp>
      <p:sp>
        <p:nvSpPr>
          <p:cNvPr id="3" name="Date Placeholder 2"/>
          <p:cNvSpPr>
            <a:spLocks noGrp="1"/>
          </p:cNvSpPr>
          <p:nvPr>
            <p:ph type="dt" idx="1"/>
          </p:nvPr>
        </p:nvSpPr>
        <p:spPr>
          <a:xfrm>
            <a:off x="4023093" y="1"/>
            <a:ext cx="3077739" cy="469424"/>
          </a:xfrm>
          <a:prstGeom prst="rect">
            <a:avLst/>
          </a:prstGeom>
        </p:spPr>
        <p:txBody>
          <a:bodyPr vert="horz" lIns="94213" tIns="47107" rIns="94213" bIns="47107" rtlCol="0"/>
          <a:lstStyle>
            <a:lvl1pPr algn="r">
              <a:defRPr sz="1200"/>
            </a:lvl1pPr>
          </a:lstStyle>
          <a:p>
            <a:fld id="{D7505EE2-20AE-4EC6-B79A-9BC949FFC34E}" type="datetimeFigureOut">
              <a:rPr lang="en-US" smtClean="0"/>
              <a:t>8/30/2023</a:t>
            </a:fld>
            <a:endParaRPr lang="en-US" dirty="0"/>
          </a:p>
        </p:txBody>
      </p:sp>
      <p:sp>
        <p:nvSpPr>
          <p:cNvPr id="4" name="Slide Image Placeholder 3"/>
          <p:cNvSpPr>
            <a:spLocks noGrp="1" noRot="1" noChangeAspect="1"/>
          </p:cNvSpPr>
          <p:nvPr>
            <p:ph type="sldImg" idx="2"/>
          </p:nvPr>
        </p:nvSpPr>
        <p:spPr>
          <a:xfrm>
            <a:off x="420688" y="704850"/>
            <a:ext cx="6261100" cy="3521075"/>
          </a:xfrm>
          <a:prstGeom prst="rect">
            <a:avLst/>
          </a:prstGeom>
          <a:noFill/>
          <a:ln w="12700">
            <a:solidFill>
              <a:prstClr val="black"/>
            </a:solidFill>
          </a:ln>
        </p:spPr>
        <p:txBody>
          <a:bodyPr vert="horz" lIns="94213" tIns="47107" rIns="94213" bIns="47107" rtlCol="0" anchor="ctr"/>
          <a:lstStyle/>
          <a:p>
            <a:endParaRPr lang="en-US" dirty="0"/>
          </a:p>
        </p:txBody>
      </p:sp>
      <p:sp>
        <p:nvSpPr>
          <p:cNvPr id="5" name="Notes Placeholder 4"/>
          <p:cNvSpPr>
            <a:spLocks noGrp="1"/>
          </p:cNvSpPr>
          <p:nvPr>
            <p:ph type="body" sz="quarter" idx="3"/>
          </p:nvPr>
        </p:nvSpPr>
        <p:spPr>
          <a:xfrm>
            <a:off x="710248" y="4459528"/>
            <a:ext cx="5681980" cy="4224814"/>
          </a:xfrm>
          <a:prstGeom prst="rect">
            <a:avLst/>
          </a:prstGeom>
        </p:spPr>
        <p:txBody>
          <a:bodyPr vert="horz" lIns="94213" tIns="47107" rIns="94213" bIns="4710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917423"/>
            <a:ext cx="3077739" cy="469424"/>
          </a:xfrm>
          <a:prstGeom prst="rect">
            <a:avLst/>
          </a:prstGeom>
        </p:spPr>
        <p:txBody>
          <a:bodyPr vert="horz" lIns="94213" tIns="47107" rIns="94213" bIns="47107"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3" y="8917423"/>
            <a:ext cx="3077739" cy="469424"/>
          </a:xfrm>
          <a:prstGeom prst="rect">
            <a:avLst/>
          </a:prstGeom>
        </p:spPr>
        <p:txBody>
          <a:bodyPr vert="horz" lIns="94213" tIns="47107" rIns="94213" bIns="47107" rtlCol="0" anchor="b"/>
          <a:lstStyle>
            <a:lvl1pPr algn="r">
              <a:defRPr sz="1200"/>
            </a:lvl1pPr>
          </a:lstStyle>
          <a:p>
            <a:fld id="{1BB79768-6CD1-4274-8D6F-55F7E56E6718}" type="slidenum">
              <a:rPr lang="en-US" smtClean="0"/>
              <a:t>‹#›</a:t>
            </a:fld>
            <a:endParaRPr lang="en-US" dirty="0"/>
          </a:p>
        </p:txBody>
      </p:sp>
    </p:spTree>
    <p:extLst>
      <p:ext uri="{BB962C8B-B14F-4D97-AF65-F5344CB8AC3E}">
        <p14:creationId xmlns:p14="http://schemas.microsoft.com/office/powerpoint/2010/main" val="24364579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a:spcBef>
                <a:spcPts val="0"/>
              </a:spcBef>
              <a:spcAft>
                <a:spcPts val="0"/>
              </a:spcAft>
            </a:pPr>
            <a:r>
              <a:rPr lang="en-US" sz="1800" b="1" kern="1800" dirty="0">
                <a:solidFill>
                  <a:srgbClr val="106636"/>
                </a:solidFill>
                <a:effectLst/>
                <a:latin typeface="Times New Roman" panose="02020603050405020304" pitchFamily="18" charset="0"/>
                <a:ea typeface="Times New Roman" panose="02020603050405020304" pitchFamily="18" charset="0"/>
                <a:cs typeface="Times New Roman" panose="02020603050405020304" pitchFamily="18" charset="0"/>
              </a:rPr>
              <a:t>Word highlight text here.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986855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userDrawn="1"/>
        </p:nvSpPr>
        <p:spPr>
          <a:xfrm>
            <a:off x="406400" y="6248400"/>
            <a:ext cx="35560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9" name="Subtitle 2"/>
          <p:cNvSpPr>
            <a:spLocks noGrp="1"/>
          </p:cNvSpPr>
          <p:nvPr>
            <p:ph type="subTitle" idx="1"/>
          </p:nvPr>
        </p:nvSpPr>
        <p:spPr>
          <a:xfrm>
            <a:off x="1828800" y="3200400"/>
            <a:ext cx="8534400" cy="1752600"/>
          </a:xfrm>
        </p:spPr>
        <p:txBody>
          <a:bodyPr/>
          <a:lstStyle>
            <a:lvl1pPr marL="0" indent="0" algn="ctr">
              <a:buNone/>
              <a:defRPr b="0">
                <a:solidFill>
                  <a:schemeClr val="tx1">
                    <a:lumMod val="75000"/>
                    <a:lumOff val="2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Title 6"/>
          <p:cNvSpPr>
            <a:spLocks noGrp="1"/>
          </p:cNvSpPr>
          <p:nvPr>
            <p:ph type="title"/>
          </p:nvPr>
        </p:nvSpPr>
        <p:spPr>
          <a:xfrm>
            <a:off x="609600" y="1981200"/>
            <a:ext cx="10972800" cy="1143000"/>
          </a:xfrm>
          <a:prstGeom prst="rect">
            <a:avLst/>
          </a:prstGeom>
        </p:spPr>
        <p:txBody>
          <a:bodyPr>
            <a:normAutofit/>
          </a:bodyPr>
          <a:lstStyle>
            <a:lvl1pPr algn="ctr">
              <a:defRPr sz="3200" b="1">
                <a:solidFill>
                  <a:srgbClr val="146737"/>
                </a:solidFill>
              </a:defRPr>
            </a:lvl1pPr>
          </a:lstStyle>
          <a:p>
            <a:r>
              <a:rPr lang="en-US"/>
              <a:t>Click to edit Master title style</a:t>
            </a:r>
            <a:endParaRPr lang="en-US" dirty="0"/>
          </a:p>
        </p:txBody>
      </p:sp>
      <p:sp>
        <p:nvSpPr>
          <p:cNvPr id="7" name="Slide Number Placeholder 5"/>
          <p:cNvSpPr>
            <a:spLocks noGrp="1"/>
          </p:cNvSpPr>
          <p:nvPr>
            <p:ph type="sldNum" sz="quarter" idx="11"/>
          </p:nvPr>
        </p:nvSpPr>
        <p:spPr/>
        <p:txBody>
          <a:bodyPr/>
          <a:lstStyle>
            <a:lvl1pPr>
              <a:defRPr/>
            </a:lvl1pPr>
          </a:lstStyle>
          <a:p>
            <a:pPr>
              <a:defRPr/>
            </a:pPr>
            <a:fld id="{DCEE50CC-E570-4C4C-A87C-24787CB3ADAC}" type="slidenum">
              <a:rPr lang="en-US"/>
              <a:pPr>
                <a:defRPr/>
              </a:pPr>
              <a:t>‹#›</a:t>
            </a:fld>
            <a:endParaRPr lang="en-US" dirty="0"/>
          </a:p>
        </p:txBody>
      </p:sp>
      <p:pic>
        <p:nvPicPr>
          <p:cNvPr id="11" name="Picture 10"/>
          <p:cNvPicPr>
            <a:picLocks noChangeAspect="1"/>
          </p:cNvPicPr>
          <p:nvPr userDrawn="1"/>
        </p:nvPicPr>
        <p:blipFill>
          <a:blip r:embed="rId3"/>
          <a:stretch>
            <a:fillRect/>
          </a:stretch>
        </p:blipFill>
        <p:spPr>
          <a:xfrm>
            <a:off x="3352800" y="304800"/>
            <a:ext cx="5105400" cy="856978"/>
          </a:xfrm>
          <a:prstGeom prst="rect">
            <a:avLst/>
          </a:prstGeom>
        </p:spPr>
      </p:pic>
    </p:spTree>
    <p:extLst>
      <p:ext uri="{BB962C8B-B14F-4D97-AF65-F5344CB8AC3E}">
        <p14:creationId xmlns:p14="http://schemas.microsoft.com/office/powerpoint/2010/main" val="347033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1029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29916773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219075"/>
            <a:ext cx="1219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69901" y="866775"/>
            <a:ext cx="11214100" cy="52593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218333" y="6351589"/>
            <a:ext cx="508000" cy="365125"/>
          </a:xfrm>
          <a:prstGeom prst="rect">
            <a:avLst/>
          </a:prstGeom>
        </p:spPr>
        <p:txBody>
          <a:bodyPr vert="horz" lIns="91440" tIns="45720" rIns="91440" bIns="45720"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fld id="{1F8A97BA-DB9B-4291-87AE-AF89EA7F18B7}" type="slidenum">
              <a:rPr lang="en-US"/>
              <a:pPr>
                <a:defRPr/>
              </a:pPr>
              <a:t>‹#›</a:t>
            </a:fld>
            <a:endParaRPr lang="en-US" dirty="0"/>
          </a:p>
        </p:txBody>
      </p:sp>
      <p:pic>
        <p:nvPicPr>
          <p:cNvPr id="3" name="Picture 2"/>
          <p:cNvPicPr>
            <a:picLocks noChangeAspect="1"/>
          </p:cNvPicPr>
          <p:nvPr userDrawn="1"/>
        </p:nvPicPr>
        <p:blipFill>
          <a:blip r:embed="rId6"/>
          <a:stretch>
            <a:fillRect/>
          </a:stretch>
        </p:blipFill>
        <p:spPr>
          <a:xfrm>
            <a:off x="469901" y="6297596"/>
            <a:ext cx="2759807" cy="473110"/>
          </a:xfrm>
          <a:prstGeom prst="rect">
            <a:avLst/>
          </a:prstGeom>
        </p:spPr>
      </p:pic>
    </p:spTree>
    <p:extLst>
      <p:ext uri="{BB962C8B-B14F-4D97-AF65-F5344CB8AC3E}">
        <p14:creationId xmlns:p14="http://schemas.microsoft.com/office/powerpoint/2010/main" val="1098376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hdr="0" dt="0"/>
  <p:txStyles>
    <p:titleStyle>
      <a:lvl1pPr algn="ctr" rtl="0" eaLnBrk="1" fontAlgn="base" hangingPunct="1">
        <a:spcBef>
          <a:spcPct val="0"/>
        </a:spcBef>
        <a:spcAft>
          <a:spcPct val="0"/>
        </a:spcAft>
        <a:defRPr sz="2400" kern="1200">
          <a:solidFill>
            <a:srgbClr val="106636"/>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7200" algn="ctr" rtl="0" eaLnBrk="1" fontAlgn="base" hangingPunct="1">
        <a:spcBef>
          <a:spcPct val="0"/>
        </a:spcBef>
        <a:spcAft>
          <a:spcPct val="0"/>
        </a:spcAft>
        <a:defRPr sz="2400">
          <a:solidFill>
            <a:srgbClr val="106636"/>
          </a:solidFill>
          <a:latin typeface="Arial" charset="0"/>
          <a:cs typeface="Arial" charset="0"/>
        </a:defRPr>
      </a:lvl6pPr>
      <a:lvl7pPr marL="914400" algn="ctr" rtl="0" eaLnBrk="1" fontAlgn="base" hangingPunct="1">
        <a:spcBef>
          <a:spcPct val="0"/>
        </a:spcBef>
        <a:spcAft>
          <a:spcPct val="0"/>
        </a:spcAft>
        <a:defRPr sz="2400">
          <a:solidFill>
            <a:srgbClr val="106636"/>
          </a:solidFill>
          <a:latin typeface="Arial" charset="0"/>
          <a:cs typeface="Arial" charset="0"/>
        </a:defRPr>
      </a:lvl7pPr>
      <a:lvl8pPr marL="1371600" algn="ctr" rtl="0" eaLnBrk="1" fontAlgn="base" hangingPunct="1">
        <a:spcBef>
          <a:spcPct val="0"/>
        </a:spcBef>
        <a:spcAft>
          <a:spcPct val="0"/>
        </a:spcAft>
        <a:defRPr sz="2400">
          <a:solidFill>
            <a:srgbClr val="106636"/>
          </a:solidFill>
          <a:latin typeface="Arial" charset="0"/>
          <a:cs typeface="Arial" charset="0"/>
        </a:defRPr>
      </a:lvl8pPr>
      <a:lvl9pPr marL="1828800" algn="ctr" rtl="0" eaLnBrk="1" fontAlgn="base" hangingPunct="1">
        <a:spcBef>
          <a:spcPct val="0"/>
        </a:spcBef>
        <a:spcAft>
          <a:spcPct val="0"/>
        </a:spcAft>
        <a:defRPr sz="2400">
          <a:solidFill>
            <a:srgbClr val="106636"/>
          </a:solidFill>
          <a:latin typeface="Arial" charset="0"/>
          <a:cs typeface="Arial" charset="0"/>
        </a:defRPr>
      </a:lvl9pPr>
    </p:titleStyle>
    <p:bodyStyle>
      <a:lvl1pPr marL="342900" indent="-342900" algn="l" rtl="0" eaLnBrk="1" fontAlgn="base" hangingPunct="1">
        <a:spcBef>
          <a:spcPct val="20000"/>
        </a:spcBef>
        <a:spcAft>
          <a:spcPct val="0"/>
        </a:spcAft>
        <a:buFont typeface="Arial" charset="0"/>
        <a:buChar char="•"/>
        <a:defRPr sz="2400" b="1" kern="1200">
          <a:solidFill>
            <a:srgbClr val="146737"/>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200" kern="1200">
          <a:solidFill>
            <a:srgbClr val="404040"/>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080/15230430.2023.2241279"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dirty="0">
              <a:solidFill>
                <a:srgbClr val="000000"/>
              </a:solidFill>
            </a:endParaRPr>
          </a:p>
        </p:txBody>
      </p:sp>
      <p:sp>
        <p:nvSpPr>
          <p:cNvPr id="3075" name="Rectangle 4"/>
          <p:cNvSpPr>
            <a:spLocks noChangeArrowheads="1"/>
          </p:cNvSpPr>
          <p:nvPr/>
        </p:nvSpPr>
        <p:spPr bwMode="auto">
          <a:xfrm>
            <a:off x="76201" y="762000"/>
            <a:ext cx="6119427" cy="1221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nSpc>
                <a:spcPct val="95000"/>
              </a:lnSpc>
              <a:defRPr/>
            </a:pPr>
            <a:r>
              <a:rPr lang="en-US" sz="2000" b="1" dirty="0">
                <a:solidFill>
                  <a:srgbClr val="006600"/>
                </a:solidFill>
                <a:latin typeface="Arial" panose="020B0604020202020204" pitchFamily="34" charset="0"/>
                <a:cs typeface="Arial" panose="020B0604020202020204" pitchFamily="34" charset="0"/>
              </a:rPr>
              <a:t>Scientific Challenge </a:t>
            </a:r>
          </a:p>
          <a:p>
            <a:pPr marL="285750" indent="-285750">
              <a:lnSpc>
                <a:spcPct val="90000"/>
              </a:lnSpc>
              <a:buFont typeface="Arial" pitchFamily="34" charset="0"/>
              <a:buChar char="●"/>
              <a:defRPr/>
            </a:pPr>
            <a:r>
              <a:rPr lang="en-US" dirty="0">
                <a:solidFill>
                  <a:srgbClr val="1C1D1E"/>
                </a:solidFill>
                <a:latin typeface="Arial" panose="020B0604020202020204" pitchFamily="34" charset="0"/>
                <a:cs typeface="Arial" panose="020B0604020202020204" pitchFamily="34" charset="0"/>
              </a:rPr>
              <a:t>Our goal was to understand the long-term changes and local variation in the river ice cover and the impacts on winter travel and access to resources in the Copper River area of southcentral Alaska.</a:t>
            </a:r>
            <a:endParaRPr lang="en-US" sz="1800" b="0" i="0" dirty="0">
              <a:solidFill>
                <a:srgbClr val="1C1D1E"/>
              </a:solidFill>
              <a:effectLst/>
              <a:latin typeface="Arial" panose="020B0604020202020204" pitchFamily="34" charset="0"/>
              <a:cs typeface="Arial" panose="020B0604020202020204" pitchFamily="34" charset="0"/>
            </a:endParaRPr>
          </a:p>
          <a:p>
            <a:pPr>
              <a:lnSpc>
                <a:spcPct val="95000"/>
              </a:lnSpc>
              <a:defRPr/>
            </a:pPr>
            <a:endParaRPr lang="en-US" sz="1800" dirty="0">
              <a:solidFill>
                <a:prstClr val="black"/>
              </a:solidFill>
              <a:latin typeface="Arial" panose="020B0604020202020204" pitchFamily="34" charset="0"/>
              <a:cs typeface="Arial" panose="020B0604020202020204" pitchFamily="34" charset="0"/>
            </a:endParaRPr>
          </a:p>
        </p:txBody>
      </p:sp>
      <p:sp>
        <p:nvSpPr>
          <p:cNvPr id="3076" name="Rectangle 5"/>
          <p:cNvSpPr>
            <a:spLocks noChangeArrowheads="1"/>
          </p:cNvSpPr>
          <p:nvPr/>
        </p:nvSpPr>
        <p:spPr bwMode="auto">
          <a:xfrm>
            <a:off x="139165" y="-76200"/>
            <a:ext cx="11700831"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2400" b="1" dirty="0">
                <a:solidFill>
                  <a:srgbClr val="006600"/>
                </a:solidFill>
                <a:latin typeface="Arial" panose="020B0604020202020204" pitchFamily="34" charset="0"/>
              </a:rPr>
              <a:t>Long-term change and geospatial patterns of river ice cover and navigability </a:t>
            </a:r>
          </a:p>
          <a:p>
            <a:pPr algn="ctr" eaLnBrk="1" hangingPunct="1"/>
            <a:r>
              <a:rPr lang="en-US" altLang="en-US" sz="2400" b="1" dirty="0">
                <a:solidFill>
                  <a:srgbClr val="006600"/>
                </a:solidFill>
                <a:latin typeface="Arial" panose="020B0604020202020204" pitchFamily="34" charset="0"/>
              </a:rPr>
              <a:t>in Southcentral Alaska detected with remote sensing</a:t>
            </a:r>
          </a:p>
        </p:txBody>
      </p:sp>
      <p:sp>
        <p:nvSpPr>
          <p:cNvPr id="9" name="Rectangle 4">
            <a:extLst>
              <a:ext uri="{FF2B5EF4-FFF2-40B4-BE49-F238E27FC236}">
                <a16:creationId xmlns:a16="http://schemas.microsoft.com/office/drawing/2014/main" id="{0D711938-5F57-4CD6-8D4E-B80CB7329BE0}"/>
              </a:ext>
            </a:extLst>
          </p:cNvPr>
          <p:cNvSpPr>
            <a:spLocks noChangeArrowheads="1"/>
          </p:cNvSpPr>
          <p:nvPr/>
        </p:nvSpPr>
        <p:spPr bwMode="auto">
          <a:xfrm>
            <a:off x="51138" y="3902072"/>
            <a:ext cx="6292202" cy="2193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5000"/>
              </a:lnSpc>
              <a:buFontTx/>
              <a:buNone/>
            </a:pPr>
            <a:r>
              <a:rPr lang="en-US" altLang="en-US" sz="2000" b="1" dirty="0">
                <a:solidFill>
                  <a:srgbClr val="006600"/>
                </a:solidFill>
                <a:latin typeface="Arial" panose="020B0604020202020204" pitchFamily="34" charset="0"/>
                <a:cs typeface="Arial" panose="020B0604020202020204" pitchFamily="34" charset="0"/>
              </a:rPr>
              <a:t>Significance and Impact</a:t>
            </a:r>
          </a:p>
          <a:p>
            <a:pPr marL="283464" indent="-283464">
              <a:lnSpc>
                <a:spcPct val="90000"/>
              </a:lnSpc>
              <a:buFont typeface="Arial" panose="020B0604020202020204" pitchFamily="34" charset="0"/>
              <a:buChar char="●"/>
            </a:pPr>
            <a:r>
              <a:rPr lang="en-US" dirty="0">
                <a:solidFill>
                  <a:srgbClr val="1C1D1E"/>
                </a:solidFill>
                <a:latin typeface="Arial" panose="020B0604020202020204" pitchFamily="34" charset="0"/>
                <a:cs typeface="Arial" panose="020B0604020202020204" pitchFamily="34" charset="0"/>
              </a:rPr>
              <a:t>Our study demonstrates the substantial impact of climate change on the seasonality of river ice and its negative effect on winter access. We differentiated potential winter river crossing areas from hazardous open water zones, and identified hydrologic drivers. The results of this study can support adaptation to changing ice conditions.</a:t>
            </a:r>
            <a:endParaRPr lang="en-US" sz="1800" b="0" i="0" dirty="0">
              <a:solidFill>
                <a:srgbClr val="1C1D1E"/>
              </a:solidFill>
              <a:effectLst/>
              <a:latin typeface="Arial" panose="020B0604020202020204" pitchFamily="34" charset="0"/>
              <a:cs typeface="Arial" panose="020B0604020202020204" pitchFamily="34" charset="0"/>
            </a:endParaRPr>
          </a:p>
        </p:txBody>
      </p:sp>
      <p:sp>
        <p:nvSpPr>
          <p:cNvPr id="10" name="Rectangle 4">
            <a:extLst>
              <a:ext uri="{FF2B5EF4-FFF2-40B4-BE49-F238E27FC236}">
                <a16:creationId xmlns:a16="http://schemas.microsoft.com/office/drawing/2014/main" id="{8B1C6242-7ACF-4806-8730-C141EE592133}"/>
              </a:ext>
            </a:extLst>
          </p:cNvPr>
          <p:cNvSpPr>
            <a:spLocks noChangeArrowheads="1"/>
          </p:cNvSpPr>
          <p:nvPr/>
        </p:nvSpPr>
        <p:spPr bwMode="auto">
          <a:xfrm>
            <a:off x="76201" y="2065938"/>
            <a:ext cx="6292203" cy="197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nSpc>
                <a:spcPct val="95000"/>
              </a:lnSpc>
              <a:defRPr/>
            </a:pPr>
            <a:r>
              <a:rPr lang="en-US" sz="2000" b="1" dirty="0">
                <a:solidFill>
                  <a:srgbClr val="006600"/>
                </a:solidFill>
                <a:latin typeface="Arial" panose="020B0604020202020204" pitchFamily="34" charset="0"/>
                <a:cs typeface="Arial" panose="020B0604020202020204" pitchFamily="34" charset="0"/>
              </a:rPr>
              <a:t>Approach and Findings</a:t>
            </a:r>
          </a:p>
          <a:p>
            <a:pPr marL="285750" indent="-285750">
              <a:lnSpc>
                <a:spcPct val="90000"/>
              </a:lnSpc>
              <a:buFont typeface="Arial" pitchFamily="34" charset="0"/>
              <a:buChar char="●"/>
              <a:defRPr/>
            </a:pPr>
            <a:r>
              <a:rPr lang="en-US" dirty="0">
                <a:solidFill>
                  <a:srgbClr val="1C1D1E"/>
                </a:solidFill>
                <a:latin typeface="Arial" panose="020B0604020202020204" pitchFamily="34" charset="0"/>
                <a:cs typeface="Arial" panose="020B0604020202020204" pitchFamily="34" charset="0"/>
              </a:rPr>
              <a:t>Using satellite remote sensing, we found large declines in weekly river ice extent related (53 percentage points) to increasing air temperatures over the last ~50 years. Spatial variation in reach-level hydrologic characteristics created a mosaic of ice conditions which differ in freeze-up timing, open water occurrence, and navigability.</a:t>
            </a:r>
            <a:endParaRPr lang="en-US" sz="1800" b="0" i="0" dirty="0">
              <a:solidFill>
                <a:srgbClr val="1C1D1E"/>
              </a:solidFill>
              <a:effectLst/>
              <a:latin typeface="Arial" panose="020B0604020202020204" pitchFamily="34" charset="0"/>
              <a:cs typeface="Arial" panose="020B0604020202020204" pitchFamily="34" charset="0"/>
            </a:endParaRPr>
          </a:p>
        </p:txBody>
      </p:sp>
      <p:sp>
        <p:nvSpPr>
          <p:cNvPr id="13" name="Rectangle 235">
            <a:extLst>
              <a:ext uri="{FF2B5EF4-FFF2-40B4-BE49-F238E27FC236}">
                <a16:creationId xmlns:a16="http://schemas.microsoft.com/office/drawing/2014/main" id="{21B71F70-0558-4303-9547-B61E5C46180B}"/>
              </a:ext>
            </a:extLst>
          </p:cNvPr>
          <p:cNvSpPr>
            <a:spLocks noChangeArrowheads="1"/>
          </p:cNvSpPr>
          <p:nvPr/>
        </p:nvSpPr>
        <p:spPr bwMode="auto">
          <a:xfrm>
            <a:off x="5047825" y="6465071"/>
            <a:ext cx="6564313" cy="223837"/>
          </a:xfrm>
          <a:prstGeom prst="rect">
            <a:avLst/>
          </a:prstGeom>
          <a:noFill/>
          <a:ln w="9525">
            <a:noFill/>
            <a:miter lim="800000"/>
            <a:headEnd/>
            <a:tailEnd/>
          </a:ln>
        </p:spPr>
        <p:txBody>
          <a:bodyPr>
            <a:prstTxWarp prst="textNoShape">
              <a:avLst/>
            </a:prstTxWarp>
          </a:bodyPr>
          <a:lstStyle/>
          <a:p>
            <a:pPr marL="171450" indent="-171450" algn="r" eaLnBrk="0" hangingPunct="0">
              <a:lnSpc>
                <a:spcPct val="90000"/>
              </a:lnSpc>
            </a:pPr>
            <a:r>
              <a:rPr lang="en-US" sz="1200" b="1" dirty="0">
                <a:solidFill>
                  <a:srgbClr val="106433"/>
                </a:solidFill>
                <a:latin typeface="Arial Nova" panose="020B0504020202020204" pitchFamily="34" charset="0"/>
                <a:ea typeface="Rod" charset="0"/>
                <a:cs typeface="Rod" charset="0"/>
              </a:rPr>
              <a:t>Department of Energy  •  Office of Science  •  Biological and Environmental Research</a:t>
            </a:r>
          </a:p>
        </p:txBody>
      </p:sp>
      <p:sp>
        <p:nvSpPr>
          <p:cNvPr id="5" name="TextBox 9">
            <a:extLst>
              <a:ext uri="{FF2B5EF4-FFF2-40B4-BE49-F238E27FC236}">
                <a16:creationId xmlns:a16="http://schemas.microsoft.com/office/drawing/2014/main" id="{DC85BF24-B36B-624D-5B58-16C7354888A4}"/>
              </a:ext>
            </a:extLst>
          </p:cNvPr>
          <p:cNvSpPr txBox="1">
            <a:spLocks noChangeArrowheads="1"/>
          </p:cNvSpPr>
          <p:nvPr/>
        </p:nvSpPr>
        <p:spPr bwMode="auto">
          <a:xfrm>
            <a:off x="8906549" y="2580422"/>
            <a:ext cx="115185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l">
              <a:lnSpc>
                <a:spcPct val="90000"/>
              </a:lnSpc>
              <a:spcBef>
                <a:spcPts val="0"/>
              </a:spcBef>
              <a:buNone/>
            </a:pPr>
            <a:r>
              <a:rPr lang="en-US" altLang="en-US" sz="2000" dirty="0">
                <a:solidFill>
                  <a:schemeClr val="bg1"/>
                </a:solidFill>
                <a:latin typeface="Arial" panose="020B0604020202020204" pitchFamily="34" charset="0"/>
              </a:rPr>
              <a:t>Figure</a:t>
            </a:r>
          </a:p>
        </p:txBody>
      </p:sp>
      <p:sp>
        <p:nvSpPr>
          <p:cNvPr id="2" name="TextBox 1">
            <a:extLst>
              <a:ext uri="{FF2B5EF4-FFF2-40B4-BE49-F238E27FC236}">
                <a16:creationId xmlns:a16="http://schemas.microsoft.com/office/drawing/2014/main" id="{8350D7A1-7BA6-79CA-2FE2-7E5EE51389FE}"/>
              </a:ext>
            </a:extLst>
          </p:cNvPr>
          <p:cNvSpPr txBox="1"/>
          <p:nvPr/>
        </p:nvSpPr>
        <p:spPr>
          <a:xfrm>
            <a:off x="338769" y="5761098"/>
            <a:ext cx="11700831" cy="715902"/>
          </a:xfrm>
          <a:prstGeom prst="rect">
            <a:avLst/>
          </a:prstGeom>
          <a:noFill/>
        </p:spPr>
        <p:txBody>
          <a:bodyPr wrap="square">
            <a:spAutoFit/>
          </a:bodyPr>
          <a:lstStyle/>
          <a:p>
            <a:r>
              <a:rPr lang="en-US" sz="1400" dirty="0"/>
              <a:t>Brown, DRN, CD Arp, TJ Brinkman, BA </a:t>
            </a:r>
            <a:r>
              <a:rPr lang="en-US" sz="1400" dirty="0" err="1"/>
              <a:t>Cellarius</a:t>
            </a:r>
            <a:r>
              <a:rPr lang="en-US" sz="1400" dirty="0"/>
              <a:t>, M Engram, ME Miller &amp; KV Spellman (2023) Long-term change and geospatial patterns of river ice cover and navigability in Southcentral Alaska detected with remote sensing, Arctic, Antarctic, and Alpine Research, 55:1, DOI: </a:t>
            </a:r>
            <a:r>
              <a:rPr lang="en-US" sz="1400" dirty="0">
                <a:hlinkClick r:id="rId3"/>
              </a:rPr>
              <a:t>10.1080/15230430.2023.2241279</a:t>
            </a:r>
            <a:r>
              <a:rPr lang="en-US" sz="1400" dirty="0"/>
              <a:t> </a:t>
            </a:r>
          </a:p>
          <a:p>
            <a:endParaRPr lang="en-US" sz="1252"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C8B38D6A-7B74-4569-3230-A086F5B87365}"/>
              </a:ext>
            </a:extLst>
          </p:cNvPr>
          <p:cNvSpPr txBox="1"/>
          <p:nvPr/>
        </p:nvSpPr>
        <p:spPr>
          <a:xfrm>
            <a:off x="6369539" y="4479401"/>
            <a:ext cx="5593861" cy="1323439"/>
          </a:xfrm>
          <a:prstGeom prst="rect">
            <a:avLst/>
          </a:prstGeom>
          <a:noFill/>
        </p:spPr>
        <p:txBody>
          <a:bodyPr wrap="square" rtlCol="0">
            <a:spAutoFit/>
          </a:bodyPr>
          <a:lstStyle/>
          <a:p>
            <a:r>
              <a:rPr lang="en-US" sz="1600" i="1" dirty="0">
                <a:latin typeface="Arial" panose="020B0604020202020204" pitchFamily="34" charset="0"/>
                <a:cs typeface="Arial" panose="020B0604020202020204" pitchFamily="34" charset="0"/>
              </a:rPr>
              <a:t>On a vulnerable 30-km reach of the Copper River, we found a much lower proportion of Landsat observations classified as “high ice extent” (that would enable river ice travel) in the more recent time period (1998-2021) throughout the winter. This reach does not reliably freeze-up anymore.</a:t>
            </a:r>
          </a:p>
        </p:txBody>
      </p:sp>
      <p:pic>
        <p:nvPicPr>
          <p:cNvPr id="7" name="Picture 6">
            <a:extLst>
              <a:ext uri="{FF2B5EF4-FFF2-40B4-BE49-F238E27FC236}">
                <a16:creationId xmlns:a16="http://schemas.microsoft.com/office/drawing/2014/main" id="{A0DB463F-5858-4973-BA72-235A50F7F16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69493" y="1032300"/>
            <a:ext cx="4791456" cy="3465576"/>
          </a:xfrm>
          <a:prstGeom prst="rect">
            <a:avLst/>
          </a:prstGeom>
        </p:spPr>
      </p:pic>
    </p:spTree>
    <p:extLst>
      <p:ext uri="{BB962C8B-B14F-4D97-AF65-F5344CB8AC3E}">
        <p14:creationId xmlns:p14="http://schemas.microsoft.com/office/powerpoint/2010/main" val="96199235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FY 2017 BER Transition briefing MRR 02102017 Gary Tris Todd.pptx" id="{950876FA-45CC-4CBB-8EB8-94848769055F}" vid="{E060FB21-235D-4E61-AB69-C8AF0AE30EE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7EE2EA1CCEDFE42ABC93D9292C873B0" ma:contentTypeVersion="15" ma:contentTypeDescription="Create a new document." ma:contentTypeScope="" ma:versionID="d0e421adeeb29216af584de8cfaaa04a">
  <xsd:schema xmlns:xsd="http://www.w3.org/2001/XMLSchema" xmlns:xs="http://www.w3.org/2001/XMLSchema" xmlns:p="http://schemas.microsoft.com/office/2006/metadata/properties" xmlns:ns2="c984396b-6b2b-4702-b0ed-ddd4650c9569" xmlns:ns3="df1a08c3-14da-4669-a81b-4822034d70c2" xmlns:ns4="5cece13e-3376-4417-9525-be60b11a89a8" targetNamespace="http://schemas.microsoft.com/office/2006/metadata/properties" ma:root="true" ma:fieldsID="2635d5d37e702e062bf6f3db5e2ece6e" ns2:_="" ns3:_="" ns4:_="">
    <xsd:import namespace="c984396b-6b2b-4702-b0ed-ddd4650c9569"/>
    <xsd:import namespace="df1a08c3-14da-4669-a81b-4822034d70c2"/>
    <xsd:import namespace="5cece13e-3376-4417-9525-be60b11a89a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GenerationTime" minOccurs="0"/>
                <xsd:element ref="ns3:MediaServiceEventHashCode" minOccurs="0"/>
                <xsd:element ref="ns3:MediaServiceLocation" minOccurs="0"/>
                <xsd:element ref="ns3:MediaServiceOCR"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84396b-6b2b-4702-b0ed-ddd4650c956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f1a08c3-14da-4669-a81b-4822034d70c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260f1aaf-6244-4bb9-9bf9-38bf3738530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cece13e-3376-4417-9525-be60b11a89a8"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1dbef186-2c9c-465c-b98c-3ee97403fb82}" ma:internalName="TaxCatchAll" ma:showField="CatchAllData" ma:web="c984396b-6b2b-4702-b0ed-ddd4650c956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f1a08c3-14da-4669-a81b-4822034d70c2">
      <Terms xmlns="http://schemas.microsoft.com/office/infopath/2007/PartnerControls"/>
    </lcf76f155ced4ddcb4097134ff3c332f>
    <TaxCatchAll xmlns="5cece13e-3376-4417-9525-be60b11a89a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26A0052-45CF-4915-8A3A-5A80A05D34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84396b-6b2b-4702-b0ed-ddd4650c9569"/>
    <ds:schemaRef ds:uri="df1a08c3-14da-4669-a81b-4822034d70c2"/>
    <ds:schemaRef ds:uri="5cece13e-3376-4417-9525-be60b11a89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0913A82-260E-4EE4-B3B5-558A6A351E7F}">
  <ds:schemaRefs>
    <ds:schemaRef ds:uri="df1a08c3-14da-4669-a81b-4822034d70c2"/>
    <ds:schemaRef ds:uri="http://purl.org/dc/elements/1.1/"/>
    <ds:schemaRef ds:uri="http://schemas.microsoft.com/office/infopath/2007/PartnerControls"/>
    <ds:schemaRef ds:uri="http://schemas.openxmlformats.org/package/2006/metadata/core-properties"/>
    <ds:schemaRef ds:uri="c984396b-6b2b-4702-b0ed-ddd4650c9569"/>
    <ds:schemaRef ds:uri="5cece13e-3376-4417-9525-be60b11a89a8"/>
    <ds:schemaRef ds:uri="http://schemas.microsoft.com/office/2006/documentManagement/types"/>
    <ds:schemaRef ds:uri="http://schemas.microsoft.com/office/2006/metadata/properties"/>
    <ds:schemaRef ds:uri="http://www.w3.org/XML/1998/namespace"/>
    <ds:schemaRef ds:uri="http://purl.org/dc/dcmitype/"/>
    <ds:schemaRef ds:uri="http://purl.org/dc/terms/"/>
  </ds:schemaRefs>
</ds:datastoreItem>
</file>

<file path=customXml/itemProps3.xml><?xml version="1.0" encoding="utf-8"?>
<ds:datastoreItem xmlns:ds="http://schemas.openxmlformats.org/officeDocument/2006/customXml" ds:itemID="{B165C4C2-4478-4D9E-A6A1-E2DBA1C29A2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SC template</Template>
  <TotalTime>3035</TotalTime>
  <Words>301</Words>
  <Application>Microsoft Office PowerPoint</Application>
  <PresentationFormat>Widescreen</PresentationFormat>
  <Paragraphs>14</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Nova</vt:lpstr>
      <vt:lpstr>Calibri</vt:lpstr>
      <vt:lpstr>Rod</vt:lpstr>
      <vt:lpstr>Times New Roman</vt:lpstr>
      <vt:lpstr>1_Office Theme</vt:lpstr>
      <vt:lpstr>PowerPoint Presentation</vt:lpstr>
    </vt:vector>
  </TitlesOfParts>
  <Company>US Department of Energy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West, Tristram</dc:creator>
  <cp:lastModifiedBy>Dana Nossov</cp:lastModifiedBy>
  <cp:revision>146</cp:revision>
  <cp:lastPrinted>2022-03-28T16:23:10Z</cp:lastPrinted>
  <dcterms:created xsi:type="dcterms:W3CDTF">2019-02-27T15:57:00Z</dcterms:created>
  <dcterms:modified xsi:type="dcterms:W3CDTF">2023-08-30T19:25:32Z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0x01010007EE2EA1CCEDFE42ABC93D9292C873B0</vt:lpwstr>
  </property>
  <property fmtid="{D5CDD505-2E9C-101B-9397-08002B2CF9AE}" pid="3" name="MediaServiceImageTags">
    <vt:lpwstr/>
  </property>
</Properties>
</file>