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9144000" cy="5143500" type="screen16x9"/>
  <p:notesSz cx="6858000" cy="9144000"/>
  <p:embeddedFontLst>
    <p:embeddedFont>
      <p:font typeface="Open Sans" panose="020B0606030504020204" pitchFamily="34" charset="0"/>
      <p:regular r:id="rId4"/>
      <p:bold r:id="rId5"/>
      <p:italic r:id="rId6"/>
      <p:boldItalic r:id="rId7"/>
    </p:embeddedFont>
    <p:embeddedFont>
      <p:font typeface="PT Sans Narrow" panose="020B0506020203020204" pitchFamily="34" charset="77"/>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snapToObjects="1">
      <p:cViewPr varScale="1">
        <p:scale>
          <a:sx n="132" d="100"/>
          <a:sy n="132"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cxnSp>
        <p:nvCxnSpPr>
          <p:cNvPr id="10" name="Shape 10"/>
          <p:cNvCxnSpPr>
            <a:stCxn id="11" idx="3"/>
          </p:cNvCxnSpPr>
          <p:nvPr/>
        </p:nvCxnSpPr>
        <p:spPr>
          <a:xfrm rot="10800000" flipH="1">
            <a:off x="7558950" y="1881350"/>
            <a:ext cx="1382700" cy="4200"/>
          </a:xfrm>
          <a:prstGeom prst="straightConnector1">
            <a:avLst/>
          </a:prstGeom>
          <a:noFill/>
          <a:ln w="76200" cap="flat" cmpd="sng">
            <a:solidFill>
              <a:srgbClr val="AC940B"/>
            </a:solidFill>
            <a:prstDash val="solid"/>
            <a:round/>
            <a:headEnd type="none" w="sm" len="sm"/>
            <a:tailEnd type="none" w="sm" len="sm"/>
          </a:ln>
        </p:spPr>
      </p:cxnSp>
      <p:cxnSp>
        <p:nvCxnSpPr>
          <p:cNvPr id="12" name="Shape 12"/>
          <p:cNvCxnSpPr>
            <a:endCxn id="11" idx="1"/>
          </p:cNvCxnSpPr>
          <p:nvPr/>
        </p:nvCxnSpPr>
        <p:spPr>
          <a:xfrm rot="10800000" flipH="1">
            <a:off x="254250" y="1885550"/>
            <a:ext cx="1374000" cy="6900"/>
          </a:xfrm>
          <a:prstGeom prst="straightConnector1">
            <a:avLst/>
          </a:prstGeom>
          <a:noFill/>
          <a:ln w="76200" cap="flat" cmpd="sng">
            <a:solidFill>
              <a:srgbClr val="AC940B"/>
            </a:solidFill>
            <a:prstDash val="solid"/>
            <a:round/>
            <a:headEnd type="none" w="sm" len="sm"/>
            <a:tailEnd type="none" w="sm" len="sm"/>
          </a:ln>
        </p:spPr>
      </p:cxnSp>
      <p:grpSp>
        <p:nvGrpSpPr>
          <p:cNvPr id="13" name="Shape 13"/>
          <p:cNvGrpSpPr/>
          <p:nvPr/>
        </p:nvGrpSpPr>
        <p:grpSpPr>
          <a:xfrm>
            <a:off x="197688" y="183825"/>
            <a:ext cx="8780663" cy="152400"/>
            <a:chOff x="1346429" y="1011300"/>
            <a:chExt cx="6452100" cy="152400"/>
          </a:xfrm>
        </p:grpSpPr>
        <p:cxnSp>
          <p:nvCxnSpPr>
            <p:cNvPr id="14" name="Shape 14"/>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15" name="Shape 15"/>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16" name="Shape 16"/>
          <p:cNvGrpSpPr/>
          <p:nvPr/>
        </p:nvGrpSpPr>
        <p:grpSpPr>
          <a:xfrm>
            <a:off x="211809" y="3969138"/>
            <a:ext cx="8758726" cy="152400"/>
            <a:chOff x="1346435" y="3969088"/>
            <a:chExt cx="6452100" cy="152400"/>
          </a:xfrm>
        </p:grpSpPr>
        <p:cxnSp>
          <p:nvCxnSpPr>
            <p:cNvPr id="17" name="Shape 17"/>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18" name="Shape 18"/>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19" name="Shape 19"/>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 name="Shape 11"/>
          <p:cNvSpPr txBox="1">
            <a:spLocks noGrp="1"/>
          </p:cNvSpPr>
          <p:nvPr>
            <p:ph type="subTitle" idx="1"/>
          </p:nvPr>
        </p:nvSpPr>
        <p:spPr>
          <a:xfrm>
            <a:off x="1628250" y="1603250"/>
            <a:ext cx="5930700" cy="564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696969"/>
              </a:buClr>
              <a:buSzPts val="2400"/>
              <a:buNone/>
              <a:defRPr sz="2400" i="1">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Shape 94"/>
          <p:cNvSpPr/>
          <p:nvPr/>
        </p:nvSpPr>
        <p:spPr>
          <a:xfrm>
            <a:off x="-75" y="5045700"/>
            <a:ext cx="9144000" cy="97800"/>
          </a:xfrm>
          <a:prstGeom prst="rect">
            <a:avLst/>
          </a:prstGeom>
          <a:solidFill>
            <a:srgbClr val="AC940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Shape 96"/>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TITLE_1">
    <p:bg>
      <p:bgPr>
        <a:blipFill>
          <a:blip r:embed="rId2">
            <a:alphaModFix/>
          </a:blip>
          <a:stretch>
            <a:fillRect/>
          </a:stretch>
        </a:blipFill>
        <a:effectLst/>
      </p:bgPr>
    </p:bg>
    <p:spTree>
      <p:nvGrpSpPr>
        <p:cNvPr id="1" name="Shape 21"/>
        <p:cNvGrpSpPr/>
        <p:nvPr/>
      </p:nvGrpSpPr>
      <p:grpSpPr>
        <a:xfrm>
          <a:off x="0" y="0"/>
          <a:ext cx="0" cy="0"/>
          <a:chOff x="0" y="0"/>
          <a:chExt cx="0" cy="0"/>
        </a:xfrm>
      </p:grpSpPr>
      <p:grpSp>
        <p:nvGrpSpPr>
          <p:cNvPr id="22" name="Shape 22"/>
          <p:cNvGrpSpPr/>
          <p:nvPr/>
        </p:nvGrpSpPr>
        <p:grpSpPr>
          <a:xfrm>
            <a:off x="247088" y="183825"/>
            <a:ext cx="8731627" cy="152400"/>
            <a:chOff x="1346429" y="1011300"/>
            <a:chExt cx="6452100" cy="152400"/>
          </a:xfrm>
        </p:grpSpPr>
        <p:cxnSp>
          <p:nvCxnSpPr>
            <p:cNvPr id="23" name="Shape 23"/>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24" name="Shape 24"/>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25" name="Shape 25"/>
          <p:cNvGrpSpPr/>
          <p:nvPr/>
        </p:nvGrpSpPr>
        <p:grpSpPr>
          <a:xfrm>
            <a:off x="239002" y="3969125"/>
            <a:ext cx="8731627" cy="152400"/>
            <a:chOff x="1346435" y="3969088"/>
            <a:chExt cx="6452100" cy="152400"/>
          </a:xfrm>
        </p:grpSpPr>
        <p:cxnSp>
          <p:nvCxnSpPr>
            <p:cNvPr id="26" name="Shape 26"/>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27" name="Shape 27"/>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28" name="Shape 28"/>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iginal section header" type="secHead">
  <p:cSld name="SECTION_HEADER">
    <p:spTree>
      <p:nvGrpSpPr>
        <p:cNvPr id="1" name="Shape 30"/>
        <p:cNvGrpSpPr/>
        <p:nvPr/>
      </p:nvGrpSpPr>
      <p:grpSpPr>
        <a:xfrm>
          <a:off x="0" y="0"/>
          <a:ext cx="0" cy="0"/>
          <a:chOff x="0" y="0"/>
          <a:chExt cx="0" cy="0"/>
        </a:xfrm>
      </p:grpSpPr>
      <p:sp>
        <p:nvSpPr>
          <p:cNvPr id="31" name="Shape 31"/>
          <p:cNvSpPr/>
          <p:nvPr/>
        </p:nvSpPr>
        <p:spPr>
          <a:xfrm>
            <a:off x="-50" y="2571900"/>
            <a:ext cx="9144000" cy="25716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Shape 3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txBox="1">
            <a:spLocks noGrp="1"/>
          </p:cNvSpPr>
          <p:nvPr>
            <p:ph type="title"/>
          </p:nvPr>
        </p:nvSpPr>
        <p:spPr>
          <a:xfrm>
            <a:off x="1076300" y="20175"/>
            <a:ext cx="8049000" cy="677400"/>
          </a:xfrm>
          <a:prstGeom prst="rect">
            <a:avLst/>
          </a:prstGeom>
        </p:spPr>
        <p:txBody>
          <a:bodyPr spcFirstLastPara="1" wrap="square" lIns="91425" tIns="91425" rIns="91425" bIns="91425" anchor="ctr"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body" idx="1"/>
          </p:nvPr>
        </p:nvSpPr>
        <p:spPr>
          <a:xfrm>
            <a:off x="27900" y="697625"/>
            <a:ext cx="9097200" cy="3915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Shape 39"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40" name="Shape 40"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41" name="Shape 41"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42" name="Shape 42"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43" name="Shape 43"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44" name="Shape 44"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45" name="Shape 45"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46" name="Shape 46"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47" name="Shape 47"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76300" y="20175"/>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0" name="Shape 50"/>
          <p:cNvSpPr txBox="1">
            <a:spLocks noGrp="1"/>
          </p:cNvSpPr>
          <p:nvPr>
            <p:ph type="body" idx="1"/>
          </p:nvPr>
        </p:nvSpPr>
        <p:spPr>
          <a:xfrm>
            <a:off x="27900" y="732775"/>
            <a:ext cx="44337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1" name="Shape 51"/>
          <p:cNvSpPr txBox="1">
            <a:spLocks noGrp="1"/>
          </p:cNvSpPr>
          <p:nvPr>
            <p:ph type="body" idx="2"/>
          </p:nvPr>
        </p:nvSpPr>
        <p:spPr>
          <a:xfrm>
            <a:off x="4603800" y="732775"/>
            <a:ext cx="45216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53" name="Shape 53"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54" name="Shape 54"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55" name="Shape 55"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56" name="Shape 56"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57" name="Shape 57"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58" name="Shape 58"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59" name="Shape 59"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60" name="Shape 60"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61" name="Shape 61"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Shape 62"/>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76300" y="20174"/>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5" name="Shape 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66" name="Shape 66"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67" name="Shape 67"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68" name="Shape 68"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69" name="Shape 69"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70" name="Shape 70"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71" name="Shape 71"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72" name="Shape 72"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73" name="Shape 73"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74" name="Shape 74"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Shape 7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Shape 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Shape 84"/>
          <p:cNvSpPr/>
          <p:nvPr/>
        </p:nvSpPr>
        <p:spPr>
          <a:xfrm>
            <a:off x="4572000" y="0"/>
            <a:ext cx="4572000" cy="51435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6" name="Shape 8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Shape 87"/>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Shape 8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76300" y="27225"/>
            <a:ext cx="8049000" cy="70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AC0B23"/>
              </a:buClr>
              <a:buSzPts val="3600"/>
              <a:buFont typeface="PT Sans Narrow"/>
              <a:buNone/>
              <a:defRPr sz="3600" b="1">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27900" y="809125"/>
            <a:ext cx="90972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marL="914400" lvl="1"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marL="1371600" lvl="2"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marL="1828800" lvl="3"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marL="2286000" lvl="4"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marL="2743200" lvl="5"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marL="3200400" lvl="6"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marL="3657600" lvl="7"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marL="4114800" lvl="8" indent="-3175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body" idx="1"/>
          </p:nvPr>
        </p:nvSpPr>
        <p:spPr>
          <a:xfrm>
            <a:off x="48126" y="878525"/>
            <a:ext cx="5197641" cy="3367200"/>
          </a:xfrm>
          <a:prstGeom prst="rect">
            <a:avLst/>
          </a:prstGeom>
        </p:spPr>
        <p:txBody>
          <a:bodyPr spcFirstLastPara="1" wrap="square" lIns="91425" tIns="91425" rIns="91425" bIns="91425" anchor="ctr" anchorCtr="0">
            <a:noAutofit/>
          </a:bodyPr>
          <a:lstStyle/>
          <a:p>
            <a:pPr marL="0" lvl="0" indent="0">
              <a:buNone/>
            </a:pPr>
            <a:r>
              <a:rPr lang="en" sz="1300" b="1" dirty="0"/>
              <a:t>Objective:</a:t>
            </a:r>
            <a:r>
              <a:rPr lang="en" sz="1300" dirty="0"/>
              <a:t> To detect, attribute and project </a:t>
            </a:r>
            <a:r>
              <a:rPr lang="en-US" sz="1300" dirty="0"/>
              <a:t>the changes of global soil moisture-based terrestrial aridity.</a:t>
            </a:r>
          </a:p>
          <a:p>
            <a:pPr marL="0" lvl="0" indent="0">
              <a:buNone/>
            </a:pPr>
            <a:r>
              <a:rPr lang="en" sz="1300" b="1" dirty="0"/>
              <a:t>Approach:</a:t>
            </a:r>
            <a:r>
              <a:rPr lang="en" sz="1300" dirty="0"/>
              <a:t> Apply formal </a:t>
            </a:r>
            <a:r>
              <a:rPr lang="en" sz="1300" dirty="0" err="1"/>
              <a:t>Detection&amp;Attribution</a:t>
            </a:r>
            <a:r>
              <a:rPr lang="en" sz="1300" dirty="0"/>
              <a:t> and emergent constrain methods onto latest merged soil moisture data and </a:t>
            </a:r>
            <a:r>
              <a:rPr lang="en-US" sz="1300" dirty="0"/>
              <a:t>CMIP6 factorial simulations</a:t>
            </a:r>
            <a:r>
              <a:rPr lang="en" sz="1300" dirty="0"/>
              <a:t>. </a:t>
            </a:r>
          </a:p>
          <a:p>
            <a:pPr marL="0" marR="0" indent="0">
              <a:spcBef>
                <a:spcPts val="0"/>
              </a:spcBef>
              <a:spcAft>
                <a:spcPts val="0"/>
              </a:spcAft>
              <a:buNone/>
            </a:pPr>
            <a:r>
              <a:rPr lang="en" sz="1300" b="1" dirty="0"/>
              <a:t>Results/Impacts:</a:t>
            </a:r>
            <a:r>
              <a:rPr lang="en" sz="1300" dirty="0"/>
              <a:t> </a:t>
            </a:r>
            <a:r>
              <a:rPr lang="en-US" sz="1300" dirty="0"/>
              <a:t>We identified widespread drying in the midlatitudes and wetting in the northern subtropics and in spring between 45°N–65°N, during 1971–2016. We found greenhouse gases contributed significantly to 0–10 cm droughts during August–November, and 0–100 cm during September–April. We further showed continued significant presence of human forcings and more rapid drying in 0–10 cm than 0–100 cm for the 21st century. The findings highlight predominant human contributions to spatiotemporally heterogenous aridification, providing a basis for drought and flood risk management.</a:t>
            </a:r>
          </a:p>
          <a:p>
            <a:pPr marL="0" lvl="0" indent="0">
              <a:buNone/>
            </a:pPr>
            <a:r>
              <a:rPr lang="en-US" sz="1400" dirty="0"/>
              <a:t>. </a:t>
            </a:r>
            <a:endParaRPr sz="1400" dirty="0"/>
          </a:p>
        </p:txBody>
      </p:sp>
      <p:sp>
        <p:nvSpPr>
          <p:cNvPr id="107" name="Shape 107"/>
          <p:cNvSpPr txBox="1"/>
          <p:nvPr/>
        </p:nvSpPr>
        <p:spPr>
          <a:xfrm>
            <a:off x="5331294" y="3479868"/>
            <a:ext cx="3831405" cy="746607"/>
          </a:xfrm>
          <a:prstGeom prst="rect">
            <a:avLst/>
          </a:prstGeom>
          <a:noFill/>
          <a:ln>
            <a:noFill/>
          </a:ln>
        </p:spPr>
        <p:txBody>
          <a:bodyPr spcFirstLastPara="1" wrap="square" lIns="91425" tIns="91425" rIns="91425" bIns="91425" anchor="ctr" anchorCtr="0">
            <a:noAutofit/>
          </a:bodyPr>
          <a:lstStyle/>
          <a:p>
            <a:pPr lvl="0" algn="ctr"/>
            <a:r>
              <a:rPr lang="en" sz="900" b="1" dirty="0">
                <a:solidFill>
                  <a:srgbClr val="0B74AC"/>
                </a:solidFill>
                <a:latin typeface="Open Sans"/>
                <a:ea typeface="Open Sans"/>
                <a:cs typeface="Open Sans"/>
                <a:sym typeface="Open Sans"/>
              </a:rPr>
              <a:t>Figure:</a:t>
            </a:r>
            <a:r>
              <a:rPr lang="en" sz="900" dirty="0">
                <a:solidFill>
                  <a:srgbClr val="0B74AC"/>
                </a:solidFill>
                <a:latin typeface="Open Sans"/>
                <a:ea typeface="Open Sans"/>
                <a:cs typeface="Open Sans"/>
                <a:sym typeface="Open Sans"/>
              </a:rPr>
              <a:t> </a:t>
            </a:r>
            <a:r>
              <a:rPr lang="en-US" sz="900" dirty="0">
                <a:solidFill>
                  <a:srgbClr val="0B74AC"/>
                </a:solidFill>
                <a:latin typeface="Open Sans"/>
                <a:ea typeface="Open Sans"/>
                <a:cs typeface="Open Sans"/>
              </a:rPr>
              <a:t>Changes of 0-100cm Standardized Soil Moisture Index (SSI) for pseudo-observation (Mean </a:t>
            </a:r>
            <a:r>
              <a:rPr lang="en-US" sz="900" dirty="0" err="1">
                <a:solidFill>
                  <a:srgbClr val="0B74AC"/>
                </a:solidFill>
                <a:latin typeface="Open Sans"/>
                <a:ea typeface="Open Sans"/>
                <a:cs typeface="Open Sans"/>
              </a:rPr>
              <a:t>NonCMIP</a:t>
            </a:r>
            <a:r>
              <a:rPr lang="en-US" sz="900" dirty="0">
                <a:solidFill>
                  <a:srgbClr val="0B74AC"/>
                </a:solidFill>
                <a:latin typeface="Open Sans"/>
                <a:ea typeface="Open Sans"/>
                <a:cs typeface="Open Sans"/>
              </a:rPr>
              <a:t>) and ALL simulations (forced by all anthropogenic and natural forcing agents) for October–March (ONDJFM) and April–September (AMJJAS).  </a:t>
            </a:r>
            <a:endParaRPr sz="900" dirty="0">
              <a:solidFill>
                <a:srgbClr val="0B74AC"/>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4916CE89-8948-FD4C-B1DD-D7370B35CA7B}"/>
              </a:ext>
            </a:extLst>
          </p:cNvPr>
          <p:cNvSpPr/>
          <p:nvPr/>
        </p:nvSpPr>
        <p:spPr>
          <a:xfrm>
            <a:off x="18700" y="4189001"/>
            <a:ext cx="9125300" cy="430887"/>
          </a:xfrm>
          <a:prstGeom prst="rect">
            <a:avLst/>
          </a:prstGeom>
        </p:spPr>
        <p:txBody>
          <a:bodyPr wrap="square">
            <a:spAutoFit/>
          </a:bodyPr>
          <a:lstStyle/>
          <a:p>
            <a:r>
              <a:rPr lang="en-US" sz="1100" b="1" i="0" dirty="0">
                <a:solidFill>
                  <a:srgbClr val="222222"/>
                </a:solidFill>
                <a:effectLst/>
                <a:latin typeface="Arial" panose="020B0604020202020204" pitchFamily="34" charset="0"/>
              </a:rPr>
              <a:t>Wang, Y</a:t>
            </a:r>
            <a:r>
              <a:rPr lang="en-US" sz="1100" b="0" i="0" dirty="0">
                <a:solidFill>
                  <a:srgbClr val="222222"/>
                </a:solidFill>
                <a:effectLst/>
                <a:latin typeface="Arial" panose="020B0604020202020204" pitchFamily="34" charset="0"/>
              </a:rPr>
              <a:t>., </a:t>
            </a:r>
            <a:r>
              <a:rPr lang="en-US" sz="1100" b="1" i="0" dirty="0">
                <a:solidFill>
                  <a:srgbClr val="222222"/>
                </a:solidFill>
                <a:effectLst/>
                <a:latin typeface="Arial" panose="020B0604020202020204" pitchFamily="34" charset="0"/>
              </a:rPr>
              <a:t>Mao, J</a:t>
            </a:r>
            <a:r>
              <a:rPr lang="en-US" sz="1100" i="0" baseline="30000" dirty="0">
                <a:solidFill>
                  <a:srgbClr val="222222"/>
                </a:solidFill>
                <a:effectLst/>
                <a:latin typeface="Arial" panose="020B0604020202020204" pitchFamily="34" charset="0"/>
              </a:rPr>
              <a:t>.</a:t>
            </a:r>
            <a:r>
              <a:rPr lang="en-US" i="0" baseline="30000" dirty="0">
                <a:solidFill>
                  <a:srgbClr val="222222"/>
                </a:solidFill>
                <a:effectLst/>
                <a:latin typeface="Arial" panose="020B0604020202020204" pitchFamily="34" charset="0"/>
              </a:rPr>
              <a:t>*</a:t>
            </a:r>
            <a:r>
              <a:rPr lang="en-US" sz="1100" b="0" i="0" baseline="30000" dirty="0">
                <a:solidFill>
                  <a:srgbClr val="222222"/>
                </a:solidFill>
                <a:effectLst/>
                <a:latin typeface="Arial" panose="020B0604020202020204" pitchFamily="34" charset="0"/>
              </a:rPr>
              <a:t>,</a:t>
            </a:r>
            <a:r>
              <a:rPr lang="en-US" sz="1100" b="0" i="0" dirty="0">
                <a:solidFill>
                  <a:srgbClr val="222222"/>
                </a:solidFill>
                <a:effectLst/>
                <a:latin typeface="Arial" panose="020B0604020202020204" pitchFamily="34" charset="0"/>
              </a:rPr>
              <a:t> </a:t>
            </a:r>
            <a:r>
              <a:rPr lang="en-US" sz="1100" b="1" i="0" dirty="0">
                <a:solidFill>
                  <a:srgbClr val="222222"/>
                </a:solidFill>
                <a:effectLst/>
                <a:latin typeface="Arial" panose="020B0604020202020204" pitchFamily="34" charset="0"/>
              </a:rPr>
              <a:t>Hoffman, F.M</a:t>
            </a:r>
            <a:r>
              <a:rPr lang="en-US" sz="1100" b="0" i="0" dirty="0">
                <a:solidFill>
                  <a:srgbClr val="222222"/>
                </a:solidFill>
                <a:effectLst/>
                <a:latin typeface="Arial" panose="020B0604020202020204" pitchFamily="34" charset="0"/>
              </a:rPr>
              <a:t>., </a:t>
            </a:r>
            <a:r>
              <a:rPr lang="en-US" sz="1100" b="0" i="0" dirty="0" err="1">
                <a:solidFill>
                  <a:srgbClr val="222222"/>
                </a:solidFill>
                <a:effectLst/>
                <a:latin typeface="Arial" panose="020B0604020202020204" pitchFamily="34" charset="0"/>
              </a:rPr>
              <a:t>Bonfils</a:t>
            </a:r>
            <a:r>
              <a:rPr lang="en-US" sz="1100" b="0" i="0" dirty="0">
                <a:solidFill>
                  <a:srgbClr val="222222"/>
                </a:solidFill>
                <a:effectLst/>
                <a:latin typeface="Arial" panose="020B0604020202020204" pitchFamily="34" charset="0"/>
              </a:rPr>
              <a:t>, C.J., Douville, H., </a:t>
            </a:r>
            <a:r>
              <a:rPr lang="en-US" sz="1100" b="0" i="0" dirty="0" err="1">
                <a:solidFill>
                  <a:srgbClr val="222222"/>
                </a:solidFill>
                <a:effectLst/>
                <a:latin typeface="Arial" panose="020B0604020202020204" pitchFamily="34" charset="0"/>
              </a:rPr>
              <a:t>Jin</a:t>
            </a:r>
            <a:r>
              <a:rPr lang="en-US" sz="1100" b="0" i="0" dirty="0">
                <a:solidFill>
                  <a:srgbClr val="222222"/>
                </a:solidFill>
                <a:effectLst/>
                <a:latin typeface="Arial" panose="020B0604020202020204" pitchFamily="34" charset="0"/>
              </a:rPr>
              <a:t>, M., Thornton, P.E., </a:t>
            </a:r>
            <a:r>
              <a:rPr lang="en-US" sz="1100" b="0" i="0" dirty="0" err="1">
                <a:solidFill>
                  <a:srgbClr val="222222"/>
                </a:solidFill>
                <a:effectLst/>
                <a:latin typeface="Arial" panose="020B0604020202020204" pitchFamily="34" charset="0"/>
              </a:rPr>
              <a:t>Ricciuto</a:t>
            </a:r>
            <a:r>
              <a:rPr lang="en-US" sz="1100" b="0" i="0" dirty="0">
                <a:solidFill>
                  <a:srgbClr val="222222"/>
                </a:solidFill>
                <a:effectLst/>
                <a:latin typeface="Arial" panose="020B0604020202020204" pitchFamily="34" charset="0"/>
              </a:rPr>
              <a:t>, D.M., </a:t>
            </a:r>
            <a:r>
              <a:rPr lang="en-US" sz="1100" b="1" i="0" dirty="0">
                <a:solidFill>
                  <a:srgbClr val="222222"/>
                </a:solidFill>
                <a:effectLst/>
                <a:latin typeface="Arial" panose="020B0604020202020204" pitchFamily="34" charset="0"/>
              </a:rPr>
              <a:t>Shi, X.</a:t>
            </a:r>
            <a:r>
              <a:rPr lang="en-US" sz="1100" b="0" i="0" dirty="0">
                <a:solidFill>
                  <a:srgbClr val="222222"/>
                </a:solidFill>
                <a:effectLst/>
                <a:latin typeface="Arial" panose="020B0604020202020204" pitchFamily="34" charset="0"/>
              </a:rPr>
              <a:t>, Chen, H. and </a:t>
            </a:r>
            <a:r>
              <a:rPr lang="en-US" sz="1100" b="0" i="0" dirty="0" err="1">
                <a:solidFill>
                  <a:srgbClr val="222222"/>
                </a:solidFill>
                <a:effectLst/>
                <a:latin typeface="Arial" panose="020B0604020202020204" pitchFamily="34" charset="0"/>
              </a:rPr>
              <a:t>Wullschleger</a:t>
            </a:r>
            <a:r>
              <a:rPr lang="en-US" sz="1100" b="0" i="0" dirty="0">
                <a:solidFill>
                  <a:srgbClr val="222222"/>
                </a:solidFill>
                <a:effectLst/>
                <a:latin typeface="Arial" panose="020B0604020202020204" pitchFamily="34" charset="0"/>
              </a:rPr>
              <a:t>, S.D., 2022. Quantification of human contribution to soil moisture-based terrestrial aridity. </a:t>
            </a:r>
            <a:r>
              <a:rPr lang="en-US" sz="1100" b="1" i="1" u="sng" dirty="0">
                <a:solidFill>
                  <a:srgbClr val="222222"/>
                </a:solidFill>
                <a:effectLst/>
                <a:latin typeface="Arial" panose="020B0604020202020204" pitchFamily="34" charset="0"/>
              </a:rPr>
              <a:t>Nature Communications</a:t>
            </a:r>
            <a:r>
              <a:rPr lang="en-US" sz="1100" b="0" i="0" dirty="0">
                <a:solidFill>
                  <a:srgbClr val="222222"/>
                </a:solidFill>
                <a:effectLst/>
                <a:latin typeface="Arial" panose="020B0604020202020204" pitchFamily="34" charset="0"/>
              </a:rPr>
              <a:t>, </a:t>
            </a:r>
            <a:r>
              <a:rPr lang="en-US" sz="1100" b="0" i="1" dirty="0">
                <a:solidFill>
                  <a:srgbClr val="222222"/>
                </a:solidFill>
                <a:effectLst/>
                <a:latin typeface="Arial" panose="020B0604020202020204" pitchFamily="34" charset="0"/>
              </a:rPr>
              <a:t>13</a:t>
            </a:r>
            <a:r>
              <a:rPr lang="en-US" sz="1100" b="0" i="0" dirty="0">
                <a:solidFill>
                  <a:srgbClr val="222222"/>
                </a:solidFill>
                <a:effectLst/>
                <a:latin typeface="Arial" panose="020B0604020202020204" pitchFamily="34" charset="0"/>
              </a:rPr>
              <a:t>(1), pp.1-11.</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04380FA-005D-1943-ADDB-C211A83AB998}"/>
              </a:ext>
            </a:extLst>
          </p:cNvPr>
          <p:cNvSpPr txBox="1"/>
          <p:nvPr/>
        </p:nvSpPr>
        <p:spPr>
          <a:xfrm>
            <a:off x="6150385" y="597332"/>
            <a:ext cx="215693" cy="224469"/>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C211D477-15B2-B947-9713-6C002AF146D3}"/>
              </a:ext>
            </a:extLst>
          </p:cNvPr>
          <p:cNvSpPr>
            <a:spLocks noGrp="1"/>
          </p:cNvSpPr>
          <p:nvPr>
            <p:ph type="title"/>
          </p:nvPr>
        </p:nvSpPr>
        <p:spPr>
          <a:xfrm>
            <a:off x="989675" y="20175"/>
            <a:ext cx="8049000" cy="677400"/>
          </a:xfrm>
        </p:spPr>
        <p:txBody>
          <a:bodyPr/>
          <a:lstStyle/>
          <a:p>
            <a:r>
              <a:rPr lang="en-US" sz="2200" dirty="0"/>
              <a:t>Quantification of Human Contribution to Soil Moisture-based Terrestrial Aridity</a:t>
            </a:r>
          </a:p>
        </p:txBody>
      </p:sp>
      <p:pic>
        <p:nvPicPr>
          <p:cNvPr id="1026" name="Picture 2" descr="figure 1">
            <a:extLst>
              <a:ext uri="{FF2B5EF4-FFF2-40B4-BE49-F238E27FC236}">
                <a16:creationId xmlns:a16="http://schemas.microsoft.com/office/drawing/2014/main" id="{F54B4C4F-AB59-135C-3CE7-E086E4739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6" t="45286"/>
          <a:stretch/>
        </p:blipFill>
        <p:spPr bwMode="auto">
          <a:xfrm>
            <a:off x="5139891" y="667128"/>
            <a:ext cx="3975784" cy="2831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270</Words>
  <Application>Microsoft Macintosh PowerPoint</Application>
  <PresentationFormat>On-screen Show (16:9)</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Open Sans</vt:lpstr>
      <vt:lpstr>PT Sans Narrow</vt:lpstr>
      <vt:lpstr>Tropic</vt:lpstr>
      <vt:lpstr>Quantification of Human Contribution to Soil Moisture-based Terrestrial Aridity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Observed changes in dry season water availability attributed to human-induced climate change </dc:title>
  <cp:lastModifiedBy>Mao, Jiafu</cp:lastModifiedBy>
  <cp:revision>36</cp:revision>
  <dcterms:modified xsi:type="dcterms:W3CDTF">2022-11-15T16:27:33Z</dcterms:modified>
</cp:coreProperties>
</file>