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0" clrIdx="0">
    <p:extLst>
      <p:ext uri="{19B8F6BF-5375-455C-9EA6-DF929625EA0E}">
        <p15:presenceInfo xmlns:p15="http://schemas.microsoft.com/office/powerpoint/2012/main" userId="S::beth.mundy@pnnl.gov::09c03546-1d2d-4d82-89e1-bb5e2a2e687b" providerId="AD"/>
      </p:ext>
    </p:extLst>
  </p:cmAuthor>
  <p:cmAuthor id="2" name="Ferencz, Stephen B" initials="FSB" lastIdx="1" clrIdx="1">
    <p:extLst>
      <p:ext uri="{19B8F6BF-5375-455C-9EA6-DF929625EA0E}">
        <p15:presenceInfo xmlns:p15="http://schemas.microsoft.com/office/powerpoint/2012/main" userId="S::stephen.ferencz@pnnl.gov::e081e30e-70ca-4b6a-9c2a-731b771558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7739" autoAdjust="0"/>
  </p:normalViewPr>
  <p:slideViewPr>
    <p:cSldViewPr>
      <p:cViewPr varScale="1">
        <p:scale>
          <a:sx n="98" d="100"/>
          <a:sy n="98" d="100"/>
        </p:scale>
        <p:origin x="144"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C2C03448-4E91-481A-B347-B11324747F39}"/>
    <pc:docChg chg="">
      <pc:chgData name="Mundy, Beth E" userId="09c03546-1d2d-4d82-89e1-bb5e2a2e687b" providerId="ADAL" clId="{C2C03448-4E91-481A-B347-B11324747F39}" dt="2023-05-08T20:10:14.998" v="1"/>
      <pc:docMkLst>
        <pc:docMk/>
      </pc:docMkLst>
      <pc:sldChg chg="delCm">
        <pc:chgData name="Mundy, Beth E" userId="09c03546-1d2d-4d82-89e1-bb5e2a2e687b" providerId="ADAL" clId="{C2C03448-4E91-481A-B347-B11324747F39}" dt="2023-05-08T20:10:14.998" v="1"/>
        <pc:sldMkLst>
          <pc:docMk/>
          <pc:sldMk cId="4142409618" sldId="259"/>
        </pc:sldMkLst>
      </pc:sldChg>
    </pc:docChg>
  </pc:docChgLst>
  <pc:docChgLst>
    <pc:chgData name="Campbell, Holly M" userId="c4d0878e-c000-43c1-808f-30e12e26e7a4" providerId="ADAL" clId="{85FD1A6A-76F8-4B9B-990B-02C6B1CCD595}"/>
    <pc:docChg chg="modSld">
      <pc:chgData name="Campbell, Holly M" userId="c4d0878e-c000-43c1-808f-30e12e26e7a4" providerId="ADAL" clId="{85FD1A6A-76F8-4B9B-990B-02C6B1CCD595}" dt="2023-05-08T14:53:54.045" v="10" actId="20577"/>
      <pc:docMkLst>
        <pc:docMk/>
      </pc:docMkLst>
      <pc:sldChg chg="modSp mod addCm modCm">
        <pc:chgData name="Campbell, Holly M" userId="c4d0878e-c000-43c1-808f-30e12e26e7a4" providerId="ADAL" clId="{85FD1A6A-76F8-4B9B-990B-02C6B1CCD595}" dt="2023-05-08T14:53:54.045" v="10" actId="20577"/>
        <pc:sldMkLst>
          <pc:docMk/>
          <pc:sldMk cId="4142409618" sldId="259"/>
        </pc:sldMkLst>
        <pc:spChg chg="mod">
          <ac:chgData name="Campbell, Holly M" userId="c4d0878e-c000-43c1-808f-30e12e26e7a4" providerId="ADAL" clId="{85FD1A6A-76F8-4B9B-990B-02C6B1CCD595}" dt="2023-05-08T14:53:04.041" v="8" actId="20577"/>
          <ac:spMkLst>
            <pc:docMk/>
            <pc:sldMk cId="4142409618" sldId="259"/>
            <ac:spMk id="3075" creationId="{00000000-0000-0000-0000-000000000000}"/>
          </ac:spMkLst>
        </pc:spChg>
        <pc:spChg chg="mod">
          <ac:chgData name="Campbell, Holly M" userId="c4d0878e-c000-43c1-808f-30e12e26e7a4" providerId="ADAL" clId="{85FD1A6A-76F8-4B9B-990B-02C6B1CCD595}" dt="2023-05-08T14:53:54.045" v="10" actId="20577"/>
          <ac:spMkLst>
            <pc:docMk/>
            <pc:sldMk cId="4142409618" sldId="259"/>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5/8/2023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399658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5/8/2023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5/8/2023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5/8/2023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5/8/2023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5/8/2023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5/8/2023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3389/frwa.2022.828099"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6200" y="770827"/>
            <a:ext cx="5939747" cy="568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SzPct val="150000"/>
              <a:buFont typeface="Arial" panose="020B0604020202020204" pitchFamily="34" charset="0"/>
              <a:buChar char="•"/>
              <a:defRPr/>
            </a:pPr>
            <a:r>
              <a:rPr lang="en-US" sz="1400" dirty="0">
                <a:latin typeface="+mj-lt"/>
                <a:ea typeface="Times New Roman" panose="02020603050405020304" pitchFamily="18" charset="0"/>
              </a:rPr>
              <a:t>Use groundwater models to e</a:t>
            </a:r>
            <a:r>
              <a:rPr lang="en-US" sz="1400" dirty="0">
                <a:effectLst/>
                <a:latin typeface="+mj-lt"/>
                <a:ea typeface="Times New Roman" panose="02020603050405020304" pitchFamily="18" charset="0"/>
              </a:rPr>
              <a:t>xplore </a:t>
            </a:r>
            <a:r>
              <a:rPr lang="en-US" sz="1400" dirty="0">
                <a:latin typeface="+mj-lt"/>
                <a:ea typeface="Times New Roman" panose="02020603050405020304" pitchFamily="18" charset="0"/>
              </a:rPr>
              <a:t>how site-specific factors </a:t>
            </a:r>
            <a:r>
              <a:rPr lang="en-US" sz="1400" dirty="0">
                <a:effectLst/>
                <a:latin typeface="+mj-lt"/>
                <a:ea typeface="Times New Roman" panose="02020603050405020304" pitchFamily="18" charset="0"/>
              </a:rPr>
              <a:t>affect the timing of irrigation return flows to better understand the accuracy of current return flow approximations </a:t>
            </a:r>
            <a:r>
              <a:rPr lang="en-US" sz="1400" dirty="0">
                <a:latin typeface="+mj-lt"/>
                <a:ea typeface="Times New Roman" panose="02020603050405020304" pitchFamily="18" charset="0"/>
              </a:rPr>
              <a:t>used in water management models. </a:t>
            </a:r>
          </a:p>
          <a:p>
            <a:pPr marL="285750" indent="-285750">
              <a:spcBef>
                <a:spcPct val="15000"/>
              </a:spcBef>
              <a:buSzPct val="150000"/>
              <a:buFont typeface="Arial" panose="020B0604020202020204" pitchFamily="34" charset="0"/>
              <a:buChar char="•"/>
              <a:defRPr/>
            </a:pPr>
            <a:endParaRPr lang="en-US" sz="1400" dirty="0">
              <a:effectLst/>
              <a:latin typeface="+mj-lt"/>
              <a:ea typeface="Times New Roman" panose="02020603050405020304" pitchFamily="18" charset="0"/>
            </a:endParaRPr>
          </a:p>
          <a:p>
            <a:pPr algn="ctr">
              <a:spcBef>
                <a:spcPct val="15000"/>
              </a:spcBef>
              <a:buSzPct val="126000"/>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Incorporate observational data and modeling studies in western Colorado into groundwater models. </a:t>
            </a:r>
          </a:p>
          <a:p>
            <a:pPr marL="285750" indent="-285750">
              <a:spcBef>
                <a:spcPct val="15000"/>
              </a:spcBef>
              <a:buFont typeface="Arial" pitchFamily="34" charset="0"/>
              <a:buChar char="●"/>
              <a:defRPr/>
            </a:pPr>
            <a:r>
              <a:rPr lang="en-US" sz="1400" dirty="0">
                <a:solidFill>
                  <a:prstClr val="black"/>
                </a:solidFill>
              </a:rPr>
              <a:t>Simulate 360 parameter combinations at daily time scales over an 11-year period. Represented 10 years of typical irrigation rates and a hypothetical drought year in the eleventh year, when irrigation is reduced. </a:t>
            </a:r>
          </a:p>
          <a:p>
            <a:pPr marL="285750" indent="-285750">
              <a:spcBef>
                <a:spcPct val="15000"/>
              </a:spcBef>
              <a:buFont typeface="Arial" pitchFamily="34" charset="0"/>
              <a:buChar char="●"/>
              <a:defRPr/>
            </a:pPr>
            <a:r>
              <a:rPr lang="en-US" sz="1400" dirty="0">
                <a:solidFill>
                  <a:prstClr val="black"/>
                </a:solidFill>
              </a:rPr>
              <a:t>Compare monthly return flows from models to the analytical solution commonly used to estimate return flows. </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Results show the risk of over-generalizing return flows over large model areas by not accounting for local conditions. Inaccurate estimates of when and how much additional water is provided by return flows may affect monthly water availability estimates. </a:t>
            </a:r>
          </a:p>
          <a:p>
            <a:pPr marL="283464" indent="-283464">
              <a:spcBef>
                <a:spcPct val="15000"/>
              </a:spcBef>
              <a:buFont typeface="Arial" panose="020B0604020202020204" pitchFamily="34" charset="0"/>
              <a:buChar char="●"/>
            </a:pPr>
            <a:r>
              <a:rPr lang="en-US" sz="1400" dirty="0">
                <a:solidFill>
                  <a:srgbClr val="000000"/>
                </a:solidFill>
              </a:rPr>
              <a:t>Some aquifers can accumulate and store irrigation recharge over multiple years. Return flows from these aquifers can buffer water availability during drought years. </a:t>
            </a:r>
          </a:p>
          <a:p>
            <a:pPr marL="283464" indent="-283464">
              <a:spcBef>
                <a:spcPct val="15000"/>
              </a:spcBef>
              <a:buFont typeface="Arial" panose="020B0604020202020204" pitchFamily="34" charset="0"/>
              <a:buChar char="●"/>
            </a:pPr>
            <a:r>
              <a:rPr lang="en-US" sz="1400" dirty="0">
                <a:solidFill>
                  <a:prstClr val="black"/>
                </a:solidFill>
              </a:rPr>
              <a:t>The modeling results showed a wide range in magnitudes and seasonal variability of return flows, with implications for both surface water availability and water quality. </a:t>
            </a:r>
          </a:p>
        </p:txBody>
      </p:sp>
      <p:sp>
        <p:nvSpPr>
          <p:cNvPr id="3076" name="Rectangle 5"/>
          <p:cNvSpPr>
            <a:spLocks noChangeArrowheads="1"/>
          </p:cNvSpPr>
          <p:nvPr/>
        </p:nvSpPr>
        <p:spPr bwMode="auto">
          <a:xfrm>
            <a:off x="0" y="-12942"/>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800" b="1" dirty="0">
                <a:effectLst/>
                <a:latin typeface="+mj-lt"/>
                <a:ea typeface="Times New Roman" panose="02020603050405020304" pitchFamily="18" charset="0"/>
              </a:rPr>
              <a:t>Exploring How Excess Irrigation Becomes Streamflow in Mountainous Watersheds</a:t>
            </a:r>
            <a:endParaRPr lang="en-US" altLang="en-US" sz="2800" b="1" dirty="0">
              <a:solidFill>
                <a:srgbClr val="000000"/>
              </a:solidFill>
              <a:latin typeface="+mj-lt"/>
            </a:endParaRPr>
          </a:p>
        </p:txBody>
      </p:sp>
      <p:sp>
        <p:nvSpPr>
          <p:cNvPr id="3077" name="Text Box 6"/>
          <p:cNvSpPr txBox="1">
            <a:spLocks noChangeArrowheads="1"/>
          </p:cNvSpPr>
          <p:nvPr/>
        </p:nvSpPr>
        <p:spPr bwMode="auto">
          <a:xfrm>
            <a:off x="6324600" y="6258852"/>
            <a:ext cx="55626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Ferencz, S.B., V.C., Tidwell</a:t>
            </a:r>
            <a:r>
              <a:rPr lang="en-US" sz="1000" i="1" dirty="0"/>
              <a:t>.</a:t>
            </a:r>
            <a:r>
              <a:rPr lang="en-US" sz="1000" dirty="0"/>
              <a:t> “Physical Controls on Irrigation Return Flow Contributions to Stream Flow in Irrigated Alluvial Valleys,” </a:t>
            </a:r>
            <a:r>
              <a:rPr lang="en-US" sz="1000" i="1" dirty="0"/>
              <a:t>Front. Water </a:t>
            </a:r>
            <a:r>
              <a:rPr lang="en-US" sz="1000" b="1" dirty="0"/>
              <a:t>4, </a:t>
            </a:r>
            <a:r>
              <a:rPr lang="en-US" sz="1000" dirty="0"/>
              <a:t>828099</a:t>
            </a:r>
            <a:r>
              <a:rPr lang="en-US" sz="1000" i="1" dirty="0"/>
              <a:t> </a:t>
            </a:r>
            <a:r>
              <a:rPr lang="en-US" sz="1000" dirty="0"/>
              <a:t>(2022). [DOI: </a:t>
            </a:r>
            <a:r>
              <a:rPr lang="en-US" sz="1000" dirty="0">
                <a:hlinkClick r:id="rId3"/>
              </a:rPr>
              <a:t>10.3389/frwa.2022.828099</a:t>
            </a:r>
            <a:r>
              <a:rPr lang="en-US" sz="1000" dirty="0"/>
              <a:t>] </a:t>
            </a:r>
          </a:p>
        </p:txBody>
      </p:sp>
      <p:sp>
        <p:nvSpPr>
          <p:cNvPr id="3078" name="TextBox 9"/>
          <p:cNvSpPr txBox="1">
            <a:spLocks noChangeArrowheads="1"/>
          </p:cNvSpPr>
          <p:nvPr/>
        </p:nvSpPr>
        <p:spPr bwMode="auto">
          <a:xfrm>
            <a:off x="6205446" y="5257800"/>
            <a:ext cx="5834666"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b="1" dirty="0">
                <a:solidFill>
                  <a:srgbClr val="0000FF"/>
                </a:solidFill>
                <a:latin typeface="Arial" panose="020B0604020202020204" pitchFamily="34" charset="0"/>
              </a:rPr>
              <a:t>(A) Return </a:t>
            </a:r>
            <a:r>
              <a:rPr lang="en-US" sz="1000" b="1" i="0" u="none" strike="noStrike" baseline="0" dirty="0">
                <a:solidFill>
                  <a:srgbClr val="0000FF"/>
                </a:solidFill>
                <a:latin typeface="Arial" panose="020B0604020202020204" pitchFamily="34" charset="0"/>
              </a:rPr>
              <a:t>flows increase downstream with individual alluvial valleys contributing from lower to higher stream orders within a watershed</a:t>
            </a:r>
            <a:r>
              <a:rPr lang="en-US" sz="1000" b="1" dirty="0">
                <a:solidFill>
                  <a:srgbClr val="0000FF"/>
                </a:solidFill>
                <a:latin typeface="Arial" panose="020B0604020202020204" pitchFamily="34" charset="0"/>
              </a:rPr>
              <a:t>. (B) Irrigation </a:t>
            </a:r>
            <a:r>
              <a:rPr lang="en-US" sz="1000" b="1" i="0" u="none" strike="noStrike" baseline="0" dirty="0">
                <a:solidFill>
                  <a:srgbClr val="0000FF"/>
                </a:solidFill>
                <a:latin typeface="Arial" panose="020B0604020202020204" pitchFamily="34" charset="0"/>
              </a:rPr>
              <a:t>efficiency controls how much diverted water (shown by the arrow) becomes recharge (blue fraction). (C)</a:t>
            </a:r>
            <a:r>
              <a:rPr lang="en-US" sz="1000" b="1" dirty="0">
                <a:solidFill>
                  <a:srgbClr val="0000FF"/>
                </a:solidFill>
                <a:latin typeface="Arial" panose="020B0604020202020204" pitchFamily="34" charset="0"/>
              </a:rPr>
              <a:t> Return </a:t>
            </a:r>
            <a:r>
              <a:rPr lang="en-US" sz="1000" b="1" i="0" u="none" strike="noStrike" baseline="0" dirty="0">
                <a:solidFill>
                  <a:srgbClr val="0000FF"/>
                </a:solidFill>
                <a:latin typeface="Arial" panose="020B0604020202020204" pitchFamily="34" charset="0"/>
              </a:rPr>
              <a:t>flow timing and magnitude is controlled by local basin properties that affect the attenuation and delay of return flow discharge. </a:t>
            </a:r>
            <a:endParaRPr lang="en-US" altLang="en-US" sz="1000" b="1" dirty="0">
              <a:solidFill>
                <a:srgbClr val="0000FF"/>
              </a:solidFill>
              <a:latin typeface="Arial" panose="020B0604020202020204" pitchFamily="34" charset="0"/>
            </a:endParaRPr>
          </a:p>
        </p:txBody>
      </p:sp>
      <p:pic>
        <p:nvPicPr>
          <p:cNvPr id="1026" name="Picture 2">
            <a:extLst>
              <a:ext uri="{FF2B5EF4-FFF2-40B4-BE49-F238E27FC236}">
                <a16:creationId xmlns:a16="http://schemas.microsoft.com/office/drawing/2014/main" id="{D40485B2-9A0E-7E5D-A1D4-4FC70983B5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2918" y="987797"/>
            <a:ext cx="4739722" cy="3889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40961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34ce37e6-51e5-4700-bc4a-ee453d0b2e1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6300</TotalTime>
  <Words>316</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17</cp:revision>
  <cp:lastPrinted>2011-05-11T17:30:12Z</cp:lastPrinted>
  <dcterms:created xsi:type="dcterms:W3CDTF">2017-11-02T21:19:41Z</dcterms:created>
  <dcterms:modified xsi:type="dcterms:W3CDTF">2023-05-08T20:10:21Z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